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7"/>
  </p:notesMasterIdLst>
  <p:sldIdLst>
    <p:sldId id="291" r:id="rId2"/>
    <p:sldId id="296" r:id="rId3"/>
    <p:sldId id="260" r:id="rId4"/>
    <p:sldId id="292" r:id="rId5"/>
    <p:sldId id="293" r:id="rId6"/>
    <p:sldId id="294" r:id="rId7"/>
    <p:sldId id="295" r:id="rId8"/>
    <p:sldId id="297" r:id="rId9"/>
    <p:sldId id="287" r:id="rId10"/>
    <p:sldId id="264" r:id="rId11"/>
    <p:sldId id="289" r:id="rId12"/>
    <p:sldId id="272" r:id="rId13"/>
    <p:sldId id="306" r:id="rId14"/>
    <p:sldId id="307" r:id="rId15"/>
    <p:sldId id="298" r:id="rId16"/>
    <p:sldId id="277" r:id="rId17"/>
    <p:sldId id="309" r:id="rId18"/>
    <p:sldId id="278" r:id="rId19"/>
    <p:sldId id="303" r:id="rId20"/>
    <p:sldId id="310" r:id="rId21"/>
    <p:sldId id="300" r:id="rId22"/>
    <p:sldId id="302" r:id="rId23"/>
    <p:sldId id="311" r:id="rId24"/>
    <p:sldId id="304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43cefd8f295b925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227"/>
    <a:srgbClr val="FF6699"/>
    <a:srgbClr val="E3F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6T16:26:48.799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6506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6303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89329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785428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5428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-52149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684783" y="2129370"/>
          <a:ext cx="8187369" cy="1090246"/>
        </a:xfrm>
        <a:prstGeom prst="rect">
          <a:avLst/>
        </a:prstGeom>
        <a:gradFill rotWithShape="1">
          <a:gsLst>
            <a:gs pos="0">
              <a:schemeClr val="accent5">
                <a:tint val="65000"/>
                <a:shade val="92000"/>
                <a:satMod val="130000"/>
              </a:schemeClr>
            </a:gs>
            <a:gs pos="45000">
              <a:schemeClr val="accent5">
                <a:tint val="60000"/>
                <a:shade val="99000"/>
                <a:satMod val="120000"/>
              </a:schemeClr>
            </a:gs>
            <a:gs pos="100000">
              <a:schemeClr val="accent5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4783" y="2129370"/>
        <a:ext cx="8187369" cy="1090246"/>
      </dsp:txXfrm>
    </dsp:sp>
    <dsp:sp modelId="{425517B2-2BDC-437A-9C2F-A102F25D4FDA}">
      <dsp:nvSpPr>
        <dsp:cNvPr id="0" name=""/>
        <dsp:cNvSpPr/>
      </dsp:nvSpPr>
      <dsp:spPr>
        <a:xfrm>
          <a:off x="344154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279115" y="3764739"/>
          <a:ext cx="8593047" cy="1090246"/>
        </a:xfrm>
        <a:prstGeom prst="rect">
          <a:avLst/>
        </a:prstGeom>
        <a:gradFill rotWithShape="1">
          <a:gsLst>
            <a:gs pos="0">
              <a:schemeClr val="accent6">
                <a:tint val="65000"/>
                <a:shade val="92000"/>
                <a:satMod val="130000"/>
              </a:schemeClr>
            </a:gs>
            <a:gs pos="45000">
              <a:schemeClr val="accent6">
                <a:tint val="60000"/>
                <a:shade val="99000"/>
                <a:satMod val="120000"/>
              </a:schemeClr>
            </a:gs>
            <a:gs pos="100000">
              <a:schemeClr val="accent6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115" y="3764739"/>
        <a:ext cx="8593047" cy="1090246"/>
      </dsp:txXfrm>
    </dsp:sp>
    <dsp:sp modelId="{EF00C9D1-86B1-44BB-AAE8-BD1D1EE09133}">
      <dsp:nvSpPr>
        <dsp:cNvPr id="0" name=""/>
        <dsp:cNvSpPr/>
      </dsp:nvSpPr>
      <dsp:spPr>
        <a:xfrm>
          <a:off x="-52149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4A736-C5E3-426E-9010-2018AC7D82F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3C39-7286-488E-82D4-72F122A20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34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0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82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14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91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01CEB-ABA4-467C-A633-E1D34CE95B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79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2406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3D2B8-B91D-4ADB-A907-A41C6BD0B4E6}" type="slidenum">
              <a:rPr lang="zh-CN" altLang="en-US" sz="1200" b="0" smtClean="0">
                <a:solidFill>
                  <a:srgbClr val="000000"/>
                </a:solidFill>
                <a:latin typeface="等线"/>
              </a:rPr>
              <a:pPr eaLnBrk="1" hangingPunct="1"/>
              <a:t>25</a:t>
            </a:fld>
            <a:endParaRPr lang="zh-CN" altLang="en-US" sz="1200" b="0" smtClean="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76549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7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64D1D8-E598-468B-8AB9-3E8F137D1591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E8E9F1B-514E-43F0-8CD1-9DF36DAB83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27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5.png"/><Relationship Id="rId5" Type="http://schemas.openxmlformats.org/officeDocument/2006/relationships/diagramData" Target="../diagrams/data3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24.png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5.png"/><Relationship Id="rId5" Type="http://schemas.openxmlformats.org/officeDocument/2006/relationships/diagramData" Target="../diagrams/data4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11" Type="http://schemas.openxmlformats.org/officeDocument/2006/relationships/image" Target="../media/image35.emf"/><Relationship Id="rId5" Type="http://schemas.openxmlformats.org/officeDocument/2006/relationships/image" Target="../media/image29.emf"/><Relationship Id="rId10" Type="http://schemas.openxmlformats.org/officeDocument/2006/relationships/image" Target="../media/image34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918"/>
            <a:ext cx="12191999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2" y="-457200"/>
            <a:ext cx="12191999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488" y="1399716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8315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2867410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/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87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1905000" y="304800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2: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: 35 = ?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1523999" y="1447799"/>
            <a:ext cx="13700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>
            <a:off x="3124200" y="2362199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1523999"/>
            <a:ext cx="1143000" cy="1905000"/>
            <a:chOff x="960" y="1488"/>
            <a:chExt cx="720" cy="1200"/>
          </a:xfrm>
        </p:grpSpPr>
        <p:sp>
          <p:nvSpPr>
            <p:cNvPr id="129031" name="Line 7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9032" name="Line 8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3124200" y="14478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2133600" y="1893887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1713705" y="1895906"/>
            <a:ext cx="60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3200" dirty="0"/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3276600" y="1981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29038" name="Text Box 14"/>
          <p:cNvSpPr txBox="1">
            <a:spLocks noChangeArrowheads="1"/>
          </p:cNvSpPr>
          <p:nvPr/>
        </p:nvSpPr>
        <p:spPr bwMode="auto">
          <a:xfrm>
            <a:off x="2362200" y="251460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3505200" y="1981200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22098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3048000" y="19812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4227945" y="1384476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263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7;</a:t>
            </a:r>
          </a:p>
        </p:txBody>
      </p:sp>
      <p:sp>
        <p:nvSpPr>
          <p:cNvPr id="129043" name="Text Box 19"/>
          <p:cNvSpPr txBox="1">
            <a:spLocks noChangeArrowheads="1"/>
          </p:cNvSpPr>
          <p:nvPr/>
        </p:nvSpPr>
        <p:spPr bwMode="auto">
          <a:xfrm>
            <a:off x="4342606" y="1850660"/>
            <a:ext cx="66301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35, 43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4;</a:t>
            </a:r>
          </a:p>
        </p:txBody>
      </p:sp>
      <p:sp>
        <p:nvSpPr>
          <p:cNvPr id="129044" name="Text Box 20"/>
          <p:cNvSpPr txBox="1">
            <a:spLocks noChangeArrowheads="1"/>
          </p:cNvSpPr>
          <p:nvPr/>
        </p:nvSpPr>
        <p:spPr bwMode="auto">
          <a:xfrm>
            <a:off x="4335318" y="2338540"/>
            <a:ext cx="78566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7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21,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25; 26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4359563" y="2798588"/>
            <a:ext cx="6115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4,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184; 184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</a:p>
        </p:txBody>
      </p:sp>
      <p:sp>
        <p:nvSpPr>
          <p:cNvPr id="129046" name="Text Box 22"/>
          <p:cNvSpPr txBox="1">
            <a:spLocks noChangeArrowheads="1"/>
          </p:cNvSpPr>
          <p:nvPr/>
        </p:nvSpPr>
        <p:spPr bwMode="auto">
          <a:xfrm>
            <a:off x="4361872" y="3268297"/>
            <a:ext cx="6610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25, 34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4335318" y="3798338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15,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18; 18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18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0.</a:t>
            </a:r>
          </a:p>
        </p:txBody>
      </p:sp>
      <p:sp>
        <p:nvSpPr>
          <p:cNvPr id="129048" name="Text Box 24"/>
          <p:cNvSpPr txBox="1">
            <a:spLocks noChangeArrowheads="1"/>
          </p:cNvSpPr>
          <p:nvPr/>
        </p:nvSpPr>
        <p:spPr bwMode="auto">
          <a:xfrm>
            <a:off x="5715000" y="5638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/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4328391" y="4330010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</a:rPr>
              <a:t>Hạ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95; 95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35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4398816" y="5396766"/>
            <a:ext cx="7488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6,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7; 9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7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</a:t>
            </a:r>
          </a:p>
        </p:txBody>
      </p:sp>
      <p:sp>
        <p:nvSpPr>
          <p:cNvPr id="129051" name="Text Box 27"/>
          <p:cNvSpPr txBox="1">
            <a:spLocks noChangeArrowheads="1"/>
          </p:cNvSpPr>
          <p:nvPr/>
        </p:nvSpPr>
        <p:spPr bwMode="auto">
          <a:xfrm>
            <a:off x="2635826" y="6007434"/>
            <a:ext cx="484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26345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35 = 752 (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3429000" y="761999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>
                <a:solidFill>
                  <a:srgbClr val="002060"/>
                </a:solidFill>
              </a:rPr>
              <a:t>       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55" name="Text Box 31"/>
          <p:cNvSpPr txBox="1">
            <a:spLocks noChangeArrowheads="1"/>
          </p:cNvSpPr>
          <p:nvPr/>
        </p:nvSpPr>
        <p:spPr bwMode="auto">
          <a:xfrm>
            <a:off x="1905000" y="25146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9056" name="Text Box 32"/>
          <p:cNvSpPr txBox="1">
            <a:spLocks noChangeArrowheads="1"/>
          </p:cNvSpPr>
          <p:nvPr/>
        </p:nvSpPr>
        <p:spPr bwMode="auto">
          <a:xfrm>
            <a:off x="4396508" y="4848535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</a:t>
            </a:r>
            <a:r>
              <a:rPr lang="en-US" sz="2400" b="1" dirty="0" err="1">
                <a:latin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10;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129058" name="Rectangle 34"/>
          <p:cNvSpPr>
            <a:spLocks noChangeArrowheads="1"/>
          </p:cNvSpPr>
          <p:nvPr/>
        </p:nvSpPr>
        <p:spPr bwMode="auto">
          <a:xfrm>
            <a:off x="1752600" y="1905000"/>
            <a:ext cx="22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2438400" y="3200400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828800" y="2590799"/>
            <a:ext cx="21336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95600" y="1981199"/>
            <a:ext cx="1066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9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9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9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29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33" grpId="0"/>
      <p:bldP spid="129034" grpId="0"/>
      <p:bldP spid="129035" grpId="0"/>
      <p:bldP spid="129036" grpId="0"/>
      <p:bldP spid="129037" grpId="0"/>
      <p:bldP spid="129038" grpId="0"/>
      <p:bldP spid="129039" grpId="0"/>
      <p:bldP spid="129040" grpId="0"/>
      <p:bldP spid="129041" grpId="0"/>
      <p:bldP spid="129042" grpId="0"/>
      <p:bldP spid="129043" grpId="0"/>
      <p:bldP spid="129044" grpId="0"/>
      <p:bldP spid="129045" grpId="0"/>
      <p:bldP spid="129046" grpId="0"/>
      <p:bldP spid="129047" grpId="0"/>
      <p:bldP spid="129049" grpId="0"/>
      <p:bldP spid="129050" grpId="0"/>
      <p:bldP spid="129052" grpId="0"/>
      <p:bldP spid="129055" grpId="0"/>
      <p:bldP spid="129056" grpId="0"/>
      <p:bldP spid="129058" grpId="0"/>
      <p:bldP spid="1290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09527" y="111663"/>
            <a:ext cx="1600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5769" y="84932"/>
            <a:ext cx="60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38128" y="1037502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28728" y="580302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98350" y="504846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4745" y="882174"/>
            <a:ext cx="8405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19128" y="1342302"/>
            <a:ext cx="5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049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 flipH="1">
            <a:off x="2933528" y="656502"/>
            <a:ext cx="22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62128" y="656502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92917" y="1419246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2575" y="2137083"/>
            <a:ext cx="907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263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(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7571" y="3207931"/>
            <a:ext cx="8032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184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020676" y="4358331"/>
            <a:ext cx="890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95 : 35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 lượng: làm tròn 95 =100; 35 = 40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26773" y="4966177"/>
            <a:ext cx="8333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Vậy có 100 : 40 =&gt; Nhẩm thương lấy 10 : 4 = 2 (dư 2)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6332" y="1272760"/>
            <a:ext cx="611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67708" y="2689264"/>
            <a:ext cx="7451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x35 = 280 &gt; 263 =&gt; giảm thương thành 7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824038" y="3805093"/>
            <a:ext cx="7215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x 35 = 210  &gt; 184 =&gt; giảm thương thành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76"/>
          <p:cNvSpPr>
            <a:spLocks noChangeShapeType="1"/>
          </p:cNvSpPr>
          <p:nvPr/>
        </p:nvSpPr>
        <p:spPr bwMode="auto">
          <a:xfrm>
            <a:off x="5791200" y="762000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Text Box 88"/>
          <p:cNvSpPr txBox="1">
            <a:spLocks noChangeArrowheads="1"/>
          </p:cNvSpPr>
          <p:nvPr/>
        </p:nvSpPr>
        <p:spPr bwMode="auto">
          <a:xfrm>
            <a:off x="1981200" y="609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FF66"/>
                </a:solidFill>
                <a:latin typeface="Arial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10105 : 43 = ?</a:t>
            </a:r>
          </a:p>
        </p:txBody>
      </p:sp>
      <p:sp>
        <p:nvSpPr>
          <p:cNvPr id="9220" name="Text Box 103"/>
          <p:cNvSpPr txBox="1">
            <a:spLocks noChangeArrowheads="1"/>
          </p:cNvSpPr>
          <p:nvPr/>
        </p:nvSpPr>
        <p:spPr bwMode="auto">
          <a:xfrm>
            <a:off x="6523038" y="668084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26345 : 35 = ?</a:t>
            </a:r>
          </a:p>
        </p:txBody>
      </p:sp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2530114" y="1175267"/>
            <a:ext cx="2514600" cy="1824040"/>
            <a:chOff x="240" y="1459"/>
            <a:chExt cx="1584" cy="1149"/>
          </a:xfrm>
        </p:grpSpPr>
        <p:sp>
          <p:nvSpPr>
            <p:cNvPr id="9241" name="Text Box 78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</a:rPr>
                <a:t>    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10105</a:t>
              </a:r>
            </a:p>
          </p:txBody>
        </p:sp>
        <p:sp>
          <p:nvSpPr>
            <p:cNvPr id="9242" name="Text Box 80"/>
            <p:cNvSpPr txBox="1">
              <a:spLocks noChangeArrowheads="1"/>
            </p:cNvSpPr>
            <p:nvPr/>
          </p:nvSpPr>
          <p:spPr bwMode="auto">
            <a:xfrm>
              <a:off x="1292" y="1459"/>
              <a:ext cx="4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</a:t>
              </a:r>
            </a:p>
          </p:txBody>
        </p:sp>
        <p:sp>
          <p:nvSpPr>
            <p:cNvPr id="9243" name="Text Box 81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4" name="Text Box 82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5" name="Text Box 83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46" name="Text Box 84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247" name="Text Box 85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48" name="Text Box 86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249" name="Text Box 87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0" name="Text Box 8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1" name="Text Box 90"/>
            <p:cNvSpPr txBox="1">
              <a:spLocks noChangeArrowheads="1"/>
            </p:cNvSpPr>
            <p:nvPr/>
          </p:nvSpPr>
          <p:spPr bwMode="auto">
            <a:xfrm flipH="1">
              <a:off x="784" y="1725"/>
              <a:ext cx="1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9252" name="Text Box 91"/>
            <p:cNvSpPr txBox="1">
              <a:spLocks noChangeArrowheads="1"/>
            </p:cNvSpPr>
            <p:nvPr/>
          </p:nvSpPr>
          <p:spPr bwMode="auto">
            <a:xfrm>
              <a:off x="899" y="2000"/>
              <a:ext cx="18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9253" name="Text Box 92"/>
            <p:cNvSpPr txBox="1">
              <a:spLocks noChangeArrowheads="1"/>
            </p:cNvSpPr>
            <p:nvPr/>
          </p:nvSpPr>
          <p:spPr bwMode="auto">
            <a:xfrm>
              <a:off x="768" y="2278"/>
              <a:ext cx="3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109"/>
            <p:cNvGrpSpPr>
              <a:grpSpLocks/>
            </p:cNvGrpSpPr>
            <p:nvPr/>
          </p:nvGrpSpPr>
          <p:grpSpPr bwMode="auto">
            <a:xfrm>
              <a:off x="1158" y="1511"/>
              <a:ext cx="666" cy="1063"/>
              <a:chOff x="1167" y="1407"/>
              <a:chExt cx="666" cy="1180"/>
            </a:xfrm>
          </p:grpSpPr>
          <p:sp>
            <p:nvSpPr>
              <p:cNvPr id="9255" name="Line 79"/>
              <p:cNvSpPr>
                <a:spLocks noChangeShapeType="1"/>
              </p:cNvSpPr>
              <p:nvPr/>
            </p:nvSpPr>
            <p:spPr bwMode="auto">
              <a:xfrm>
                <a:off x="1167" y="1407"/>
                <a:ext cx="4" cy="118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107"/>
              <p:cNvSpPr>
                <a:spLocks noChangeShapeType="1"/>
              </p:cNvSpPr>
              <p:nvPr/>
            </p:nvSpPr>
            <p:spPr bwMode="auto">
              <a:xfrm flipV="1">
                <a:off x="1167" y="1670"/>
                <a:ext cx="666" cy="10"/>
              </a:xfrm>
              <a:prstGeom prst="line">
                <a:avLst/>
              </a:prstGeom>
              <a:ln w="38100"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2" name="Text Box 93"/>
          <p:cNvSpPr txBox="1">
            <a:spLocks noChangeArrowheads="1"/>
          </p:cNvSpPr>
          <p:nvPr/>
        </p:nvSpPr>
        <p:spPr bwMode="auto">
          <a:xfrm>
            <a:off x="6477000" y="12319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pitchFamily="34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26345</a:t>
            </a:r>
          </a:p>
        </p:txBody>
      </p:sp>
      <p:sp>
        <p:nvSpPr>
          <p:cNvPr id="9223" name="Text Box 95"/>
          <p:cNvSpPr txBox="1">
            <a:spLocks noChangeArrowheads="1"/>
          </p:cNvSpPr>
          <p:nvPr/>
        </p:nvSpPr>
        <p:spPr bwMode="auto">
          <a:xfrm>
            <a:off x="7978776" y="1194375"/>
            <a:ext cx="704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9224" name="Text Box 96"/>
          <p:cNvSpPr txBox="1">
            <a:spLocks noChangeArrowheads="1"/>
          </p:cNvSpPr>
          <p:nvPr/>
        </p:nvSpPr>
        <p:spPr bwMode="auto">
          <a:xfrm>
            <a:off x="7877175" y="1600200"/>
            <a:ext cx="331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225" name="Text Box 97"/>
          <p:cNvSpPr txBox="1">
            <a:spLocks noChangeArrowheads="1"/>
          </p:cNvSpPr>
          <p:nvPr/>
        </p:nvSpPr>
        <p:spPr bwMode="auto">
          <a:xfrm>
            <a:off x="6981825" y="16129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6" name="Text Box 98"/>
          <p:cNvSpPr txBox="1">
            <a:spLocks noChangeArrowheads="1"/>
          </p:cNvSpPr>
          <p:nvPr/>
        </p:nvSpPr>
        <p:spPr bwMode="auto">
          <a:xfrm flipH="1">
            <a:off x="7154864" y="1612900"/>
            <a:ext cx="3127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227" name="Text Box 99"/>
          <p:cNvSpPr txBox="1">
            <a:spLocks noChangeArrowheads="1"/>
          </p:cNvSpPr>
          <p:nvPr/>
        </p:nvSpPr>
        <p:spPr bwMode="auto">
          <a:xfrm>
            <a:off x="8085138" y="1595438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228" name="Text Box 100"/>
          <p:cNvSpPr txBox="1">
            <a:spLocks noChangeArrowheads="1"/>
          </p:cNvSpPr>
          <p:nvPr/>
        </p:nvSpPr>
        <p:spPr bwMode="auto">
          <a:xfrm>
            <a:off x="7173914" y="2051050"/>
            <a:ext cx="293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229" name="Text Box 101"/>
          <p:cNvSpPr txBox="1">
            <a:spLocks noChangeArrowheads="1"/>
          </p:cNvSpPr>
          <p:nvPr/>
        </p:nvSpPr>
        <p:spPr bwMode="auto">
          <a:xfrm>
            <a:off x="7346950" y="2051050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230" name="Text Box 102"/>
          <p:cNvSpPr txBox="1">
            <a:spLocks noChangeArrowheads="1"/>
          </p:cNvSpPr>
          <p:nvPr/>
        </p:nvSpPr>
        <p:spPr bwMode="auto">
          <a:xfrm>
            <a:off x="8285163" y="1604963"/>
            <a:ext cx="22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31" name="Text Box 104"/>
          <p:cNvSpPr txBox="1">
            <a:spLocks noChangeArrowheads="1"/>
          </p:cNvSpPr>
          <p:nvPr/>
        </p:nvSpPr>
        <p:spPr bwMode="auto">
          <a:xfrm>
            <a:off x="7311232" y="2471325"/>
            <a:ext cx="595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9232" name="Text Box 105"/>
          <p:cNvSpPr txBox="1">
            <a:spLocks noChangeArrowheads="1"/>
          </p:cNvSpPr>
          <p:nvPr/>
        </p:nvSpPr>
        <p:spPr bwMode="auto">
          <a:xfrm flipH="1">
            <a:off x="7340600" y="1608138"/>
            <a:ext cx="3127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33" name="Text Box 106"/>
          <p:cNvSpPr txBox="1">
            <a:spLocks noChangeArrowheads="1"/>
          </p:cNvSpPr>
          <p:nvPr/>
        </p:nvSpPr>
        <p:spPr bwMode="auto">
          <a:xfrm>
            <a:off x="7505700" y="2046288"/>
            <a:ext cx="230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861298" y="1238250"/>
            <a:ext cx="949324" cy="1709424"/>
            <a:chOff x="4010" y="1416"/>
            <a:chExt cx="598" cy="1238"/>
          </a:xfrm>
        </p:grpSpPr>
        <p:sp>
          <p:nvSpPr>
            <p:cNvPr id="9239" name="Line 94"/>
            <p:cNvSpPr>
              <a:spLocks noChangeShapeType="1"/>
            </p:cNvSpPr>
            <p:nvPr/>
          </p:nvSpPr>
          <p:spPr bwMode="auto">
            <a:xfrm flipH="1">
              <a:off x="4010" y="1416"/>
              <a:ext cx="13" cy="123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240" name="Line 108"/>
            <p:cNvSpPr>
              <a:spLocks noChangeShapeType="1"/>
            </p:cNvSpPr>
            <p:nvPr/>
          </p:nvSpPr>
          <p:spPr bwMode="auto">
            <a:xfrm>
              <a:off x="4032" y="1705"/>
              <a:ext cx="576" cy="0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6856" name="Text Box 120"/>
          <p:cNvSpPr txBox="1">
            <a:spLocks noChangeArrowheads="1"/>
          </p:cNvSpPr>
          <p:nvPr/>
        </p:nvSpPr>
        <p:spPr bwMode="auto">
          <a:xfrm>
            <a:off x="2141538" y="3611816"/>
            <a:ext cx="8763000" cy="2349579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pPr>
              <a:spcBef>
                <a:spcPct val="5000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676400"/>
            <a:ext cx="9829800" cy="2590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2 cách để nhẩm thương</a:t>
            </a:r>
          </a:p>
          <a:p>
            <a:r>
              <a:rPr lang="vi-VN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SBC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số chia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rồi nhẩm thương  </a:t>
            </a:r>
          </a:p>
        </p:txBody>
      </p:sp>
    </p:spTree>
    <p:extLst>
      <p:ext uri="{BB962C8B-B14F-4D97-AF65-F5344CB8AC3E}">
        <p14:creationId xmlns:p14="http://schemas.microsoft.com/office/powerpoint/2010/main" val="40590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323295" y="3165704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được các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số, nhẩm 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9" y="1625600"/>
            <a:ext cx="1031862" cy="7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16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1752601" y="7620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th-TH" sz="2800" b="1" u="sng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1846264" y="1536704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  <a:buFontTx/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23576 : 56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31628 : 48</a:t>
            </a:r>
            <a:endParaRPr lang="th-TH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7429501" y="1536703"/>
            <a:ext cx="281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18510 : 15</a:t>
            </a:r>
          </a:p>
          <a:p>
            <a:pPr marL="533400" indent="-533400"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42546 : 37</a:t>
            </a:r>
            <a:endParaRPr lang="th-TH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23876" y="2978371"/>
            <a:ext cx="2173288" cy="1720851"/>
            <a:chOff x="240" y="1482"/>
            <a:chExt cx="1369" cy="1084"/>
          </a:xfrm>
        </p:grpSpPr>
        <p:sp>
          <p:nvSpPr>
            <p:cNvPr id="10291" name="Text Box 20"/>
            <p:cNvSpPr txBox="1">
              <a:spLocks noChangeArrowheads="1"/>
            </p:cNvSpPr>
            <p:nvPr/>
          </p:nvSpPr>
          <p:spPr bwMode="auto">
            <a:xfrm>
              <a:off x="240" y="1488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23576</a:t>
              </a:r>
            </a:p>
          </p:txBody>
        </p:sp>
        <p:sp>
          <p:nvSpPr>
            <p:cNvPr id="10292" name="Text Box 21"/>
            <p:cNvSpPr txBox="1">
              <a:spLocks noChangeArrowheads="1"/>
            </p:cNvSpPr>
            <p:nvPr/>
          </p:nvSpPr>
          <p:spPr bwMode="auto">
            <a:xfrm>
              <a:off x="1155" y="1482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</a:t>
              </a:r>
            </a:p>
          </p:txBody>
        </p:sp>
        <p:sp>
          <p:nvSpPr>
            <p:cNvPr id="10293" name="Text Box 22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94" name="Text Box 23"/>
            <p:cNvSpPr txBox="1">
              <a:spLocks noChangeArrowheads="1"/>
            </p:cNvSpPr>
            <p:nvPr/>
          </p:nvSpPr>
          <p:spPr bwMode="auto">
            <a:xfrm>
              <a:off x="558" y="1728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5" name="Text Box 24"/>
            <p:cNvSpPr txBox="1">
              <a:spLocks noChangeArrowheads="1"/>
            </p:cNvSpPr>
            <p:nvPr/>
          </p:nvSpPr>
          <p:spPr bwMode="auto">
            <a:xfrm flipH="1">
              <a:off x="667" y="1728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296" name="Text Box 25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97" name="Text Box 26"/>
            <p:cNvSpPr txBox="1">
              <a:spLocks noChangeArrowheads="1"/>
            </p:cNvSpPr>
            <p:nvPr/>
          </p:nvSpPr>
          <p:spPr bwMode="auto">
            <a:xfrm>
              <a:off x="679" y="2004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298" name="Text Box 27"/>
            <p:cNvSpPr txBox="1">
              <a:spLocks noChangeArrowheads="1"/>
            </p:cNvSpPr>
            <p:nvPr/>
          </p:nvSpPr>
          <p:spPr bwMode="auto">
            <a:xfrm>
              <a:off x="788" y="2004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99" name="Text Box 28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300" name="Text Box 29"/>
            <p:cNvSpPr txBox="1">
              <a:spLocks noChangeArrowheads="1"/>
            </p:cNvSpPr>
            <p:nvPr/>
          </p:nvSpPr>
          <p:spPr bwMode="auto">
            <a:xfrm>
              <a:off x="873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0301" name="Text Box 30"/>
            <p:cNvSpPr txBox="1">
              <a:spLocks noChangeArrowheads="1"/>
            </p:cNvSpPr>
            <p:nvPr/>
          </p:nvSpPr>
          <p:spPr bwMode="auto">
            <a:xfrm flipH="1">
              <a:off x="750" y="1731"/>
              <a:ext cx="16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10302" name="Text Box 31"/>
            <p:cNvSpPr txBox="1">
              <a:spLocks noChangeArrowheads="1"/>
            </p:cNvSpPr>
            <p:nvPr/>
          </p:nvSpPr>
          <p:spPr bwMode="auto">
            <a:xfrm>
              <a:off x="888" y="2001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303" name="Text Box 32"/>
            <p:cNvSpPr txBox="1">
              <a:spLocks noChangeArrowheads="1"/>
            </p:cNvSpPr>
            <p:nvPr/>
          </p:nvSpPr>
          <p:spPr bwMode="auto">
            <a:xfrm>
              <a:off x="768" y="2275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1033" y="1510"/>
              <a:ext cx="576" cy="958"/>
              <a:chOff x="1042" y="1405"/>
              <a:chExt cx="576" cy="1063"/>
            </a:xfrm>
          </p:grpSpPr>
          <p:sp>
            <p:nvSpPr>
              <p:cNvPr id="10305" name="Line 34"/>
              <p:cNvSpPr>
                <a:spLocks noChangeShapeType="1"/>
              </p:cNvSpPr>
              <p:nvPr/>
            </p:nvSpPr>
            <p:spPr bwMode="auto">
              <a:xfrm>
                <a:off x="1051" y="1405"/>
                <a:ext cx="8" cy="10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0306" name="Line 35"/>
              <p:cNvSpPr>
                <a:spLocks noChangeShapeType="1"/>
              </p:cNvSpPr>
              <p:nvPr/>
            </p:nvSpPr>
            <p:spPr bwMode="auto">
              <a:xfrm>
                <a:off x="1042" y="165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255820" y="3022821"/>
            <a:ext cx="2435225" cy="1417640"/>
            <a:chOff x="200" y="1489"/>
            <a:chExt cx="1534" cy="893"/>
          </a:xfrm>
        </p:grpSpPr>
        <p:sp>
          <p:nvSpPr>
            <p:cNvPr id="10275" name="Text Box 37"/>
            <p:cNvSpPr txBox="1">
              <a:spLocks noChangeArrowheads="1"/>
            </p:cNvSpPr>
            <p:nvPr/>
          </p:nvSpPr>
          <p:spPr bwMode="auto">
            <a:xfrm>
              <a:off x="200" y="1489"/>
              <a:ext cx="13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2060"/>
                  </a:solidFill>
                  <a:latin typeface="Arial" pitchFamily="34" charset="0"/>
                </a:rPr>
                <a:t> 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31628</a:t>
              </a:r>
            </a:p>
          </p:txBody>
        </p:sp>
        <p:sp>
          <p:nvSpPr>
            <p:cNvPr id="10276" name="Text Box 38"/>
            <p:cNvSpPr txBox="1">
              <a:spLocks noChangeArrowheads="1"/>
            </p:cNvSpPr>
            <p:nvPr/>
          </p:nvSpPr>
          <p:spPr bwMode="auto">
            <a:xfrm>
              <a:off x="1218" y="1494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10277" name="Text Box 39"/>
            <p:cNvSpPr txBox="1">
              <a:spLocks noChangeArrowheads="1"/>
            </p:cNvSpPr>
            <p:nvPr/>
          </p:nvSpPr>
          <p:spPr bwMode="auto">
            <a:xfrm>
              <a:off x="1152" y="1728"/>
              <a:ext cx="20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0278" name="Text Box 40"/>
            <p:cNvSpPr txBox="1">
              <a:spLocks noChangeArrowheads="1"/>
            </p:cNvSpPr>
            <p:nvPr/>
          </p:nvSpPr>
          <p:spPr bwMode="auto">
            <a:xfrm>
              <a:off x="460" y="1710"/>
              <a:ext cx="2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79" name="Text Box 41"/>
            <p:cNvSpPr txBox="1">
              <a:spLocks noChangeArrowheads="1"/>
            </p:cNvSpPr>
            <p:nvPr/>
          </p:nvSpPr>
          <p:spPr bwMode="auto">
            <a:xfrm flipH="1">
              <a:off x="563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0" name="Text Box 42"/>
            <p:cNvSpPr txBox="1">
              <a:spLocks noChangeArrowheads="1"/>
            </p:cNvSpPr>
            <p:nvPr/>
          </p:nvSpPr>
          <p:spPr bwMode="auto">
            <a:xfrm>
              <a:off x="1283" y="1725"/>
              <a:ext cx="1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0281" name="Text Box 43"/>
            <p:cNvSpPr txBox="1">
              <a:spLocks noChangeArrowheads="1"/>
            </p:cNvSpPr>
            <p:nvPr/>
          </p:nvSpPr>
          <p:spPr bwMode="auto">
            <a:xfrm>
              <a:off x="552" y="1905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2" name="Text Box 44"/>
            <p:cNvSpPr txBox="1">
              <a:spLocks noChangeArrowheads="1"/>
            </p:cNvSpPr>
            <p:nvPr/>
          </p:nvSpPr>
          <p:spPr bwMode="auto">
            <a:xfrm>
              <a:off x="666" y="1905"/>
              <a:ext cx="14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3" name="Text Box 45"/>
            <p:cNvSpPr txBox="1">
              <a:spLocks noChangeArrowheads="1"/>
            </p:cNvSpPr>
            <p:nvPr/>
          </p:nvSpPr>
          <p:spPr bwMode="auto">
            <a:xfrm>
              <a:off x="1409" y="1731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4" name="Text Box 46"/>
            <p:cNvSpPr txBox="1">
              <a:spLocks noChangeArrowheads="1"/>
            </p:cNvSpPr>
            <p:nvPr/>
          </p:nvSpPr>
          <p:spPr bwMode="auto">
            <a:xfrm>
              <a:off x="810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0285" name="Text Box 47"/>
            <p:cNvSpPr txBox="1">
              <a:spLocks noChangeArrowheads="1"/>
            </p:cNvSpPr>
            <p:nvPr/>
          </p:nvSpPr>
          <p:spPr bwMode="auto">
            <a:xfrm flipH="1">
              <a:off x="657" y="1710"/>
              <a:ext cx="19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86" name="Text Box 48"/>
            <p:cNvSpPr txBox="1">
              <a:spLocks noChangeArrowheads="1"/>
            </p:cNvSpPr>
            <p:nvPr/>
          </p:nvSpPr>
          <p:spPr bwMode="auto">
            <a:xfrm flipH="1">
              <a:off x="771" y="1896"/>
              <a:ext cx="1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10287" name="Text Box 49"/>
            <p:cNvSpPr txBox="1">
              <a:spLocks noChangeArrowheads="1"/>
            </p:cNvSpPr>
            <p:nvPr/>
          </p:nvSpPr>
          <p:spPr bwMode="auto">
            <a:xfrm>
              <a:off x="703" y="2090"/>
              <a:ext cx="1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1158" y="1513"/>
              <a:ext cx="576" cy="869"/>
              <a:chOff x="1167" y="1407"/>
              <a:chExt cx="576" cy="964"/>
            </a:xfrm>
          </p:grpSpPr>
          <p:sp>
            <p:nvSpPr>
              <p:cNvPr id="10289" name="Line 51"/>
              <p:cNvSpPr>
                <a:spLocks noChangeShapeType="1"/>
              </p:cNvSpPr>
              <p:nvPr/>
            </p:nvSpPr>
            <p:spPr bwMode="auto">
              <a:xfrm flipH="1">
                <a:off x="1167" y="1407"/>
                <a:ext cx="0" cy="9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0290" name="Line 52"/>
              <p:cNvSpPr>
                <a:spLocks noChangeShapeType="1"/>
              </p:cNvSpPr>
              <p:nvPr/>
            </p:nvSpPr>
            <p:spPr bwMode="auto">
              <a:xfrm>
                <a:off x="1167" y="1680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0250" name="Line 53"/>
          <p:cNvSpPr>
            <a:spLocks noChangeShapeType="1"/>
          </p:cNvSpPr>
          <p:nvPr/>
        </p:nvSpPr>
        <p:spPr bwMode="auto">
          <a:xfrm>
            <a:off x="6105526" y="1597821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089507" y="2978373"/>
            <a:ext cx="2371725" cy="2119314"/>
            <a:chOff x="2688" y="2544"/>
            <a:chExt cx="1494" cy="1335"/>
          </a:xfrm>
        </p:grpSpPr>
        <p:grpSp>
          <p:nvGrpSpPr>
            <p:cNvPr id="7" name="Group 71"/>
            <p:cNvGrpSpPr>
              <a:grpSpLocks/>
            </p:cNvGrpSpPr>
            <p:nvPr/>
          </p:nvGrpSpPr>
          <p:grpSpPr bwMode="auto">
            <a:xfrm>
              <a:off x="2688" y="2544"/>
              <a:ext cx="1494" cy="1277"/>
              <a:chOff x="3024" y="2544"/>
              <a:chExt cx="1494" cy="1277"/>
            </a:xfrm>
          </p:grpSpPr>
          <p:sp>
            <p:nvSpPr>
              <p:cNvPr id="10266" name="Text Box 55"/>
              <p:cNvSpPr txBox="1">
                <a:spLocks noChangeArrowheads="1"/>
              </p:cNvSpPr>
              <p:nvPr/>
            </p:nvSpPr>
            <p:spPr bwMode="auto">
              <a:xfrm>
                <a:off x="3024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2060"/>
                    </a:solidFill>
                    <a:latin typeface="Arial" pitchFamily="34" charset="0"/>
                  </a:rPr>
                  <a:t>   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18510</a:t>
                </a:r>
              </a:p>
            </p:txBody>
          </p:sp>
          <p:sp>
            <p:nvSpPr>
              <p:cNvPr id="10267" name="Text Box 56"/>
              <p:cNvSpPr txBox="1">
                <a:spLocks noChangeArrowheads="1"/>
              </p:cNvSpPr>
              <p:nvPr/>
            </p:nvSpPr>
            <p:spPr bwMode="auto">
              <a:xfrm>
                <a:off x="4002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0268" name="Text Box 57"/>
              <p:cNvSpPr txBox="1">
                <a:spLocks noChangeArrowheads="1"/>
              </p:cNvSpPr>
              <p:nvPr/>
            </p:nvSpPr>
            <p:spPr bwMode="auto">
              <a:xfrm>
                <a:off x="3936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1234</a:t>
                </a:r>
              </a:p>
            </p:txBody>
          </p:sp>
          <p:sp>
            <p:nvSpPr>
              <p:cNvPr id="10269" name="Text Box 58"/>
              <p:cNvSpPr txBox="1">
                <a:spLocks noChangeArrowheads="1"/>
              </p:cNvSpPr>
              <p:nvPr/>
            </p:nvSpPr>
            <p:spPr bwMode="auto">
              <a:xfrm>
                <a:off x="3342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10270" name="Text Box 61"/>
              <p:cNvSpPr txBox="1">
                <a:spLocks noChangeArrowheads="1"/>
              </p:cNvSpPr>
              <p:nvPr/>
            </p:nvSpPr>
            <p:spPr bwMode="auto">
              <a:xfrm>
                <a:off x="3463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</a:t>
                </a:r>
              </a:p>
            </p:txBody>
          </p:sp>
          <p:sp>
            <p:nvSpPr>
              <p:cNvPr id="10271" name="Text Box 67"/>
              <p:cNvSpPr txBox="1">
                <a:spLocks noChangeArrowheads="1"/>
              </p:cNvSpPr>
              <p:nvPr/>
            </p:nvSpPr>
            <p:spPr bwMode="auto">
              <a:xfrm>
                <a:off x="3552" y="3331"/>
                <a:ext cx="33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</a:t>
                </a:r>
              </a:p>
            </p:txBody>
          </p:sp>
          <p:grpSp>
            <p:nvGrpSpPr>
              <p:cNvPr id="8" name="Group 68"/>
              <p:cNvGrpSpPr>
                <a:grpSpLocks/>
              </p:cNvGrpSpPr>
              <p:nvPr/>
            </p:nvGrpSpPr>
            <p:grpSpPr bwMode="auto">
              <a:xfrm>
                <a:off x="3933" y="2568"/>
                <a:ext cx="585" cy="1253"/>
                <a:chOff x="1158" y="1407"/>
                <a:chExt cx="585" cy="1391"/>
              </a:xfrm>
            </p:grpSpPr>
            <p:sp>
              <p:nvSpPr>
                <p:cNvPr id="10273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158" y="1407"/>
                  <a:ext cx="9" cy="13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0274" name="Line 70"/>
                <p:cNvSpPr>
                  <a:spLocks noChangeShapeType="1"/>
                </p:cNvSpPr>
                <p:nvPr/>
              </p:nvSpPr>
              <p:spPr bwMode="auto">
                <a:xfrm>
                  <a:off x="1167" y="1680"/>
                  <a:ext cx="57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10265" name="Text Box 82"/>
            <p:cNvSpPr txBox="1">
              <a:spLocks noChangeArrowheads="1"/>
            </p:cNvSpPr>
            <p:nvPr/>
          </p:nvSpPr>
          <p:spPr bwMode="auto">
            <a:xfrm>
              <a:off x="3168" y="3588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9188163" y="2987898"/>
            <a:ext cx="2371725" cy="2109789"/>
            <a:chOff x="4218" y="2544"/>
            <a:chExt cx="1494" cy="1329"/>
          </a:xfrm>
        </p:grpSpPr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4218" y="2544"/>
              <a:ext cx="1494" cy="1078"/>
              <a:chOff x="4218" y="2544"/>
              <a:chExt cx="1494" cy="1078"/>
            </a:xfrm>
          </p:grpSpPr>
          <p:sp>
            <p:nvSpPr>
              <p:cNvPr id="10256" name="Text Box 73"/>
              <p:cNvSpPr txBox="1">
                <a:spLocks noChangeArrowheads="1"/>
              </p:cNvSpPr>
              <p:nvPr/>
            </p:nvSpPr>
            <p:spPr bwMode="auto">
              <a:xfrm>
                <a:off x="4218" y="2544"/>
                <a:ext cx="13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rgbClr val="002060"/>
                    </a:solidFill>
                    <a:latin typeface="Arial" pitchFamily="34" charset="0"/>
                  </a:rPr>
                  <a:t>   </a:t>
                </a: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42546</a:t>
                </a:r>
              </a:p>
            </p:txBody>
          </p:sp>
          <p:sp>
            <p:nvSpPr>
              <p:cNvPr id="10257" name="Text Box 74"/>
              <p:cNvSpPr txBox="1">
                <a:spLocks noChangeArrowheads="1"/>
              </p:cNvSpPr>
              <p:nvPr/>
            </p:nvSpPr>
            <p:spPr bwMode="auto">
              <a:xfrm>
                <a:off x="5196" y="2550"/>
                <a:ext cx="44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10258" name="Text Box 75"/>
              <p:cNvSpPr txBox="1">
                <a:spLocks noChangeArrowheads="1"/>
              </p:cNvSpPr>
              <p:nvPr/>
            </p:nvSpPr>
            <p:spPr bwMode="auto">
              <a:xfrm>
                <a:off x="5130" y="2784"/>
                <a:ext cx="57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1149</a:t>
                </a:r>
              </a:p>
            </p:txBody>
          </p:sp>
          <p:sp>
            <p:nvSpPr>
              <p:cNvPr id="10259" name="Text Box 76"/>
              <p:cNvSpPr txBox="1">
                <a:spLocks noChangeArrowheads="1"/>
              </p:cNvSpPr>
              <p:nvPr/>
            </p:nvSpPr>
            <p:spPr bwMode="auto">
              <a:xfrm>
                <a:off x="4494" y="2784"/>
                <a:ext cx="49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</a:t>
                </a:r>
              </a:p>
            </p:txBody>
          </p:sp>
          <p:sp>
            <p:nvSpPr>
              <p:cNvPr id="10260" name="Text Box 77"/>
              <p:cNvSpPr txBox="1">
                <a:spLocks noChangeArrowheads="1"/>
              </p:cNvSpPr>
              <p:nvPr/>
            </p:nvSpPr>
            <p:spPr bwMode="auto">
              <a:xfrm>
                <a:off x="4482" y="3060"/>
                <a:ext cx="473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184</a:t>
                </a:r>
              </a:p>
            </p:txBody>
          </p:sp>
          <p:sp>
            <p:nvSpPr>
              <p:cNvPr id="10261" name="Text Box 78"/>
              <p:cNvSpPr txBox="1">
                <a:spLocks noChangeArrowheads="1"/>
              </p:cNvSpPr>
              <p:nvPr/>
            </p:nvSpPr>
            <p:spPr bwMode="auto">
              <a:xfrm>
                <a:off x="4608" y="3331"/>
                <a:ext cx="47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366</a:t>
                </a:r>
              </a:p>
            </p:txBody>
          </p:sp>
          <p:sp>
            <p:nvSpPr>
              <p:cNvPr id="10262" name="Line 80"/>
              <p:cNvSpPr>
                <a:spLocks noChangeShapeType="1"/>
              </p:cNvSpPr>
              <p:nvPr/>
            </p:nvSpPr>
            <p:spPr bwMode="auto">
              <a:xfrm>
                <a:off x="5136" y="2568"/>
                <a:ext cx="0" cy="5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10263" name="Line 81"/>
              <p:cNvSpPr>
                <a:spLocks noChangeShapeType="1"/>
              </p:cNvSpPr>
              <p:nvPr/>
            </p:nvSpPr>
            <p:spPr bwMode="auto">
              <a:xfrm>
                <a:off x="5136" y="2814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0255" name="Text Box 84"/>
            <p:cNvSpPr txBox="1">
              <a:spLocks noChangeArrowheads="1"/>
            </p:cNvSpPr>
            <p:nvPr/>
          </p:nvSpPr>
          <p:spPr bwMode="auto">
            <a:xfrm>
              <a:off x="4650" y="3582"/>
              <a:ext cx="47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33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8470" y="762000"/>
            <a:ext cx="1032655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96729" y="129598"/>
            <a:ext cx="4659168" cy="13081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ước lượng thương thế nào và cần lưu ý gì khi tính?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528764" y="5183140"/>
            <a:ext cx="8769062" cy="160734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r>
              <a:rPr lang="vi-VN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hai chữ số đầu của số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chia cho chữ số đầu của số chia để thử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tròn cả số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chia và số chia rồi nhẩm thương  </a:t>
            </a:r>
            <a:endParaRPr lang="vi-V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số dư luôn nhỏ hơn số chia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17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7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2895600" cy="2777413"/>
          </a:xfrm>
          <a:prstGeom prst="rect">
            <a:avLst/>
          </a:prstGeom>
        </p:spPr>
      </p:pic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5029200" y="685800"/>
            <a:ext cx="762000" cy="6858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19800" y="61320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42 546 : 37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3473" y="4407784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5181600"/>
            <a:ext cx="9144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6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Text Box 15"/>
          <p:cNvSpPr txBox="1">
            <a:spLocks noChangeArrowheads="1"/>
          </p:cNvSpPr>
          <p:nvPr/>
        </p:nvSpPr>
        <p:spPr bwMode="auto">
          <a:xfrm>
            <a:off x="1600200" y="84766"/>
            <a:ext cx="11277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38km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400m.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ỏi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th-TH" sz="3200" b="1" u="sng" dirty="0">
              <a:latin typeface="VNI-Zap" pitchFamily="2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66800" y="2223386"/>
            <a:ext cx="3114872" cy="1296651"/>
          </a:xfrm>
          <a:prstGeom prst="cloud">
            <a:avLst/>
          </a:prstGeom>
          <a:solidFill>
            <a:srgbClr val="E3F3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 toán cho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 gì?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" y="757606"/>
            <a:ext cx="129539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0" y="1157716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420171" y="1157716"/>
            <a:ext cx="1952429" cy="285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9400" y="1186291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86000" y="1860414"/>
            <a:ext cx="3200400" cy="25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153400" y="1860414"/>
            <a:ext cx="2286000" cy="257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86437" y="1860414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/>
          <p:cNvSpPr/>
          <p:nvPr/>
        </p:nvSpPr>
        <p:spPr>
          <a:xfrm>
            <a:off x="1066800" y="2250658"/>
            <a:ext cx="3114872" cy="129665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ài toán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072" y="2230667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3184139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38km 400m = 38 400m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62437" y="36981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15100" y="4541702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52775" y="5190325"/>
            <a:ext cx="6219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00226" y="6220798"/>
            <a:ext cx="5277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38 400 : 85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2" grpId="0" animBg="1"/>
      <p:bldP spid="2" grpId="1" animBg="1"/>
      <p:bldP spid="28" grpId="0" animBg="1"/>
      <p:bldP spid="28" grpId="1" animBg="1"/>
      <p:bldP spid="29" grpId="0"/>
      <p:bldP spid="30" grpId="0"/>
      <p:bldP spid="32" grpId="0"/>
      <p:bldP spid="33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h-TH" sz="2400" b="1" u="sng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1999" y="2198227"/>
            <a:ext cx="3733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38 km 400m</a:t>
            </a:r>
            <a:endParaRPr lang="en-US" sz="2400" b="1" dirty="0">
              <a:latin typeface="VNI-Times" pitchFamily="2" charset="0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61999" y="2944979"/>
            <a:ext cx="34002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: …..m ? </a:t>
            </a:r>
            <a:endParaRPr lang="th-TH" sz="2400" b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0" y="1722428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659892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75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38 km 400m = 38 400m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38 400 : 75 = 512 ( m)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512 m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96627"/>
            <a:ext cx="144780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258300" y="-13111"/>
            <a:ext cx="3962400" cy="2133600"/>
          </a:xfrm>
          <a:prstGeom prst="cloudCallout">
            <a:avLst/>
          </a:prstGeom>
          <a:solidFill>
            <a:srgbClr val="DD522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182099" y="-46541"/>
            <a:ext cx="4038601" cy="2200459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HỞI ĐỘNG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323295" y="3165704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được các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số, nhẩm 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8" y="1586724"/>
            <a:ext cx="1031862" cy="772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0" y="3102321"/>
            <a:ext cx="1031862" cy="7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4806950" y="2564226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vi-VN" sz="39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9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0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92"/>
          <p:cNvSpPr>
            <a:spLocks noChangeArrowheads="1"/>
          </p:cNvSpPr>
          <p:nvPr/>
        </p:nvSpPr>
        <p:spPr bwMode="auto">
          <a:xfrm>
            <a:off x="8040688" y="2327276"/>
            <a:ext cx="184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7571" name="标题 1"/>
          <p:cNvSpPr>
            <a:spLocks noGrp="1"/>
          </p:cNvSpPr>
          <p:nvPr>
            <p:ph type="title"/>
          </p:nvPr>
        </p:nvSpPr>
        <p:spPr>
          <a:xfrm>
            <a:off x="1898650" y="1096963"/>
            <a:ext cx="8229600" cy="349250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US" altLang="en-US" sz="2800" b="1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78780" y="1844675"/>
            <a:ext cx="4645820" cy="228600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8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6" y="1341438"/>
            <a:ext cx="4233863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4" name="TextBox 5"/>
          <p:cNvSpPr txBox="1">
            <a:spLocks noChangeArrowheads="1"/>
          </p:cNvSpPr>
          <p:nvPr/>
        </p:nvSpPr>
        <p:spPr bwMode="auto">
          <a:xfrm>
            <a:off x="7162405" y="2595562"/>
            <a:ext cx="3500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4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vi-VN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20"/>
          <p:cNvSpPr>
            <a:spLocks noChangeArrowheads="1"/>
          </p:cNvSpPr>
          <p:nvPr/>
        </p:nvSpPr>
        <p:spPr bwMode="auto">
          <a:xfrm>
            <a:off x="2043508" y="2078428"/>
            <a:ext cx="39163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89013" indent="-3794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24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20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1613" indent="-303213" defTabSz="9128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1988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6560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1132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570413" indent="-303213" defTabSz="912813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M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ột trang trại gà, mỗi ngày gà đẻ được 3000 quả trứng chia thành các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rổ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trứng, mỗi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rổ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12 quả. Hỏi có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nhiêu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trứng?</a:t>
            </a:r>
            <a:r>
              <a:rPr lang="vi-VN" altLang="zh-CN" sz="2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Microsoft YaHei" panose="020B0503020204020204" pitchFamily="34" charset="-122"/>
              </a:rPr>
              <a:t> </a:t>
            </a:r>
            <a:endParaRPr lang="zh-CN" altLang="en-US" sz="2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80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/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323295" y="3165704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được các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số, nhẩm thương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8" y="1586724"/>
            <a:ext cx="1031862" cy="772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0" y="3102321"/>
            <a:ext cx="1031862" cy="772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6" y="4995738"/>
            <a:ext cx="1031862" cy="7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143000"/>
            <a:ext cx="7391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spcBef>
                <a:spcPct val="20000"/>
              </a:spcBef>
              <a:buClr>
                <a:srgbClr val="5B9BD5"/>
              </a:buClr>
              <a:buSzPct val="75000"/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894014" y="2514600"/>
            <a:ext cx="7870825" cy="17912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 algn="l" defTabSz="685800">
              <a:buClr>
                <a:srgbClr val="5B9BD5"/>
              </a:buClr>
              <a:buFont typeface="Monotype Sorts" pitchFamily="2" charset="2"/>
              <a:buAutoNum type="arabicPeriod"/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2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639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39619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8855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522413"/>
            <a:ext cx="4333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1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67214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1160464"/>
            <a:ext cx="6651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062038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4244975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212976"/>
            <a:ext cx="16843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矩形 67"/>
          <p:cNvSpPr/>
          <p:nvPr/>
        </p:nvSpPr>
        <p:spPr>
          <a:xfrm>
            <a:off x="2995613" y="2519364"/>
            <a:ext cx="3719512" cy="1527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043238" y="2740572"/>
            <a:ext cx="3624739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685800">
              <a:defRPr/>
            </a:pPr>
            <a:r>
              <a:rPr lang="en-US" altLang="zh-CN" sz="3300" spc="225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3300" spc="225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" y="1062038"/>
            <a:ext cx="9556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29" name="图片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9" y="2682875"/>
            <a:ext cx="3762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42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2454 L 0.04778 -0.0243 C 0.0651 -0.00602 0.04752 -0.02546 0.06093 -0.00949 C 0.06315 -0.00694 0.06536 -0.00532 0.06705 -0.00254 C 0.06953 0.00116 0.07135 0.00625 0.07395 0.00972 C 0.08125 0.01945 0.07317 0.00926 0.0802 0.01667 C 0.08685 0.02384 0.08255 0.02083 0.08711 0.02384 C 0.08867 0.02546 0.08997 0.02801 0.09179 0.02917 C 0.09362 0.03033 0.09609 0.03148 0.09778 0.0331 C 0.09882 0.03403 0.09948 0.03519 0.10013 0.03588 C 0.10182 0.03704 0.10338 0.03773 0.10481 0.03866 C 0.10599 0.03935 0.10703 0.04074 0.10807 0.04144 C 0.10872 0.0419 0.1095 0.04236 0.11028 0.04283 C 0.11145 0.04352 0.11237 0.04468 0.11341 0.0456 C 0.11497 0.04653 0.11653 0.04769 0.1181 0.04838 C 0.11914 0.04884 0.12018 0.04908 0.12122 0.04977 C 0.12226 0.05046 0.12317 0.05162 0.12422 0.05255 C 0.12552 0.05324 0.1302 0.05486 0.13125 0.05509 C 0.13424 0.0588 0.13333 0.0581 0.13724 0.06065 C 0.13958 0.06204 0.14218 0.06296 0.1444 0.06482 C 0.14935 0.06921 0.14635 0.06713 0.15364 0.07037 L 0.15989 0.07315 L 0.16289 0.07454 C 0.16849 0.07408 0.17422 0.07384 0.17994 0.07315 C 0.18099 0.07292 0.18203 0.07199 0.18307 0.07176 C 0.18437 0.07107 0.18554 0.0706 0.18685 0.07037 C 0.19049 0.06921 0.19414 0.06852 0.19778 0.06759 C 0.19948 0.06713 0.2013 0.0669 0.20312 0.06621 C 0.20625 0.06505 0.21041 0.06366 0.21315 0.06204 L 0.21549 0.06065 C 0.21679 0.0588 0.21927 0.05533 0.22096 0.05371 C 0.22187 0.05278 0.22291 0.05185 0.22395 0.05116 C 0.22565 0.05 0.2276 0.04931 0.22916 0.04838 C 0.23073 0.04699 0.2319 0.04514 0.23333 0.04421 C 0.23984 0.03935 0.24088 0.03935 0.24648 0.03727 C 0.25 0.03472 0.25677 0.02963 0.25963 0.02639 C 0.26041 0.02546 0.26093 0.02454 0.26185 0.02384 C 0.26289 0.02222 0.26406 0.02107 0.26497 0.01945 C 0.26562 0.01852 0.26562 0.01644 0.26653 0.01528 C 0.26718 0.01435 0.26797 0.01435 0.26888 0.01389 C 0.26914 0.0125 0.26979 0.01111 0.27031 0.00972 C 0.27213 0.00671 0.27669 0.00417 0.27812 0.00301 C 0.2802 0.00116 0.28203 -0.00092 0.28437 -0.00254 C 0.28841 -0.00579 0.29257 -0.00903 0.29674 -0.01204 C 0.29843 -0.01342 0.30039 -0.01481 0.30208 -0.0162 C 0.30768 -0.02129 0.30507 -0.01967 0.30989 -0.02176 C 0.31028 -0.02315 0.31119 -0.02477 0.31211 -0.02592 C 0.31263 -0.02685 0.31705 -0.02824 0.31757 -0.0287 C 0.31888 -0.0294 0.32005 -0.03079 0.32148 -0.03148 C 0.32408 -0.03264 0.33359 -0.03379 0.33541 -0.03403 C 0.35403 -0.03727 0.33203 -0.03333 0.35078 -0.03819 C 0.35338 -0.03889 0.35599 -0.03912 0.35859 -0.03958 C 0.3608 -0.04004 0.36315 -0.04051 0.36549 -0.04097 C 0.36679 -0.04143 0.3681 -0.0419 0.3694 -0.04236 C 0.37604 -0.0419 0.38281 -0.0419 0.38945 -0.04097 C 0.3944 -0.04051 0.39922 -0.03866 0.40416 -0.03819 C 0.41445 -0.03727 0.42474 -0.03727 0.43515 -0.0368 C 0.44114 -0.03426 0.43672 -0.03588 0.44674 -0.03403 C 0.44895 -0.03379 0.4513 -0.03333 0.45364 -0.03287 C 0.45612 -0.03171 0.4569 -0.03148 0.45898 -0.03009 C 0.46041 -0.02917 0.46158 -0.02801 0.46276 -0.02731 C 0.46445 -0.02662 0.46601 -0.02639 0.46744 -0.02592 C 0.46888 -0.02546 0.47018 -0.025 0.47148 -0.02454 C 0.47304 -0.02407 0.475 -0.02361 0.47682 -0.02315 C 0.47838 -0.02268 0.47994 -0.02222 0.48151 -0.02176 C 0.48333 -0.02129 0.48502 -0.02106 0.48685 -0.02037 C 0.48828 -0.01991 0.49505 -0.01759 0.49765 -0.0162 C 0.49935 -0.01528 0.50078 -0.01435 0.50234 -0.01342 L 0.50468 -0.01204 C 0.50872 -0.00741 0.50533 -0.01042 0.51158 -0.0081 C 0.5125 -0.00764 0.51315 -0.00694 0.51393 -0.00671 C 0.51601 -0.00555 0.5181 -0.00486 0.52018 -0.00393 L 0.52317 -0.00254 C 0.52422 -0.00208 0.52513 -0.00162 0.5263 -0.00116 L 0.5302 0.00023 C 0.5319 0.0007 0.53333 0.00116 0.53489 0.00162 C 0.53593 0.00185 0.53685 0.00255 0.53776 0.00301 C 0.54948 0.00255 0.56119 0.00278 0.57278 0.00162 C 0.57487 0.00139 0.57669 -0.00069 0.57877 -0.00116 C 0.58502 -0.00231 0.58476 -0.00162 0.58971 -0.00393 C 0.60078 -0.00833 0.58203 -0.00116 0.59752 -0.0081 C 0.60052 -0.00949 0.60208 -0.00995 0.6052 -0.01204 C 0.60651 -0.01296 0.60781 -0.01412 0.60911 -0.01481 C 0.61002 -0.01528 0.61119 -0.01574 0.61211 -0.0162 C 0.61367 -0.01713 0.61523 -0.01805 0.61679 -0.01898 C 0.61757 -0.01944 0.61836 -0.01991 0.61914 -0.02037 C 0.62096 -0.02176 0.62265 -0.02315 0.62448 -0.02454 C 0.62526 -0.025 0.62604 -0.02523 0.62682 -0.02592 C 0.63255 -0.03009 0.62734 -0.02754 0.63307 -0.03009 C 0.63385 -0.03102 0.6345 -0.03217 0.63541 -0.03287 C 0.63685 -0.03403 0.63841 -0.03449 0.63997 -0.03542 C 0.64075 -0.03588 0.64153 -0.03657 0.64231 -0.0368 C 0.64336 -0.03727 0.6444 -0.03773 0.64544 -0.03819 C 0.64804 -0.03958 0.65052 -0.04167 0.65312 -0.04236 C 0.6552 -0.04305 0.65729 -0.04329 0.65937 -0.04375 C 0.66041 -0.04421 0.66145 -0.04467 0.66237 -0.04514 C 0.66315 -0.0456 0.66393 -0.04606 0.66471 -0.04653 C 0.66679 -0.04745 0.66888 -0.04838 0.67096 -0.0493 C 0.672 -0.04977 0.67304 -0.05 0.67395 -0.05069 C 0.67591 -0.05162 0.67747 -0.05278 0.67942 -0.05347 C 0.68151 -0.05393 0.68359 -0.0544 0.68567 -0.05463 C 0.69049 -0.05393 0.69544 -0.05347 0.70026 -0.05208 C 0.70169 -0.05162 0.70286 -0.05 0.70416 -0.0493 C 0.71966 -0.03935 0.70039 -0.05254 0.71185 -0.04375 C 0.71263 -0.04329 0.71354 -0.04305 0.71419 -0.04236 C 0.71953 -0.03773 0.71315 -0.0412 0.71966 -0.03819 C 0.72044 -0.03727 0.72109 -0.03611 0.722 -0.03542 C 0.72343 -0.03426 0.72513 -0.03426 0.72656 -0.03287 C 0.72786 -0.03148 0.72903 -0.02963 0.73047 -0.0287 C 0.73138 -0.02778 0.73255 -0.02778 0.73359 -0.02731 C 0.73515 -0.02639 0.73815 -0.02454 0.73815 -0.0243 C 0.74479 -0.01667 0.73645 -0.02616 0.74283 -0.02037 C 0.74362 -0.01967 0.74427 -0.01805 0.74518 -0.01759 C 0.74609 -0.01713 0.74726 -0.01759 0.7483 -0.01759 L 0.7483 -0.01736 L 0.7483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26"/>
          <p:cNvSpPr txBox="1">
            <a:spLocks noChangeArrowheads="1"/>
          </p:cNvSpPr>
          <p:nvPr/>
        </p:nvSpPr>
        <p:spPr bwMode="auto">
          <a:xfrm>
            <a:off x="7086600" y="1263135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219200" y="866259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9009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</a:t>
            </a:r>
          </a:p>
        </p:txBody>
      </p:sp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5574957" y="2785728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4399585" y="1636775"/>
            <a:ext cx="53740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buAutoNum type="alphaU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</a:t>
            </a:r>
          </a:p>
          <a:p>
            <a:pPr marL="342900" indent="-342900">
              <a:buAutoNum type="alphaUcPeriod"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</a:p>
          <a:p>
            <a:pPr marL="342900" indent="-342900">
              <a:buAutoNum type="alphaUcPeriod"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274</a:t>
            </a:r>
          </a:p>
          <a:p>
            <a:pPr marL="342900" indent="-342900">
              <a:buAutoNum type="alphaUcPeriod"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373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94544" y="2904258"/>
            <a:ext cx="484909" cy="4963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471916"/>
            <a:ext cx="845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Chia cho số có </a:t>
            </a:r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b</a:t>
            </a:r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a chữ số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733800"/>
            <a:ext cx="3048000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27119"/>
            <a:ext cx="899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cho số có hai chữ số (tiếp theo)</a:t>
            </a:r>
            <a:endParaRPr lang="en-US" sz="4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124311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47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82551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427143"/>
              </p:ext>
            </p:extLst>
          </p:nvPr>
        </p:nvGraphicFramePr>
        <p:xfrm>
          <a:off x="1600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14986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1828800" y="2876348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3323295" y="3165704"/>
            <a:ext cx="7420905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được các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toán vận dụng liên quan đến chia cho số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2822575" y="1836326"/>
            <a:ext cx="9032298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cách 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cho số có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số, nhẩm thương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1450975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2753880" y="4995738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57250"/>
            <a:ext cx="9153525" cy="5143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-337727"/>
            <a:ext cx="13792200" cy="786757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4193877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570994"/>
            <a:ext cx="2992361" cy="2538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78" y="3001272"/>
            <a:ext cx="1852107" cy="27180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4516362" y="1921669"/>
            <a:ext cx="710951" cy="733219"/>
            <a:chOff x="3620985" y="1717006"/>
            <a:chExt cx="1010329" cy="104197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5" y="1742071"/>
              <a:ext cx="456061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16362" y="2697300"/>
            <a:ext cx="710951" cy="733219"/>
            <a:chOff x="3620985" y="1717006"/>
            <a:chExt cx="1010329" cy="1041974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5" y="1742071"/>
              <a:ext cx="595018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16362" y="3469138"/>
            <a:ext cx="710951" cy="715581"/>
            <a:chOff x="3620985" y="1711615"/>
            <a:chExt cx="1010329" cy="1016909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3850085" y="1711615"/>
              <a:ext cx="604130" cy="1016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050" dirty="0">
                  <a:solidFill>
                    <a:prstClr val="white">
                      <a:lumMod val="95000"/>
                    </a:prst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4050" dirty="0">
                <a:solidFill>
                  <a:prstClr val="white">
                    <a:lumMod val="95000"/>
                  </a:prst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5428761" y="1997671"/>
            <a:ext cx="20409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Khám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phá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429446" y="2808886"/>
            <a:ext cx="2106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hành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89306" y="3528412"/>
            <a:ext cx="4454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Vận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–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Trải</a:t>
            </a:r>
            <a:r>
              <a:rPr lang="en-US" altLang="zh-CN" sz="3200" b="1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nghiệm</a:t>
            </a:r>
            <a:endParaRPr lang="zh-CN" altLang="en-US" sz="3200" b="1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244062"/>
            <a:ext cx="2071487" cy="2225448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105526"/>
            <a:ext cx="9153525" cy="752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FEA99B-ECE0-44EC-8D57-F7DCFC0A7B10}"/>
              </a:ext>
            </a:extLst>
          </p:cNvPr>
          <p:cNvSpPr txBox="1"/>
          <p:nvPr/>
        </p:nvSpPr>
        <p:spPr>
          <a:xfrm>
            <a:off x="1991063" y="1686276"/>
            <a:ext cx="2462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678109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4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6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5029201" y="2514601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771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09800" y="511623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i="1" dirty="0"/>
              <a:t>      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: 43 = ?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52600" y="19050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352800" y="2819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971800" y="1981200"/>
            <a:ext cx="1143000" cy="1905000"/>
            <a:chOff x="960" y="1488"/>
            <a:chExt cx="720" cy="120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960" y="1488"/>
              <a:ext cx="0" cy="12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960" y="1833"/>
              <a:ext cx="72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52800" y="1905000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62200" y="2310825"/>
            <a:ext cx="2093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962150" y="2309382"/>
            <a:ext cx="6790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505200" y="24384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2374486" y="2729925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2590800" y="2737070"/>
            <a:ext cx="68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3771899" y="2449138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2393761" y="3145563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3200400" y="2438400"/>
            <a:ext cx="30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3810000" y="1572434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101 chia 43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419600" y="2049325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6; 11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6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4419600" y="2527758"/>
            <a:ext cx="678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2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8,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9; 10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419600" y="3017156"/>
            <a:ext cx="624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</a:rPr>
              <a:t>Hạ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0,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150; 150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43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3 ,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3; 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4520398" y="3515232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9; 10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9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1,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sp>
        <p:nvSpPr>
          <p:cNvPr id="24" name="Text Box 33"/>
          <p:cNvSpPr txBox="1">
            <a:spLocks noChangeArrowheads="1"/>
          </p:cNvSpPr>
          <p:nvPr/>
        </p:nvSpPr>
        <p:spPr bwMode="auto">
          <a:xfrm>
            <a:off x="4495800" y="400446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3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12,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13;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2.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867400" y="48006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SG" sz="2400">
              <a:solidFill>
                <a:schemeClr val="tx1"/>
              </a:solidFill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4433455" y="4477732"/>
            <a:ext cx="601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2400" b="1" dirty="0" err="1" smtClean="0">
                <a:latin typeface="Times New Roman" pitchFamily="18" charset="0"/>
              </a:rPr>
              <a:t>Hạ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5,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215; 215 </a:t>
            </a:r>
            <a:r>
              <a:rPr lang="en-US" sz="2400" b="1" dirty="0" err="1">
                <a:latin typeface="Times New Roman" pitchFamily="18" charset="0"/>
              </a:rPr>
              <a:t>chia</a:t>
            </a:r>
            <a:r>
              <a:rPr lang="en-US" sz="2400" b="1" dirty="0">
                <a:latin typeface="Times New Roman" pitchFamily="18" charset="0"/>
              </a:rPr>
              <a:t> 43,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5,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5</a:t>
            </a: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520398" y="5482295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x 4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20, </a:t>
            </a:r>
            <a:r>
              <a:rPr lang="en-US" sz="2400" b="1" dirty="0" err="1">
                <a:latin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</a:rPr>
              <a:t> 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21; 21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21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1619250" y="5972822"/>
            <a:ext cx="41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Vậy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10105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43 = 235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3719945" y="1061720"/>
            <a:ext cx="640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i="1" dirty="0"/>
              <a:t>       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56"/>
          <p:cNvSpPr txBox="1">
            <a:spLocks noChangeArrowheads="1"/>
          </p:cNvSpPr>
          <p:nvPr/>
        </p:nvSpPr>
        <p:spPr bwMode="auto">
          <a:xfrm>
            <a:off x="1952739" y="2298126"/>
            <a:ext cx="3074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 Box 57"/>
          <p:cNvSpPr txBox="1">
            <a:spLocks noChangeArrowheads="1"/>
          </p:cNvSpPr>
          <p:nvPr/>
        </p:nvSpPr>
        <p:spPr bwMode="auto">
          <a:xfrm>
            <a:off x="2133205" y="2741181"/>
            <a:ext cx="305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4520398" y="499176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5 x 3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15, 15 </a:t>
            </a:r>
            <a:r>
              <a:rPr lang="en-US" sz="2400" b="1" dirty="0" err="1">
                <a:latin typeface="Times New Roman" pitchFamily="18" charset="0"/>
              </a:rPr>
              <a:t>trừ</a:t>
            </a:r>
            <a:r>
              <a:rPr lang="en-US" sz="2400" b="1" dirty="0">
                <a:latin typeface="Times New Roman" pitchFamily="18" charset="0"/>
              </a:rPr>
              <a:t> 15 </a:t>
            </a:r>
            <a:r>
              <a:rPr lang="en-US" sz="2400" b="1" dirty="0" err="1">
                <a:latin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</a:rPr>
              <a:t> 0,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0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1;</a:t>
            </a: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019300" y="2933700"/>
            <a:ext cx="22098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62299" y="2438400"/>
            <a:ext cx="1028701" cy="1073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2622361" y="3149674"/>
            <a:ext cx="53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395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884675" y="504544"/>
            <a:ext cx="1295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10105</a:t>
            </a:r>
          </a:p>
        </p:txBody>
      </p:sp>
      <p:sp>
        <p:nvSpPr>
          <p:cNvPr id="9" name="Rectangle 8"/>
          <p:cNvSpPr/>
          <p:nvPr/>
        </p:nvSpPr>
        <p:spPr>
          <a:xfrm>
            <a:off x="6332473" y="483692"/>
            <a:ext cx="76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5132604" y="1370806"/>
            <a:ext cx="19812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41973" y="971774"/>
            <a:ext cx="11430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3982" y="918553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9789" y="1332562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19011" y="174657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36710" y="999483"/>
            <a:ext cx="215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6491722" y="993081"/>
            <a:ext cx="32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48941" y="986893"/>
            <a:ext cx="3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1362" y="269608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2930" y="3384193"/>
            <a:ext cx="102541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101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9247" y="4133854"/>
            <a:ext cx="10401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150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(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70861" y="4942032"/>
            <a:ext cx="1041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215 : 43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vi-VN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5 ( </a:t>
            </a:r>
            <a:r>
              <a:rPr lang="en-US" sz="32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948</TotalTime>
  <Words>1450</Words>
  <Application>Microsoft Office PowerPoint</Application>
  <PresentationFormat>Widescreen</PresentationFormat>
  <Paragraphs>251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Microsoft YaHei</vt:lpstr>
      <vt:lpstr>宋体</vt:lpstr>
      <vt:lpstr>Arial</vt:lpstr>
      <vt:lpstr>Calibri</vt:lpstr>
      <vt:lpstr>Calibri Light</vt:lpstr>
      <vt:lpstr>Comic Sans MS</vt:lpstr>
      <vt:lpstr>Cordia New</vt:lpstr>
      <vt:lpstr>等线</vt:lpstr>
      <vt:lpstr>Monotype Sorts</vt:lpstr>
      <vt:lpstr>Times New Roman</vt:lpstr>
      <vt:lpstr>UTM Cooper Black</vt:lpstr>
      <vt:lpstr>VNI-Times</vt:lpstr>
      <vt:lpstr>VNI-Zap</vt:lpstr>
      <vt:lpstr>方正少儿简体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HP</cp:lastModifiedBy>
  <cp:revision>146</cp:revision>
  <dcterms:created xsi:type="dcterms:W3CDTF">2017-11-30T21:04:10Z</dcterms:created>
  <dcterms:modified xsi:type="dcterms:W3CDTF">2021-12-12T02:56:09Z</dcterms:modified>
</cp:coreProperties>
</file>