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5"/>
  </p:notesMasterIdLst>
  <p:sldIdLst>
    <p:sldId id="354" r:id="rId2"/>
    <p:sldId id="353" r:id="rId3"/>
    <p:sldId id="356" r:id="rId4"/>
    <p:sldId id="351" r:id="rId5"/>
    <p:sldId id="357" r:id="rId6"/>
    <p:sldId id="259" r:id="rId7"/>
    <p:sldId id="276" r:id="rId8"/>
    <p:sldId id="289" r:id="rId9"/>
    <p:sldId id="288" r:id="rId10"/>
    <p:sldId id="294" r:id="rId11"/>
    <p:sldId id="349" r:id="rId12"/>
    <p:sldId id="295" r:id="rId13"/>
    <p:sldId id="296" r:id="rId14"/>
    <p:sldId id="297" r:id="rId15"/>
    <p:sldId id="299" r:id="rId16"/>
    <p:sldId id="301" r:id="rId17"/>
    <p:sldId id="302" r:id="rId18"/>
    <p:sldId id="303" r:id="rId19"/>
    <p:sldId id="305" r:id="rId20"/>
    <p:sldId id="306" r:id="rId21"/>
    <p:sldId id="307" r:id="rId22"/>
    <p:sldId id="308" r:id="rId23"/>
    <p:sldId id="309" r:id="rId24"/>
    <p:sldId id="310" r:id="rId25"/>
    <p:sldId id="312" r:id="rId26"/>
    <p:sldId id="313" r:id="rId27"/>
    <p:sldId id="336" r:id="rId28"/>
    <p:sldId id="337" r:id="rId29"/>
    <p:sldId id="346" r:id="rId30"/>
    <p:sldId id="358" r:id="rId31"/>
    <p:sldId id="339" r:id="rId32"/>
    <p:sldId id="359" r:id="rId33"/>
    <p:sldId id="360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5F5F5F"/>
    <a:srgbClr val="B2B2B2"/>
    <a:srgbClr val="FF9900"/>
    <a:srgbClr val="FF33CC"/>
    <a:srgbClr val="FFFF00"/>
    <a:srgbClr val="FF99FF"/>
    <a:srgbClr val="00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2" autoAdjust="0"/>
    <p:restoredTop sz="94773" autoAdjust="0"/>
  </p:normalViewPr>
  <p:slideViewPr>
    <p:cSldViewPr>
      <p:cViewPr varScale="1">
        <p:scale>
          <a:sx n="69" d="100"/>
          <a:sy n="69" d="100"/>
        </p:scale>
        <p:origin x="79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BFB383-92D1-49FA-B4E4-298F1527F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19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04AFC-9D4B-40D1-A3A3-9E8C90C3411A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78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56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17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39965-8D32-44F0-AFE2-8505EB5285A5}" type="slidenum">
              <a:rPr lang="zh-CN" altLang="en-US"/>
              <a:pPr eaLnBrk="1" hangingPunct="1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1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452414-F3F1-4275-83BD-479457E85E77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166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C349ED-F26C-48AB-A655-DBA835183569}" type="slidenum">
              <a:rPr lang="zh-CN" altLang="en-US"/>
              <a:pPr eaLnBrk="1" hangingPunct="1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42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Hình chữ nhật góc tròn 10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Hình Chữ nhật 11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Hình Chữ nhật 14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Hình Chữ nhật 15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iêu đề phụ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8" name="Tiêu đề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1" name="Nơi giữ chỗ cho Ngày tháng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Nơi giữ chỗ cho Chân trang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Nơi giữ chỗ cho Số hiệu Bản chiế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548BA-2D48-426C-B359-EB939C9C6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5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5CA-492E-4803-B86A-6802AE78F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84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743B-8A3E-4373-97E8-1CF4CF8DB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98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44F-97D3-425A-99FE-47EA18A59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97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8" name="Nơi giữ chỗ cho Nội dung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8A52-2E70-4602-B1F2-0657188FF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5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Hình chữ nhật góc tròn 10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Hình Chữ nhật 11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Hình Chữ nhật 14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ình Chữ nhật 15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9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Chân trang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Nơi giữ chỗ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E8F708-2FBD-49F9-8CD3-22E0B61D6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30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9" name="Nơi giữ chỗ cho Nội dung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C048-2F03-4AC0-B372-999D953C6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5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1" name="Nơi giữ chỗ cho Nội dung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3" name="Nơi giữ chỗ cho Nội dung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1F5E-A4D9-4926-B1C4-5F5BE08A4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05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8038-08B9-431D-B81B-91713F473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26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9FD1-DC62-497A-BCD3-71903432A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Hình chữ nhật góc tròn 10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1" name="Nơi giữ chỗ cho Nội dung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68CF2-D73B-42CB-8AE4-4B6DDF959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7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9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Hình Chữ nhật 10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Hình Chữ nhật 11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vi-VN" noProof="0" smtClean="0"/>
              <a:t>Bấm biểu tượng để thêm hình ảnh</a:t>
            </a:r>
            <a:endParaRPr lang="en-US" noProof="0" dirty="0"/>
          </a:p>
        </p:txBody>
      </p:sp>
      <p:sp>
        <p:nvSpPr>
          <p:cNvPr id="8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Chân trang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454693-5106-41D6-A2D6-8B94749C4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9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Hình chữ nhật góc tròn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Nơi giữ chỗ cho Tiêu đề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9" name="Nơi giữ chỗ cho Văn bản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14" name="Nơi giữ chỗ cho Ngày tháng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Nơi giữ chỗ cho Số hiệu Bản chiếu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93BB395-5FDA-472E-9AB3-7DE16EC35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1" r:id="rId2"/>
    <p:sldLayoutId id="2147483840" r:id="rId3"/>
    <p:sldLayoutId id="2147483832" r:id="rId4"/>
    <p:sldLayoutId id="2147483833" r:id="rId5"/>
    <p:sldLayoutId id="2147483834" r:id="rId6"/>
    <p:sldLayoutId id="2147483835" r:id="rId7"/>
    <p:sldLayoutId id="2147483841" r:id="rId8"/>
    <p:sldLayoutId id="2147483842" r:id="rId9"/>
    <p:sldLayoutId id="2147483836" r:id="rId10"/>
    <p:sldLayoutId id="2147483837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903818"/>
            <a:ext cx="5803901" cy="580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251200" y="1107018"/>
            <a:ext cx="8415867" cy="20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5" tIns="48547" rIns="97095" bIns="48547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mừng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6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thuật</a:t>
            </a:r>
            <a:endParaRPr lang="zh-CN" altLang="en-US" sz="64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87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429000" y="381001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13315" name="Group 53"/>
          <p:cNvGrpSpPr>
            <a:grpSpLocks/>
          </p:cNvGrpSpPr>
          <p:nvPr/>
        </p:nvGrpSpPr>
        <p:grpSpPr bwMode="auto">
          <a:xfrm>
            <a:off x="1828800" y="1752600"/>
            <a:ext cx="8610600" cy="3352800"/>
            <a:chOff x="192" y="1104"/>
            <a:chExt cx="5424" cy="21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21" name="Rectangle 4"/>
            <p:cNvSpPr>
              <a:spLocks noChangeArrowheads="1"/>
            </p:cNvSpPr>
            <p:nvPr/>
          </p:nvSpPr>
          <p:spPr bwMode="auto">
            <a:xfrm>
              <a:off x="192" y="1104"/>
              <a:ext cx="5424" cy="2016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206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3322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6"/>
            <p:cNvSpPr>
              <a:spLocks noChangeShapeType="1"/>
            </p:cNvSpPr>
            <p:nvPr/>
          </p:nvSpPr>
          <p:spPr bwMode="auto">
            <a:xfrm>
              <a:off x="235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7"/>
            <p:cNvSpPr>
              <a:spLocks noChangeShapeType="1"/>
            </p:cNvSpPr>
            <p:nvPr/>
          </p:nvSpPr>
          <p:spPr bwMode="auto">
            <a:xfrm>
              <a:off x="187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8"/>
            <p:cNvSpPr>
              <a:spLocks noChangeShapeType="1"/>
            </p:cNvSpPr>
            <p:nvPr/>
          </p:nvSpPr>
          <p:spPr bwMode="auto">
            <a:xfrm>
              <a:off x="139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1680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2448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1" name="Line 14"/>
            <p:cNvSpPr>
              <a:spLocks noChangeShapeType="1"/>
            </p:cNvSpPr>
            <p:nvPr/>
          </p:nvSpPr>
          <p:spPr bwMode="auto">
            <a:xfrm>
              <a:off x="91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3" name="Text Box 16"/>
            <p:cNvSpPr txBox="1">
              <a:spLocks noChangeArrowheads="1"/>
            </p:cNvSpPr>
            <p:nvPr/>
          </p:nvSpPr>
          <p:spPr bwMode="auto">
            <a:xfrm>
              <a:off x="2784" y="2208"/>
              <a:ext cx="240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3334" name="Text Box 17"/>
            <p:cNvSpPr txBox="1">
              <a:spLocks noChangeArrowheads="1"/>
            </p:cNvSpPr>
            <p:nvPr/>
          </p:nvSpPr>
          <p:spPr bwMode="auto">
            <a:xfrm>
              <a:off x="2400" y="2208"/>
              <a:ext cx="288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3335" name="Text Box 18"/>
            <p:cNvSpPr txBox="1">
              <a:spLocks noChangeArrowheads="1"/>
            </p:cNvSpPr>
            <p:nvPr/>
          </p:nvSpPr>
          <p:spPr bwMode="auto">
            <a:xfrm>
              <a:off x="1920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3336" name="Text Box 19"/>
            <p:cNvSpPr txBox="1">
              <a:spLocks noChangeArrowheads="1"/>
            </p:cNvSpPr>
            <p:nvPr/>
          </p:nvSpPr>
          <p:spPr bwMode="auto">
            <a:xfrm>
              <a:off x="1536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1104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720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3339" name="Rectangle 22"/>
            <p:cNvSpPr>
              <a:spLocks noChangeArrowheads="1"/>
            </p:cNvSpPr>
            <p:nvPr/>
          </p:nvSpPr>
          <p:spPr bwMode="auto">
            <a:xfrm>
              <a:off x="3312" y="2016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0" name="Line 23"/>
            <p:cNvSpPr>
              <a:spLocks noChangeShapeType="1"/>
            </p:cNvSpPr>
            <p:nvPr/>
          </p:nvSpPr>
          <p:spPr bwMode="auto">
            <a:xfrm flipH="1">
              <a:off x="192" y="2064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2" name="Text Box 25"/>
            <p:cNvSpPr txBox="1">
              <a:spLocks noChangeArrowheads="1"/>
            </p:cNvSpPr>
            <p:nvPr/>
          </p:nvSpPr>
          <p:spPr bwMode="auto">
            <a:xfrm>
              <a:off x="4320" y="2208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3343" name="Line 26"/>
            <p:cNvSpPr>
              <a:spLocks noChangeShapeType="1"/>
            </p:cNvSpPr>
            <p:nvPr/>
          </p:nvSpPr>
          <p:spPr bwMode="auto">
            <a:xfrm>
              <a:off x="3744" y="2064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7"/>
            <p:cNvSpPr>
              <a:spLocks noChangeShapeType="1"/>
            </p:cNvSpPr>
            <p:nvPr/>
          </p:nvSpPr>
          <p:spPr bwMode="auto">
            <a:xfrm>
              <a:off x="3264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28"/>
            <p:cNvSpPr>
              <a:spLocks noChangeShapeType="1"/>
            </p:cNvSpPr>
            <p:nvPr/>
          </p:nvSpPr>
          <p:spPr bwMode="auto">
            <a:xfrm>
              <a:off x="4128" y="2064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Oval 29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7" name="Oval 30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8" name="Oval 31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9" name="Oval 32"/>
            <p:cNvSpPr>
              <a:spLocks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0" name="Line 33"/>
            <p:cNvSpPr>
              <a:spLocks noChangeShapeType="1"/>
            </p:cNvSpPr>
            <p:nvPr/>
          </p:nvSpPr>
          <p:spPr bwMode="auto">
            <a:xfrm>
              <a:off x="4416" y="2064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1" name="Group 34"/>
            <p:cNvGrpSpPr>
              <a:grpSpLocks/>
            </p:cNvGrpSpPr>
            <p:nvPr/>
          </p:nvGrpSpPr>
          <p:grpSpPr bwMode="auto">
            <a:xfrm rot="-8545514">
              <a:off x="3120" y="1536"/>
              <a:ext cx="1778" cy="612"/>
              <a:chOff x="2495" y="2329"/>
              <a:chExt cx="1778" cy="612"/>
            </a:xfrm>
            <a:grpFill/>
          </p:grpSpPr>
          <p:sp>
            <p:nvSpPr>
              <p:cNvPr id="13366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67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52" name="Rectangle 37"/>
            <p:cNvSpPr>
              <a:spLocks noChangeArrowheads="1"/>
            </p:cNvSpPr>
            <p:nvPr/>
          </p:nvSpPr>
          <p:spPr bwMode="auto">
            <a:xfrm>
              <a:off x="3216" y="2016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3" name="Oval 38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4" name="Oval 39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5" name="Oval 40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216" y="2064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Oval 42"/>
            <p:cNvSpPr>
              <a:spLocks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8" name="Oval 43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59" name="Oval 44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0" name="Oval 45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61" name="Text Box 46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3362" name="Text Box 47"/>
            <p:cNvSpPr txBox="1">
              <a:spLocks noChangeArrowheads="1"/>
            </p:cNvSpPr>
            <p:nvPr/>
          </p:nvSpPr>
          <p:spPr bwMode="auto">
            <a:xfrm>
              <a:off x="3840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3363" name="Text Box 48"/>
            <p:cNvSpPr txBox="1">
              <a:spLocks noChangeArrowheads="1"/>
            </p:cNvSpPr>
            <p:nvPr/>
          </p:nvSpPr>
          <p:spPr bwMode="auto">
            <a:xfrm>
              <a:off x="3072" y="2208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4032" y="2064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1105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4896" y="2064"/>
              <a:ext cx="288" cy="1152"/>
            </a:xfrm>
            <a:custGeom>
              <a:avLst/>
              <a:gdLst>
                <a:gd name="T0" fmla="*/ 0 w 48"/>
                <a:gd name="T1" fmla="*/ 0 h 240"/>
                <a:gd name="T2" fmla="*/ 2239488 w 48"/>
                <a:gd name="T3" fmla="*/ 2935550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102451" name="Oval 51"/>
          <p:cNvSpPr>
            <a:spLocks noChangeArrowheads="1"/>
          </p:cNvSpPr>
          <p:nvPr/>
        </p:nvSpPr>
        <p:spPr bwMode="auto">
          <a:xfrm>
            <a:off x="3200400" y="5029200"/>
            <a:ext cx="58674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mũi thứ nhất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2" name="AutoShape 52"/>
          <p:cNvSpPr>
            <a:spLocks noChangeArrowheads="1"/>
          </p:cNvSpPr>
          <p:nvPr/>
        </p:nvSpPr>
        <p:spPr bwMode="auto">
          <a:xfrm>
            <a:off x="1638300" y="88602"/>
            <a:ext cx="10058400" cy="1600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Lên kim tại điểm 2</a:t>
            </a:r>
            <a:r>
              <a:rPr lang="en-US" altLang="en-US" sz="2400" b="1" dirty="0" smtClean="0">
                <a:solidFill>
                  <a:srgbClr val="0000FF"/>
                </a:solidFill>
                <a:latin typeface="+mn-lt"/>
              </a:rPr>
              <a:t>,</a:t>
            </a:r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 lên kim</a:t>
            </a:r>
            <a:r>
              <a:rPr lang="en-US" altLang="en-US" sz="2400" b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xuống kim tại điểm 1 , lùi 1 mũi</a:t>
            </a:r>
            <a:endParaRPr lang="en-US" altLang="en-US" sz="24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02454" name="Rectangle 54"/>
          <p:cNvSpPr>
            <a:spLocks noChangeArrowheads="1"/>
          </p:cNvSpPr>
          <p:nvPr/>
        </p:nvSpPr>
        <p:spPr bwMode="auto">
          <a:xfrm>
            <a:off x="2346723" y="5801380"/>
            <a:ext cx="7730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kim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kim tại điểm 1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kim tại điểm 4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5" name="AutoShape 55"/>
          <p:cNvSpPr>
            <a:spLocks noChangeArrowheads="1"/>
          </p:cNvSpPr>
          <p:nvPr/>
        </p:nvSpPr>
        <p:spPr bwMode="auto">
          <a:xfrm>
            <a:off x="8437418" y="1472775"/>
            <a:ext cx="4343400" cy="1447800"/>
          </a:xfrm>
          <a:prstGeom prst="wedgeEllipseCallout">
            <a:avLst>
              <a:gd name="adj1" fmla="val -44625"/>
              <a:gd name="adj2" fmla="val 752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đột thưa thực hiện theo quy tắclên 1 mũi, tiến 3 mũi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6" name="Rectangle 56"/>
          <p:cNvSpPr>
            <a:spLocks noChangeArrowheads="1"/>
          </p:cNvSpPr>
          <p:nvPr/>
        </p:nvSpPr>
        <p:spPr bwMode="auto">
          <a:xfrm>
            <a:off x="1904784" y="1092641"/>
            <a:ext cx="6992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Xuống kim từ điểm 2 </a:t>
            </a:r>
            <a:r>
              <a:rPr lang="en-US" altLang="en-US" sz="2400" b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vi-VN" altLang="en-US" sz="2400" b="1" dirty="0" smtClean="0">
                <a:solidFill>
                  <a:srgbClr val="0000FF"/>
                </a:solidFill>
                <a:latin typeface="+mn-lt"/>
              </a:rPr>
              <a:t>lên kim tại điểm 4 tiến 3 mũi</a:t>
            </a:r>
            <a:r>
              <a:rPr lang="en-US" altLang="en-US" sz="2400" b="1" dirty="0" smtClean="0">
                <a:solidFill>
                  <a:srgbClr val="FF3300"/>
                </a:solidFill>
                <a:latin typeface="+mn-lt"/>
              </a:rPr>
              <a:t>.</a:t>
            </a:r>
            <a:endParaRPr lang="en-US" altLang="en-US" sz="2400" b="1" dirty="0">
              <a:solidFill>
                <a:srgbClr val="FF33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2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1" grpId="0"/>
      <p:bldP spid="102452" grpId="0" animBg="1"/>
      <p:bldP spid="102452" grpId="1" animBg="1"/>
      <p:bldP spid="102454" grpId="0"/>
      <p:bldP spid="102455" grpId="0" animBg="1"/>
      <p:bldP spid="102456" grpId="0"/>
      <p:bldP spid="1024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29000" y="381001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828800" y="1752600"/>
            <a:ext cx="8610600" cy="3352800"/>
            <a:chOff x="192" y="1104"/>
            <a:chExt cx="5424" cy="21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192" y="1104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44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6"/>
            <p:cNvSpPr>
              <a:spLocks noChangeShapeType="1"/>
            </p:cNvSpPr>
            <p:nvPr/>
          </p:nvSpPr>
          <p:spPr bwMode="auto">
            <a:xfrm>
              <a:off x="235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>
              <a:off x="187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>
              <a:off x="139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10"/>
            <p:cNvSpPr>
              <a:spLocks noChangeArrowheads="1"/>
            </p:cNvSpPr>
            <p:nvPr/>
          </p:nvSpPr>
          <p:spPr bwMode="auto">
            <a:xfrm>
              <a:off x="1680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0" name="Oval 11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1" name="Oval 12"/>
            <p:cNvSpPr>
              <a:spLocks noChangeArrowheads="1"/>
            </p:cNvSpPr>
            <p:nvPr/>
          </p:nvSpPr>
          <p:spPr bwMode="auto">
            <a:xfrm>
              <a:off x="2448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2" name="Oval 13"/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912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Oval 15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2784" y="2208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2400" y="2208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1920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4358" name="Text Box 19"/>
            <p:cNvSpPr txBox="1">
              <a:spLocks noChangeArrowheads="1"/>
            </p:cNvSpPr>
            <p:nvPr/>
          </p:nvSpPr>
          <p:spPr bwMode="auto">
            <a:xfrm>
              <a:off x="1571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4359" name="Text Box 20"/>
            <p:cNvSpPr txBox="1">
              <a:spLocks noChangeArrowheads="1"/>
            </p:cNvSpPr>
            <p:nvPr/>
          </p:nvSpPr>
          <p:spPr bwMode="auto">
            <a:xfrm>
              <a:off x="1139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4360" name="Text Box 21"/>
            <p:cNvSpPr txBox="1">
              <a:spLocks noChangeArrowheads="1"/>
            </p:cNvSpPr>
            <p:nvPr/>
          </p:nvSpPr>
          <p:spPr bwMode="auto">
            <a:xfrm>
              <a:off x="755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4361" name="Rectangle 22"/>
            <p:cNvSpPr>
              <a:spLocks noChangeArrowheads="1"/>
            </p:cNvSpPr>
            <p:nvPr/>
          </p:nvSpPr>
          <p:spPr bwMode="auto">
            <a:xfrm>
              <a:off x="3312" y="2016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2" name="Line 23"/>
            <p:cNvSpPr>
              <a:spLocks noChangeShapeType="1"/>
            </p:cNvSpPr>
            <p:nvPr/>
          </p:nvSpPr>
          <p:spPr bwMode="auto">
            <a:xfrm flipH="1">
              <a:off x="192" y="2064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4" name="Text Box 25"/>
            <p:cNvSpPr txBox="1">
              <a:spLocks noChangeArrowheads="1"/>
            </p:cNvSpPr>
            <p:nvPr/>
          </p:nvSpPr>
          <p:spPr bwMode="auto">
            <a:xfrm>
              <a:off x="4320" y="2208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4365" name="Line 26"/>
            <p:cNvSpPr>
              <a:spLocks noChangeShapeType="1"/>
            </p:cNvSpPr>
            <p:nvPr/>
          </p:nvSpPr>
          <p:spPr bwMode="auto">
            <a:xfrm>
              <a:off x="3744" y="2064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27"/>
            <p:cNvSpPr>
              <a:spLocks noChangeShapeType="1"/>
            </p:cNvSpPr>
            <p:nvPr/>
          </p:nvSpPr>
          <p:spPr bwMode="auto">
            <a:xfrm>
              <a:off x="3264" y="2064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28"/>
            <p:cNvSpPr>
              <a:spLocks noChangeShapeType="1"/>
            </p:cNvSpPr>
            <p:nvPr/>
          </p:nvSpPr>
          <p:spPr bwMode="auto">
            <a:xfrm>
              <a:off x="4128" y="2064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Oval 29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9" name="Oval 30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0" name="Oval 31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1" name="Oval 32"/>
            <p:cNvSpPr>
              <a:spLocks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auto">
            <a:xfrm>
              <a:off x="4416" y="2064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73" name="Group 34"/>
            <p:cNvGrpSpPr>
              <a:grpSpLocks/>
            </p:cNvGrpSpPr>
            <p:nvPr/>
          </p:nvGrpSpPr>
          <p:grpSpPr bwMode="auto">
            <a:xfrm rot="-8545514">
              <a:off x="3120" y="1536"/>
              <a:ext cx="1778" cy="612"/>
              <a:chOff x="2495" y="2329"/>
              <a:chExt cx="1778" cy="612"/>
            </a:xfrm>
            <a:grpFill/>
          </p:grpSpPr>
          <p:sp>
            <p:nvSpPr>
              <p:cNvPr id="14388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9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374" name="Rectangle 37"/>
            <p:cNvSpPr>
              <a:spLocks noChangeArrowheads="1"/>
            </p:cNvSpPr>
            <p:nvPr/>
          </p:nvSpPr>
          <p:spPr bwMode="auto">
            <a:xfrm>
              <a:off x="3216" y="2016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5" name="Oval 38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6" name="Oval 39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7" name="Oval 40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8" name="Line 41"/>
            <p:cNvSpPr>
              <a:spLocks noChangeShapeType="1"/>
            </p:cNvSpPr>
            <p:nvPr/>
          </p:nvSpPr>
          <p:spPr bwMode="auto">
            <a:xfrm>
              <a:off x="3216" y="2064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Oval 42"/>
            <p:cNvSpPr>
              <a:spLocks noChangeArrowheads="1"/>
            </p:cNvSpPr>
            <p:nvPr/>
          </p:nvSpPr>
          <p:spPr bwMode="auto">
            <a:xfrm>
              <a:off x="4368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0" name="Oval 43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1" name="Oval 44"/>
            <p:cNvSpPr>
              <a:spLocks noChangeArrowheads="1"/>
            </p:cNvSpPr>
            <p:nvPr/>
          </p:nvSpPr>
          <p:spPr bwMode="auto">
            <a:xfrm>
              <a:off x="3600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2" name="Oval 45"/>
            <p:cNvSpPr>
              <a:spLocks noChangeArrowheads="1"/>
            </p:cNvSpPr>
            <p:nvPr/>
          </p:nvSpPr>
          <p:spPr bwMode="auto">
            <a:xfrm>
              <a:off x="3216" y="2016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83" name="Text Box 46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4384" name="Text Box 47"/>
            <p:cNvSpPr txBox="1">
              <a:spLocks noChangeArrowheads="1"/>
            </p:cNvSpPr>
            <p:nvPr/>
          </p:nvSpPr>
          <p:spPr bwMode="auto">
            <a:xfrm>
              <a:off x="3840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4385" name="Text Box 48"/>
            <p:cNvSpPr txBox="1">
              <a:spLocks noChangeArrowheads="1"/>
            </p:cNvSpPr>
            <p:nvPr/>
          </p:nvSpPr>
          <p:spPr bwMode="auto">
            <a:xfrm>
              <a:off x="3072" y="2208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4386" name="Freeform 49"/>
            <p:cNvSpPr>
              <a:spLocks/>
            </p:cNvSpPr>
            <p:nvPr/>
          </p:nvSpPr>
          <p:spPr bwMode="auto">
            <a:xfrm>
              <a:off x="4032" y="2064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1105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0"/>
            <p:cNvSpPr>
              <a:spLocks/>
            </p:cNvSpPr>
            <p:nvPr/>
          </p:nvSpPr>
          <p:spPr bwMode="auto">
            <a:xfrm>
              <a:off x="4896" y="2064"/>
              <a:ext cx="288" cy="1152"/>
            </a:xfrm>
            <a:custGeom>
              <a:avLst/>
              <a:gdLst>
                <a:gd name="T0" fmla="*/ 0 w 48"/>
                <a:gd name="T1" fmla="*/ 0 h 240"/>
                <a:gd name="T2" fmla="*/ 2239488 w 48"/>
                <a:gd name="T3" fmla="*/ 2935550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87" name="Oval 51"/>
          <p:cNvSpPr>
            <a:spLocks noChangeArrowheads="1"/>
          </p:cNvSpPr>
          <p:nvPr/>
        </p:nvSpPr>
        <p:spPr bwMode="auto">
          <a:xfrm>
            <a:off x="3200400" y="5029200"/>
            <a:ext cx="58674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mũi thứ nhất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89" name="Rectangle 53"/>
          <p:cNvSpPr>
            <a:spLocks noChangeArrowheads="1"/>
          </p:cNvSpPr>
          <p:nvPr/>
        </p:nvSpPr>
        <p:spPr bwMode="auto">
          <a:xfrm>
            <a:off x="2833116" y="5820161"/>
            <a:ext cx="7074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 lên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kim tại điểm 1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luồn kim tới điểm 4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90" name="AutoShape 54"/>
          <p:cNvSpPr>
            <a:spLocks noChangeArrowheads="1"/>
          </p:cNvSpPr>
          <p:nvPr/>
        </p:nvSpPr>
        <p:spPr bwMode="auto">
          <a:xfrm>
            <a:off x="5715000" y="-76200"/>
            <a:ext cx="4343400" cy="1447800"/>
          </a:xfrm>
          <a:prstGeom prst="wedgeEllipseCallout">
            <a:avLst>
              <a:gd name="adj1" fmla="val -44625"/>
              <a:gd name="adj2" fmla="val 752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nét thưa trước thực hiện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tắc lên 1 mũi, tiến 3 mũi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87" grpId="0"/>
      <p:bldP spid="167989" grpId="0"/>
      <p:bldP spid="1679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3"/>
          <p:cNvGrpSpPr>
            <a:grpSpLocks/>
          </p:cNvGrpSpPr>
          <p:nvPr/>
        </p:nvGrpSpPr>
        <p:grpSpPr bwMode="auto">
          <a:xfrm>
            <a:off x="1752600" y="-914400"/>
            <a:ext cx="8434388" cy="5943600"/>
            <a:chOff x="144" y="-576"/>
            <a:chExt cx="5313" cy="37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44" y="1152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693" y="225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136" y="1968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3349" y="2112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366" y="2112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1776" y="2112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1296" y="2112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2858" y="2112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1629" y="2064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2070" y="206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2513" y="206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3398" y="2064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2956" y="206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864" y="2112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1186" y="206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3301" y="2256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2907" y="2256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2415" y="2256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1922" y="225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1529" y="2273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1086" y="2273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692" y="2273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4225" y="2112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7" name="Text Box 27"/>
            <p:cNvSpPr txBox="1">
              <a:spLocks noChangeArrowheads="1"/>
            </p:cNvSpPr>
            <p:nvPr/>
          </p:nvSpPr>
          <p:spPr bwMode="auto">
            <a:xfrm>
              <a:off x="4624" y="2256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4767" y="2112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 flipH="1">
              <a:off x="153" y="2112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742" y="206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 flipH="1">
              <a:off x="4333" y="2112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4678" y="206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3" name="Text Box 33"/>
            <p:cNvSpPr txBox="1">
              <a:spLocks noChangeArrowheads="1"/>
            </p:cNvSpPr>
            <p:nvPr/>
          </p:nvSpPr>
          <p:spPr bwMode="auto">
            <a:xfrm>
              <a:off x="4177" y="2256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grpSp>
          <p:nvGrpSpPr>
            <p:cNvPr id="15394" name="Group 34"/>
            <p:cNvGrpSpPr>
              <a:grpSpLocks/>
            </p:cNvGrpSpPr>
            <p:nvPr/>
          </p:nvGrpSpPr>
          <p:grpSpPr bwMode="auto">
            <a:xfrm rot="-7050340">
              <a:off x="473" y="7"/>
              <a:ext cx="1778" cy="612"/>
              <a:chOff x="2495" y="2329"/>
              <a:chExt cx="1778" cy="612"/>
            </a:xfrm>
            <a:grpFill/>
          </p:grpSpPr>
          <p:sp>
            <p:nvSpPr>
              <p:cNvPr id="15400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1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5395" name="Freeform 37"/>
            <p:cNvSpPr>
              <a:spLocks/>
            </p:cNvSpPr>
            <p:nvPr/>
          </p:nvSpPr>
          <p:spPr bwMode="auto">
            <a:xfrm>
              <a:off x="2016" y="912"/>
              <a:ext cx="56" cy="1056"/>
            </a:xfrm>
            <a:custGeom>
              <a:avLst/>
              <a:gdLst>
                <a:gd name="T0" fmla="*/ 121 w 48"/>
                <a:gd name="T1" fmla="*/ 0 h 432"/>
                <a:gd name="T2" fmla="*/ 0 w 48"/>
                <a:gd name="T3" fmla="*/ 51238 h 432"/>
                <a:gd name="T4" fmla="*/ 121 w 48"/>
                <a:gd name="T5" fmla="*/ 92151 h 432"/>
                <a:gd name="T6" fmla="*/ 0 60000 65536"/>
                <a:gd name="T7" fmla="*/ 0 60000 65536"/>
                <a:gd name="T8" fmla="*/ 0 60000 65536"/>
                <a:gd name="T9" fmla="*/ 0 w 48"/>
                <a:gd name="T10" fmla="*/ 0 h 432"/>
                <a:gd name="T11" fmla="*/ 48 w 4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32">
                  <a:moveTo>
                    <a:pt x="48" y="0"/>
                  </a:moveTo>
                  <a:cubicBezTo>
                    <a:pt x="24" y="84"/>
                    <a:pt x="0" y="168"/>
                    <a:pt x="0" y="240"/>
                  </a:cubicBezTo>
                  <a:cubicBezTo>
                    <a:pt x="0" y="312"/>
                    <a:pt x="40" y="400"/>
                    <a:pt x="48" y="432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8"/>
            <p:cNvSpPr>
              <a:spLocks noChangeShapeType="1"/>
            </p:cNvSpPr>
            <p:nvPr/>
          </p:nvSpPr>
          <p:spPr bwMode="auto">
            <a:xfrm>
              <a:off x="3888" y="2112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Oval 39"/>
            <p:cNvSpPr>
              <a:spLocks noChangeArrowheads="1"/>
            </p:cNvSpPr>
            <p:nvPr/>
          </p:nvSpPr>
          <p:spPr bwMode="auto">
            <a:xfrm>
              <a:off x="4285" y="2064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8" name="Oval 40"/>
            <p:cNvSpPr>
              <a:spLocks noChangeArrowheads="1"/>
            </p:cNvSpPr>
            <p:nvPr/>
          </p:nvSpPr>
          <p:spPr bwMode="auto">
            <a:xfrm>
              <a:off x="3841" y="206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9" name="Line 41"/>
            <p:cNvSpPr>
              <a:spLocks noChangeShapeType="1"/>
            </p:cNvSpPr>
            <p:nvPr/>
          </p:nvSpPr>
          <p:spPr bwMode="auto">
            <a:xfrm>
              <a:off x="2064" y="912"/>
              <a:ext cx="2256" cy="1200"/>
            </a:xfrm>
            <a:prstGeom prst="line">
              <a:avLst/>
            </a:pr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Oval 42"/>
          <p:cNvSpPr>
            <a:spLocks noChangeArrowheads="1"/>
          </p:cNvSpPr>
          <p:nvPr/>
        </p:nvSpPr>
        <p:spPr bwMode="auto">
          <a:xfrm>
            <a:off x="3200400" y="5257800"/>
            <a:ext cx="5867400" cy="1066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828800" y="2209800"/>
            <a:ext cx="84201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99FF"/>
              </a:solidFill>
              <a:latin typeface=".VnTime" panose="020B7200000000000000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462839" y="3962401"/>
            <a:ext cx="547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3403600" y="35052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6916738" y="37338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5356226" y="3733800"/>
            <a:ext cx="892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4419600" y="37338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3657600" y="3733800"/>
            <a:ext cx="915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6137276" y="3733800"/>
            <a:ext cx="796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4186239" y="36576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Oval 12"/>
          <p:cNvSpPr>
            <a:spLocks noChangeArrowheads="1"/>
          </p:cNvSpPr>
          <p:nvPr/>
        </p:nvSpPr>
        <p:spPr bwMode="auto">
          <a:xfrm>
            <a:off x="4886326" y="36576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Oval 13"/>
          <p:cNvSpPr>
            <a:spLocks noChangeArrowheads="1"/>
          </p:cNvSpPr>
          <p:nvPr/>
        </p:nvSpPr>
        <p:spPr bwMode="auto">
          <a:xfrm>
            <a:off x="5589588" y="36576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Oval 14"/>
          <p:cNvSpPr>
            <a:spLocks noChangeArrowheads="1"/>
          </p:cNvSpPr>
          <p:nvPr/>
        </p:nvSpPr>
        <p:spPr bwMode="auto">
          <a:xfrm>
            <a:off x="6994525" y="3657600"/>
            <a:ext cx="15875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Oval 15"/>
          <p:cNvSpPr>
            <a:spLocks noChangeArrowheads="1"/>
          </p:cNvSpPr>
          <p:nvPr/>
        </p:nvSpPr>
        <p:spPr bwMode="auto">
          <a:xfrm>
            <a:off x="6292851" y="36576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2971801" y="37338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Oval 17"/>
          <p:cNvSpPr>
            <a:spLocks noChangeArrowheads="1"/>
          </p:cNvSpPr>
          <p:nvPr/>
        </p:nvSpPr>
        <p:spPr bwMode="auto">
          <a:xfrm>
            <a:off x="3482976" y="36576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6840538" y="3962401"/>
            <a:ext cx="46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6215064" y="3962401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5434014" y="396240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651375" y="39624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4027488" y="39624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3324225" y="39624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2698750" y="39624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8307388" y="3733800"/>
            <a:ext cx="1795462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8940800" y="3962401"/>
            <a:ext cx="62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>
            <a:off x="9167814" y="3733800"/>
            <a:ext cx="1095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 flipH="1">
            <a:off x="1843089" y="3733800"/>
            <a:ext cx="1169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Oval 29"/>
          <p:cNvSpPr>
            <a:spLocks noChangeArrowheads="1"/>
          </p:cNvSpPr>
          <p:nvPr/>
        </p:nvSpPr>
        <p:spPr bwMode="auto">
          <a:xfrm>
            <a:off x="2778126" y="36576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3" name="Line 30"/>
          <p:cNvSpPr>
            <a:spLocks noChangeShapeType="1"/>
          </p:cNvSpPr>
          <p:nvPr/>
        </p:nvSpPr>
        <p:spPr bwMode="auto">
          <a:xfrm flipH="1">
            <a:off x="8478839" y="3733800"/>
            <a:ext cx="625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Oval 31"/>
          <p:cNvSpPr>
            <a:spLocks noChangeArrowheads="1"/>
          </p:cNvSpPr>
          <p:nvPr/>
        </p:nvSpPr>
        <p:spPr bwMode="auto">
          <a:xfrm>
            <a:off x="9026526" y="36576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8231188" y="39624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6416" name="Line 34"/>
          <p:cNvSpPr>
            <a:spLocks noChangeShapeType="1"/>
          </p:cNvSpPr>
          <p:nvPr/>
        </p:nvSpPr>
        <p:spPr bwMode="auto">
          <a:xfrm>
            <a:off x="7772400" y="37338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Oval 35"/>
          <p:cNvSpPr>
            <a:spLocks noChangeArrowheads="1"/>
          </p:cNvSpPr>
          <p:nvPr/>
        </p:nvSpPr>
        <p:spPr bwMode="auto">
          <a:xfrm>
            <a:off x="8402639" y="36576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8" name="Oval 36"/>
          <p:cNvSpPr>
            <a:spLocks noChangeArrowheads="1"/>
          </p:cNvSpPr>
          <p:nvPr/>
        </p:nvSpPr>
        <p:spPr bwMode="auto">
          <a:xfrm>
            <a:off x="7697788" y="36576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9" name="Line 37"/>
          <p:cNvSpPr>
            <a:spLocks noChangeShapeType="1"/>
          </p:cNvSpPr>
          <p:nvPr/>
        </p:nvSpPr>
        <p:spPr bwMode="auto">
          <a:xfrm>
            <a:off x="4953000" y="1752600"/>
            <a:ext cx="3505200" cy="198120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20" name="Group 38"/>
          <p:cNvGrpSpPr>
            <a:grpSpLocks/>
          </p:cNvGrpSpPr>
          <p:nvPr/>
        </p:nvGrpSpPr>
        <p:grpSpPr bwMode="auto">
          <a:xfrm rot="296272">
            <a:off x="4800601" y="838200"/>
            <a:ext cx="2822575" cy="971550"/>
            <a:chOff x="2495" y="2329"/>
            <a:chExt cx="1778" cy="612"/>
          </a:xfrm>
        </p:grpSpPr>
        <p:sp>
          <p:nvSpPr>
            <p:cNvPr id="16422" name="AutoShape 39"/>
            <p:cNvSpPr>
              <a:spLocks noChangeArrowheads="1"/>
            </p:cNvSpPr>
            <p:nvPr/>
          </p:nvSpPr>
          <p:spPr bwMode="auto">
            <a:xfrm rot="3226569">
              <a:off x="3385" y="1489"/>
              <a:ext cx="48" cy="1728"/>
            </a:xfrm>
            <a:prstGeom prst="flowChartExtract">
              <a:avLst/>
            </a:prstGeom>
            <a:solidFill>
              <a:srgbClr val="FFFF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23" name="Oval 40"/>
            <p:cNvSpPr>
              <a:spLocks noChangeArrowheads="1"/>
            </p:cNvSpPr>
            <p:nvPr/>
          </p:nvSpPr>
          <p:spPr bwMode="auto">
            <a:xfrm rot="8626569">
              <a:off x="2495" y="2894"/>
              <a:ext cx="288" cy="47"/>
            </a:xfrm>
            <a:prstGeom prst="ellips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21" name="Freeform 33"/>
          <p:cNvSpPr>
            <a:spLocks/>
          </p:cNvSpPr>
          <p:nvPr/>
        </p:nvSpPr>
        <p:spPr bwMode="auto">
          <a:xfrm>
            <a:off x="4724400" y="1739900"/>
            <a:ext cx="228600" cy="1917700"/>
          </a:xfrm>
          <a:custGeom>
            <a:avLst/>
            <a:gdLst>
              <a:gd name="T0" fmla="*/ 2147483646 w 48"/>
              <a:gd name="T1" fmla="*/ 0 h 432"/>
              <a:gd name="T2" fmla="*/ 0 w 48"/>
              <a:gd name="T3" fmla="*/ 2147483646 h 432"/>
              <a:gd name="T4" fmla="*/ 2147483646 w 48"/>
              <a:gd name="T5" fmla="*/ 2147483646 h 432"/>
              <a:gd name="T6" fmla="*/ 0 60000 65536"/>
              <a:gd name="T7" fmla="*/ 0 60000 65536"/>
              <a:gd name="T8" fmla="*/ 0 60000 65536"/>
              <a:gd name="T9" fmla="*/ 0 w 48"/>
              <a:gd name="T10" fmla="*/ 0 h 432"/>
              <a:gd name="T11" fmla="*/ 48 w 4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32">
                <a:moveTo>
                  <a:pt x="48" y="0"/>
                </a:moveTo>
                <a:cubicBezTo>
                  <a:pt x="24" y="84"/>
                  <a:pt x="0" y="168"/>
                  <a:pt x="0" y="240"/>
                </a:cubicBezTo>
                <a:cubicBezTo>
                  <a:pt x="0" y="312"/>
                  <a:pt x="40" y="400"/>
                  <a:pt x="48" y="432"/>
                </a:cubicBezTo>
              </a:path>
            </a:pathLst>
          </a:cu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1"/>
          <p:cNvGrpSpPr>
            <a:grpSpLocks/>
          </p:cNvGrpSpPr>
          <p:nvPr/>
        </p:nvGrpSpPr>
        <p:grpSpPr bwMode="auto">
          <a:xfrm>
            <a:off x="1828800" y="457200"/>
            <a:ext cx="8434388" cy="4343400"/>
            <a:chOff x="192" y="288"/>
            <a:chExt cx="5313" cy="27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3741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1184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3397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2414" y="1968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824" y="1968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344" y="1968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2906" y="1968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1677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2118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2561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3446" y="1920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300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912" y="1968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Oval 17"/>
            <p:cNvSpPr>
              <a:spLocks noChangeArrowheads="1"/>
            </p:cNvSpPr>
            <p:nvPr/>
          </p:nvSpPr>
          <p:spPr bwMode="auto">
            <a:xfrm>
              <a:off x="123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3349" y="2112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955" y="2112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2463" y="2112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970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577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1134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740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273" y="1968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4672" y="2112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4815" y="1968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201" y="1968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790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4381" y="1968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726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4225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3936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4333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3889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auto">
            <a:xfrm>
              <a:off x="3360" y="672"/>
              <a:ext cx="1008" cy="1296"/>
            </a:xfrm>
            <a:custGeom>
              <a:avLst/>
              <a:gdLst>
                <a:gd name="T0" fmla="*/ 1286 w 960"/>
                <a:gd name="T1" fmla="*/ 1566 h 1248"/>
                <a:gd name="T2" fmla="*/ 258 w 960"/>
                <a:gd name="T3" fmla="*/ 1023 h 1248"/>
                <a:gd name="T4" fmla="*/ 0 w 960"/>
                <a:gd name="T5" fmla="*/ 0 h 1248"/>
                <a:gd name="T6" fmla="*/ 0 60000 65536"/>
                <a:gd name="T7" fmla="*/ 0 60000 65536"/>
                <a:gd name="T8" fmla="*/ 0 60000 65536"/>
                <a:gd name="T9" fmla="*/ 0 w 960"/>
                <a:gd name="T10" fmla="*/ 0 h 1248"/>
                <a:gd name="T11" fmla="*/ 960 w 960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248">
                  <a:moveTo>
                    <a:pt x="960" y="1248"/>
                  </a:moveTo>
                  <a:cubicBezTo>
                    <a:pt x="656" y="1136"/>
                    <a:pt x="352" y="1024"/>
                    <a:pt x="192" y="816"/>
                  </a:cubicBezTo>
                  <a:cubicBezTo>
                    <a:pt x="32" y="608"/>
                    <a:pt x="16" y="304"/>
                    <a:pt x="0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auto">
            <a:xfrm>
              <a:off x="3011" y="672"/>
              <a:ext cx="317" cy="912"/>
            </a:xfrm>
            <a:custGeom>
              <a:avLst/>
              <a:gdLst>
                <a:gd name="T0" fmla="*/ 57567 w 112"/>
                <a:gd name="T1" fmla="*/ 0 h 288"/>
                <a:gd name="T2" fmla="*/ 8140 w 112"/>
                <a:gd name="T3" fmla="*/ 145211 h 288"/>
                <a:gd name="T4" fmla="*/ 8140 w 112"/>
                <a:gd name="T5" fmla="*/ 290393 h 288"/>
                <a:gd name="T6" fmla="*/ 0 60000 65536"/>
                <a:gd name="T7" fmla="*/ 0 60000 65536"/>
                <a:gd name="T8" fmla="*/ 0 60000 65536"/>
                <a:gd name="T9" fmla="*/ 0 w 112"/>
                <a:gd name="T10" fmla="*/ 0 h 288"/>
                <a:gd name="T11" fmla="*/ 112 w 11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88">
                  <a:moveTo>
                    <a:pt x="112" y="0"/>
                  </a:moveTo>
                  <a:cubicBezTo>
                    <a:pt x="72" y="48"/>
                    <a:pt x="32" y="96"/>
                    <a:pt x="16" y="144"/>
                  </a:cubicBezTo>
                  <a:cubicBezTo>
                    <a:pt x="0" y="192"/>
                    <a:pt x="8" y="240"/>
                    <a:pt x="16" y="288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46" name="Group 38"/>
            <p:cNvGrpSpPr>
              <a:grpSpLocks/>
            </p:cNvGrpSpPr>
            <p:nvPr/>
          </p:nvGrpSpPr>
          <p:grpSpPr bwMode="auto">
            <a:xfrm rot="3603193">
              <a:off x="3113" y="871"/>
              <a:ext cx="1778" cy="612"/>
              <a:chOff x="2495" y="2329"/>
              <a:chExt cx="1778" cy="612"/>
            </a:xfrm>
            <a:grpFill/>
          </p:grpSpPr>
          <p:sp>
            <p:nvSpPr>
              <p:cNvPr id="17447" name="AutoShape 39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48" name="Oval 40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0" y="1600200"/>
            <a:ext cx="84201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99FF"/>
              </a:solidFill>
              <a:latin typeface=".VnTime" panose="020B7200000000000000" pitchFamily="34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158039" y="3352801"/>
            <a:ext cx="547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3098800" y="28956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6611938" y="31242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051426" y="3124200"/>
            <a:ext cx="892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4114800" y="31242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352800" y="3124200"/>
            <a:ext cx="915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5832476" y="3124200"/>
            <a:ext cx="796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Oval 11"/>
          <p:cNvSpPr>
            <a:spLocks noChangeArrowheads="1"/>
          </p:cNvSpPr>
          <p:nvPr/>
        </p:nvSpPr>
        <p:spPr bwMode="auto">
          <a:xfrm>
            <a:off x="3881439" y="30480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4581526" y="30480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Oval 13"/>
          <p:cNvSpPr>
            <a:spLocks noChangeArrowheads="1"/>
          </p:cNvSpPr>
          <p:nvPr/>
        </p:nvSpPr>
        <p:spPr bwMode="auto">
          <a:xfrm>
            <a:off x="5284788" y="30480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6689725" y="3048000"/>
            <a:ext cx="15875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5988051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2667001" y="31242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3178176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6535738" y="3352801"/>
            <a:ext cx="46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5910264" y="3387437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5129214" y="3387437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4346575" y="3387437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3722688" y="3387437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3019425" y="3387437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2393950" y="3387437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456" name="Rectangle 25"/>
          <p:cNvSpPr>
            <a:spLocks noChangeArrowheads="1"/>
          </p:cNvSpPr>
          <p:nvPr/>
        </p:nvSpPr>
        <p:spPr bwMode="auto">
          <a:xfrm>
            <a:off x="8002588" y="3124200"/>
            <a:ext cx="1795462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8636000" y="3352801"/>
            <a:ext cx="62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8863014" y="3124200"/>
            <a:ext cx="1095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H="1">
            <a:off x="1538289" y="3124200"/>
            <a:ext cx="1169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Oval 29"/>
          <p:cNvSpPr>
            <a:spLocks noChangeArrowheads="1"/>
          </p:cNvSpPr>
          <p:nvPr/>
        </p:nvSpPr>
        <p:spPr bwMode="auto">
          <a:xfrm>
            <a:off x="2473326" y="30480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H="1">
            <a:off x="8174039" y="3124200"/>
            <a:ext cx="625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Oval 31"/>
          <p:cNvSpPr>
            <a:spLocks noChangeArrowheads="1"/>
          </p:cNvSpPr>
          <p:nvPr/>
        </p:nvSpPr>
        <p:spPr bwMode="auto">
          <a:xfrm>
            <a:off x="8721726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7926388" y="33528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>
            <a:off x="7467600" y="31242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Oval 34"/>
          <p:cNvSpPr>
            <a:spLocks noChangeArrowheads="1"/>
          </p:cNvSpPr>
          <p:nvPr/>
        </p:nvSpPr>
        <p:spPr bwMode="auto">
          <a:xfrm>
            <a:off x="8097839" y="30480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6" name="Oval 35"/>
          <p:cNvSpPr>
            <a:spLocks noChangeArrowheads="1"/>
          </p:cNvSpPr>
          <p:nvPr/>
        </p:nvSpPr>
        <p:spPr bwMode="auto">
          <a:xfrm>
            <a:off x="7392988" y="30480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8467" name="Group 36"/>
          <p:cNvGrpSpPr>
            <a:grpSpLocks/>
          </p:cNvGrpSpPr>
          <p:nvPr/>
        </p:nvGrpSpPr>
        <p:grpSpPr bwMode="auto">
          <a:xfrm rot="13679095">
            <a:off x="9194801" y="2674938"/>
            <a:ext cx="2822575" cy="971550"/>
            <a:chOff x="2495" y="2329"/>
            <a:chExt cx="1778" cy="612"/>
          </a:xfrm>
        </p:grpSpPr>
        <p:sp>
          <p:nvSpPr>
            <p:cNvPr id="18469" name="AutoShape 37"/>
            <p:cNvSpPr>
              <a:spLocks noChangeArrowheads="1"/>
            </p:cNvSpPr>
            <p:nvPr/>
          </p:nvSpPr>
          <p:spPr bwMode="auto">
            <a:xfrm rot="3226569">
              <a:off x="3385" y="1489"/>
              <a:ext cx="48" cy="1728"/>
            </a:xfrm>
            <a:prstGeom prst="flowChartExtract">
              <a:avLst/>
            </a:prstGeom>
            <a:solidFill>
              <a:srgbClr val="FFFF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0" name="Oval 38"/>
            <p:cNvSpPr>
              <a:spLocks noChangeArrowheads="1"/>
            </p:cNvSpPr>
            <p:nvPr/>
          </p:nvSpPr>
          <p:spPr bwMode="auto">
            <a:xfrm rot="8626569">
              <a:off x="2495" y="2894"/>
              <a:ext cx="288" cy="47"/>
            </a:xfrm>
            <a:prstGeom prst="ellips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8468" name="Freeform 39"/>
          <p:cNvSpPr>
            <a:spLocks/>
          </p:cNvSpPr>
          <p:nvPr/>
        </p:nvSpPr>
        <p:spPr bwMode="auto">
          <a:xfrm>
            <a:off x="8077200" y="1905000"/>
            <a:ext cx="3479800" cy="1752600"/>
          </a:xfrm>
          <a:custGeom>
            <a:avLst/>
            <a:gdLst>
              <a:gd name="T0" fmla="*/ 2147483646 w 2224"/>
              <a:gd name="T1" fmla="*/ 2147483646 h 1296"/>
              <a:gd name="T2" fmla="*/ 2147483646 w 2224"/>
              <a:gd name="T3" fmla="*/ 2147483646 h 1296"/>
              <a:gd name="T4" fmla="*/ 2147483646 w 2224"/>
              <a:gd name="T5" fmla="*/ 2147483646 h 1296"/>
              <a:gd name="T6" fmla="*/ 2147483646 w 2224"/>
              <a:gd name="T7" fmla="*/ 2147483646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2224"/>
              <a:gd name="T13" fmla="*/ 0 h 1296"/>
              <a:gd name="T14" fmla="*/ 2224 w 2224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4" h="1296">
                <a:moveTo>
                  <a:pt x="64" y="912"/>
                </a:moveTo>
                <a:cubicBezTo>
                  <a:pt x="32" y="588"/>
                  <a:pt x="0" y="264"/>
                  <a:pt x="208" y="144"/>
                </a:cubicBezTo>
                <a:cubicBezTo>
                  <a:pt x="416" y="24"/>
                  <a:pt x="976" y="0"/>
                  <a:pt x="1312" y="192"/>
                </a:cubicBezTo>
                <a:cubicBezTo>
                  <a:pt x="1648" y="384"/>
                  <a:pt x="1936" y="840"/>
                  <a:pt x="2224" y="1296"/>
                </a:cubicBezTo>
              </a:path>
            </a:pathLst>
          </a:cu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29000" y="381001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1828800" y="1600200"/>
            <a:ext cx="8610600" cy="3200400"/>
            <a:chOff x="192" y="1008"/>
            <a:chExt cx="5424" cy="20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0" name="Group 34"/>
            <p:cNvGrpSpPr>
              <a:grpSpLocks/>
            </p:cNvGrpSpPr>
            <p:nvPr/>
          </p:nvGrpSpPr>
          <p:grpSpPr bwMode="auto">
            <a:xfrm rot="-8545514">
              <a:off x="3120" y="1440"/>
              <a:ext cx="1778" cy="612"/>
              <a:chOff x="2495" y="2329"/>
              <a:chExt cx="1778" cy="612"/>
            </a:xfrm>
            <a:grpFill/>
          </p:grpSpPr>
          <p:sp>
            <p:nvSpPr>
              <p:cNvPr id="19505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06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9491" name="Rectangle 37"/>
            <p:cNvSpPr>
              <a:spLocks noChangeArrowheads="1"/>
            </p:cNvSpPr>
            <p:nvPr/>
          </p:nvSpPr>
          <p:spPr bwMode="auto">
            <a:xfrm>
              <a:off x="3216" y="1920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2" name="Oval 38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3" name="Oval 3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4" name="Oval 40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5" name="Line 41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Oval 4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7" name="Oval 43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8" name="Oval 44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99" name="Oval 45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0" name="Text Box 46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9501" name="Text Box 47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9502" name="Text Box 48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9503" name="Freeform 49"/>
            <p:cNvSpPr>
              <a:spLocks/>
            </p:cNvSpPr>
            <p:nvPr/>
          </p:nvSpPr>
          <p:spPr bwMode="auto">
            <a:xfrm>
              <a:off x="4032" y="1968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1105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50"/>
            <p:cNvSpPr>
              <a:spLocks/>
            </p:cNvSpPr>
            <p:nvPr/>
          </p:nvSpPr>
          <p:spPr bwMode="auto">
            <a:xfrm>
              <a:off x="4896" y="1968"/>
              <a:ext cx="228" cy="912"/>
            </a:xfrm>
            <a:custGeom>
              <a:avLst/>
              <a:gdLst>
                <a:gd name="T0" fmla="*/ 0 w 48"/>
                <a:gd name="T1" fmla="*/ 0 h 240"/>
                <a:gd name="T2" fmla="*/ 551295 w 48"/>
                <a:gd name="T3" fmla="*/ 722722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1"/>
          <p:cNvGrpSpPr>
            <a:grpSpLocks/>
          </p:cNvGrpSpPr>
          <p:nvPr/>
        </p:nvGrpSpPr>
        <p:grpSpPr bwMode="auto">
          <a:xfrm>
            <a:off x="1828800" y="609600"/>
            <a:ext cx="8610600" cy="4191000"/>
            <a:chOff x="192" y="384"/>
            <a:chExt cx="5424" cy="26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Oval 2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3" name="Group 33"/>
            <p:cNvGrpSpPr>
              <a:grpSpLocks/>
            </p:cNvGrpSpPr>
            <p:nvPr/>
          </p:nvGrpSpPr>
          <p:grpSpPr bwMode="auto">
            <a:xfrm rot="-8083149">
              <a:off x="953" y="967"/>
              <a:ext cx="1778" cy="612"/>
              <a:chOff x="2495" y="2329"/>
              <a:chExt cx="1778" cy="612"/>
            </a:xfrm>
            <a:grpFill/>
          </p:grpSpPr>
          <p:sp>
            <p:nvSpPr>
              <p:cNvPr id="20529" name="AutoShape 34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30" name="Oval 35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514" name="Rectangle 36"/>
            <p:cNvSpPr>
              <a:spLocks noChangeArrowheads="1"/>
            </p:cNvSpPr>
            <p:nvPr/>
          </p:nvSpPr>
          <p:spPr bwMode="auto">
            <a:xfrm>
              <a:off x="3216" y="1920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5" name="Oval 37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6" name="Oval 38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7" name="Oval 3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8" name="Line 40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Oval 41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0" name="Oval 42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1" name="Text Box 43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522" name="Text Box 44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23" name="Text Box 45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524" name="Line 46"/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47"/>
            <p:cNvSpPr>
              <a:spLocks noChangeShapeType="1"/>
            </p:cNvSpPr>
            <p:nvPr/>
          </p:nvSpPr>
          <p:spPr bwMode="auto">
            <a:xfrm flipH="1" flipV="1">
              <a:off x="2688" y="1632"/>
              <a:ext cx="576" cy="336"/>
            </a:xfrm>
            <a:prstGeom prst="line">
              <a:avLst/>
            </a:pr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8"/>
            <p:cNvSpPr>
              <a:spLocks/>
            </p:cNvSpPr>
            <p:nvPr/>
          </p:nvSpPr>
          <p:spPr bwMode="auto">
            <a:xfrm>
              <a:off x="2640" y="1201"/>
              <a:ext cx="1344" cy="383"/>
            </a:xfrm>
            <a:custGeom>
              <a:avLst/>
              <a:gdLst>
                <a:gd name="T0" fmla="*/ 0 w 336"/>
                <a:gd name="T1" fmla="*/ 387113 h 96"/>
                <a:gd name="T2" fmla="*/ 1376256 w 336"/>
                <a:gd name="T3" fmla="*/ 0 h 96"/>
                <a:gd name="T4" fmla="*/ 0 60000 65536"/>
                <a:gd name="T5" fmla="*/ 0 60000 65536"/>
                <a:gd name="T6" fmla="*/ 0 w 336"/>
                <a:gd name="T7" fmla="*/ 0 h 96"/>
                <a:gd name="T8" fmla="*/ 336 w 336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96">
                  <a:moveTo>
                    <a:pt x="0" y="96"/>
                  </a:moveTo>
                  <a:cubicBezTo>
                    <a:pt x="140" y="56"/>
                    <a:pt x="280" y="16"/>
                    <a:pt x="336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Oval 49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8" name="Oval 5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2"/>
          <p:cNvGrpSpPr>
            <a:grpSpLocks/>
          </p:cNvGrpSpPr>
          <p:nvPr/>
        </p:nvGrpSpPr>
        <p:grpSpPr bwMode="auto">
          <a:xfrm>
            <a:off x="1828800" y="-381000"/>
            <a:ext cx="8610600" cy="4724400"/>
            <a:chOff x="192" y="-240"/>
            <a:chExt cx="5424" cy="297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508" name="Rectangle 3"/>
            <p:cNvSpPr>
              <a:spLocks noChangeArrowheads="1"/>
            </p:cNvSpPr>
            <p:nvPr/>
          </p:nvSpPr>
          <p:spPr bwMode="auto">
            <a:xfrm>
              <a:off x="192" y="720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1509" name="Line 4"/>
            <p:cNvSpPr>
              <a:spLocks noChangeShapeType="1"/>
            </p:cNvSpPr>
            <p:nvPr/>
          </p:nvSpPr>
          <p:spPr bwMode="auto">
            <a:xfrm>
              <a:off x="1152" y="1536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>
              <a:off x="2352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1872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1392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2832" y="1680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1680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2064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6" name="Oval 11"/>
            <p:cNvSpPr>
              <a:spLocks noChangeArrowheads="1"/>
            </p:cNvSpPr>
            <p:nvPr/>
          </p:nvSpPr>
          <p:spPr bwMode="auto">
            <a:xfrm>
              <a:off x="2448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2832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8" name="Line 13"/>
            <p:cNvSpPr>
              <a:spLocks noChangeShapeType="1"/>
            </p:cNvSpPr>
            <p:nvPr/>
          </p:nvSpPr>
          <p:spPr bwMode="auto">
            <a:xfrm>
              <a:off x="912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Oval 14"/>
            <p:cNvSpPr>
              <a:spLocks noChangeArrowheads="1"/>
            </p:cNvSpPr>
            <p:nvPr/>
          </p:nvSpPr>
          <p:spPr bwMode="auto">
            <a:xfrm>
              <a:off x="1296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2784" y="1824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2400" y="1824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1920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1536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1524" name="Text Box 19"/>
            <p:cNvSpPr txBox="1">
              <a:spLocks noChangeArrowheads="1"/>
            </p:cNvSpPr>
            <p:nvPr/>
          </p:nvSpPr>
          <p:spPr bwMode="auto">
            <a:xfrm>
              <a:off x="1104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720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1526" name="Rectangle 21"/>
            <p:cNvSpPr>
              <a:spLocks noChangeArrowheads="1"/>
            </p:cNvSpPr>
            <p:nvPr/>
          </p:nvSpPr>
          <p:spPr bwMode="auto">
            <a:xfrm>
              <a:off x="3312" y="1632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 flipH="1">
              <a:off x="192" y="1680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Oval 23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Text Box 24"/>
            <p:cNvSpPr txBox="1">
              <a:spLocks noChangeArrowheads="1"/>
            </p:cNvSpPr>
            <p:nvPr/>
          </p:nvSpPr>
          <p:spPr bwMode="auto">
            <a:xfrm>
              <a:off x="4320" y="1824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1530" name="Line 25"/>
            <p:cNvSpPr>
              <a:spLocks noChangeShapeType="1"/>
            </p:cNvSpPr>
            <p:nvPr/>
          </p:nvSpPr>
          <p:spPr bwMode="auto">
            <a:xfrm>
              <a:off x="3744" y="1680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6"/>
            <p:cNvSpPr>
              <a:spLocks noChangeShapeType="1"/>
            </p:cNvSpPr>
            <p:nvPr/>
          </p:nvSpPr>
          <p:spPr bwMode="auto">
            <a:xfrm>
              <a:off x="3264" y="168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7"/>
            <p:cNvSpPr>
              <a:spLocks noChangeShapeType="1"/>
            </p:cNvSpPr>
            <p:nvPr/>
          </p:nvSpPr>
          <p:spPr bwMode="auto">
            <a:xfrm>
              <a:off x="4128" y="1680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Oval 28"/>
            <p:cNvSpPr>
              <a:spLocks noChangeArrowheads="1"/>
            </p:cNvSpPr>
            <p:nvPr/>
          </p:nvSpPr>
          <p:spPr bwMode="auto">
            <a:xfrm>
              <a:off x="3216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4" name="Oval 29"/>
            <p:cNvSpPr>
              <a:spLocks noChangeArrowheads="1"/>
            </p:cNvSpPr>
            <p:nvPr/>
          </p:nvSpPr>
          <p:spPr bwMode="auto">
            <a:xfrm>
              <a:off x="3600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5" name="Oval 30"/>
            <p:cNvSpPr>
              <a:spLocks noChangeArrowheads="1"/>
            </p:cNvSpPr>
            <p:nvPr/>
          </p:nvSpPr>
          <p:spPr bwMode="auto">
            <a:xfrm>
              <a:off x="3984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6" name="Oval 31"/>
            <p:cNvSpPr>
              <a:spLocks noChangeArrowheads="1"/>
            </p:cNvSpPr>
            <p:nvPr/>
          </p:nvSpPr>
          <p:spPr bwMode="auto">
            <a:xfrm>
              <a:off x="4368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Line 32"/>
            <p:cNvSpPr>
              <a:spLocks noChangeShapeType="1"/>
            </p:cNvSpPr>
            <p:nvPr/>
          </p:nvSpPr>
          <p:spPr bwMode="auto">
            <a:xfrm>
              <a:off x="4416" y="1680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38" name="Group 33"/>
            <p:cNvGrpSpPr>
              <a:grpSpLocks/>
            </p:cNvGrpSpPr>
            <p:nvPr/>
          </p:nvGrpSpPr>
          <p:grpSpPr bwMode="auto">
            <a:xfrm rot="-7959624">
              <a:off x="665" y="343"/>
              <a:ext cx="1778" cy="612"/>
              <a:chOff x="2495" y="2329"/>
              <a:chExt cx="1778" cy="612"/>
            </a:xfrm>
            <a:grpFill/>
          </p:grpSpPr>
          <p:sp>
            <p:nvSpPr>
              <p:cNvPr id="21553" name="AutoShape 34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554" name="Oval 35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539" name="Oval 36"/>
            <p:cNvSpPr>
              <a:spLocks noChangeArrowheads="1"/>
            </p:cNvSpPr>
            <p:nvPr/>
          </p:nvSpPr>
          <p:spPr bwMode="auto">
            <a:xfrm>
              <a:off x="3984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0" name="Oval 37"/>
            <p:cNvSpPr>
              <a:spLocks noChangeArrowheads="1"/>
            </p:cNvSpPr>
            <p:nvPr/>
          </p:nvSpPr>
          <p:spPr bwMode="auto">
            <a:xfrm>
              <a:off x="3600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1" name="Oval 38"/>
            <p:cNvSpPr>
              <a:spLocks noChangeArrowheads="1"/>
            </p:cNvSpPr>
            <p:nvPr/>
          </p:nvSpPr>
          <p:spPr bwMode="auto">
            <a:xfrm>
              <a:off x="3216" y="1632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2" name="Line 39"/>
            <p:cNvSpPr>
              <a:spLocks noChangeShapeType="1"/>
            </p:cNvSpPr>
            <p:nvPr/>
          </p:nvSpPr>
          <p:spPr bwMode="auto">
            <a:xfrm>
              <a:off x="3216" y="1680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Oval 40"/>
            <p:cNvSpPr>
              <a:spLocks noChangeArrowheads="1"/>
            </p:cNvSpPr>
            <p:nvPr/>
          </p:nvSpPr>
          <p:spPr bwMode="auto">
            <a:xfrm>
              <a:off x="3600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4" name="Oval 41"/>
            <p:cNvSpPr>
              <a:spLocks noChangeArrowheads="1"/>
            </p:cNvSpPr>
            <p:nvPr/>
          </p:nvSpPr>
          <p:spPr bwMode="auto">
            <a:xfrm>
              <a:off x="3216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5" name="Text Box 42"/>
            <p:cNvSpPr txBox="1">
              <a:spLocks noChangeArrowheads="1"/>
            </p:cNvSpPr>
            <p:nvPr/>
          </p:nvSpPr>
          <p:spPr bwMode="auto">
            <a:xfrm>
              <a:off x="3456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1546" name="Text Box 43"/>
            <p:cNvSpPr txBox="1">
              <a:spLocks noChangeArrowheads="1"/>
            </p:cNvSpPr>
            <p:nvPr/>
          </p:nvSpPr>
          <p:spPr bwMode="auto">
            <a:xfrm>
              <a:off x="3840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1547" name="Text Box 44"/>
            <p:cNvSpPr txBox="1">
              <a:spLocks noChangeArrowheads="1"/>
            </p:cNvSpPr>
            <p:nvPr/>
          </p:nvSpPr>
          <p:spPr bwMode="auto">
            <a:xfrm>
              <a:off x="3072" y="1824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1548" name="Line 45"/>
            <p:cNvSpPr>
              <a:spLocks noChangeShapeType="1"/>
            </p:cNvSpPr>
            <p:nvPr/>
          </p:nvSpPr>
          <p:spPr bwMode="auto">
            <a:xfrm flipH="1">
              <a:off x="4032" y="1680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6"/>
            <p:cNvSpPr>
              <a:spLocks noChangeShapeType="1"/>
            </p:cNvSpPr>
            <p:nvPr/>
          </p:nvSpPr>
          <p:spPr bwMode="auto">
            <a:xfrm flipH="1" flipV="1">
              <a:off x="2352" y="1056"/>
              <a:ext cx="912" cy="624"/>
            </a:xfrm>
            <a:prstGeom prst="line">
              <a:avLst/>
            </a:prstGeom>
            <a:grp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47"/>
            <p:cNvSpPr>
              <a:spLocks/>
            </p:cNvSpPr>
            <p:nvPr/>
          </p:nvSpPr>
          <p:spPr bwMode="auto">
            <a:xfrm>
              <a:off x="2376" y="1000"/>
              <a:ext cx="864" cy="252"/>
            </a:xfrm>
            <a:custGeom>
              <a:avLst/>
              <a:gdLst>
                <a:gd name="T0" fmla="*/ 0 w 192"/>
                <a:gd name="T1" fmla="*/ 66443 h 56"/>
                <a:gd name="T2" fmla="*/ 1195740 w 192"/>
                <a:gd name="T3" fmla="*/ 66443 h 56"/>
                <a:gd name="T4" fmla="*/ 1594323 w 192"/>
                <a:gd name="T5" fmla="*/ 465021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grp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Oval 48"/>
            <p:cNvSpPr>
              <a:spLocks noChangeArrowheads="1"/>
            </p:cNvSpPr>
            <p:nvPr/>
          </p:nvSpPr>
          <p:spPr bwMode="auto">
            <a:xfrm>
              <a:off x="4368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52" name="Oval 49"/>
            <p:cNvSpPr>
              <a:spLocks noChangeArrowheads="1"/>
            </p:cNvSpPr>
            <p:nvPr/>
          </p:nvSpPr>
          <p:spPr bwMode="auto">
            <a:xfrm>
              <a:off x="3984" y="1632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507" name="Oval 50"/>
          <p:cNvSpPr>
            <a:spLocks noChangeArrowheads="1"/>
          </p:cNvSpPr>
          <p:nvPr/>
        </p:nvSpPr>
        <p:spPr bwMode="auto">
          <a:xfrm>
            <a:off x="3657600" y="4776354"/>
            <a:ext cx="5410200" cy="838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 khâu thứ nhất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4"/>
          <p:cNvGrpSpPr>
            <a:grpSpLocks/>
          </p:cNvGrpSpPr>
          <p:nvPr/>
        </p:nvGrpSpPr>
        <p:grpSpPr bwMode="auto">
          <a:xfrm>
            <a:off x="1828800" y="762000"/>
            <a:ext cx="8610600" cy="3200400"/>
            <a:chOff x="192" y="480"/>
            <a:chExt cx="5424" cy="20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192" y="480"/>
              <a:ext cx="5424" cy="201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>
              <a:off x="1152" y="1296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872" y="144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1392" y="144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1680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2064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>
              <a:off x="912" y="144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1296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1920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2542" name="Text Box 12"/>
            <p:cNvSpPr txBox="1">
              <a:spLocks noChangeArrowheads="1"/>
            </p:cNvSpPr>
            <p:nvPr/>
          </p:nvSpPr>
          <p:spPr bwMode="auto">
            <a:xfrm>
              <a:off x="1536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1104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2544" name="Text Box 14"/>
            <p:cNvSpPr txBox="1">
              <a:spLocks noChangeArrowheads="1"/>
            </p:cNvSpPr>
            <p:nvPr/>
          </p:nvSpPr>
          <p:spPr bwMode="auto">
            <a:xfrm>
              <a:off x="720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 flipH="1">
              <a:off x="192" y="1440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Oval 16"/>
            <p:cNvSpPr>
              <a:spLocks noChangeArrowheads="1"/>
            </p:cNvSpPr>
            <p:nvPr/>
          </p:nvSpPr>
          <p:spPr bwMode="auto">
            <a:xfrm>
              <a:off x="864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7" name="Text Box 17"/>
            <p:cNvSpPr txBox="1">
              <a:spLocks noChangeArrowheads="1"/>
            </p:cNvSpPr>
            <p:nvPr/>
          </p:nvSpPr>
          <p:spPr bwMode="auto">
            <a:xfrm>
              <a:off x="4320" y="1584"/>
              <a:ext cx="384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>
              <a:off x="3744" y="1440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9"/>
            <p:cNvSpPr>
              <a:spLocks noChangeShapeType="1"/>
            </p:cNvSpPr>
            <p:nvPr/>
          </p:nvSpPr>
          <p:spPr bwMode="auto">
            <a:xfrm>
              <a:off x="4080" y="1440"/>
              <a:ext cx="336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0"/>
            <p:cNvSpPr>
              <a:spLocks noChangeShapeType="1"/>
            </p:cNvSpPr>
            <p:nvPr/>
          </p:nvSpPr>
          <p:spPr bwMode="auto">
            <a:xfrm>
              <a:off x="4416" y="1440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1" name="Group 21"/>
            <p:cNvGrpSpPr>
              <a:grpSpLocks/>
            </p:cNvGrpSpPr>
            <p:nvPr/>
          </p:nvGrpSpPr>
          <p:grpSpPr bwMode="auto">
            <a:xfrm rot="-8500258">
              <a:off x="2208" y="920"/>
              <a:ext cx="1778" cy="612"/>
              <a:chOff x="2495" y="2329"/>
              <a:chExt cx="1778" cy="612"/>
            </a:xfrm>
            <a:grpFill/>
          </p:grpSpPr>
          <p:sp>
            <p:nvSpPr>
              <p:cNvPr id="22569" name="AutoShape 22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70" name="Oval 23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2496" y="1392"/>
              <a:ext cx="1200" cy="10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3840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2352" y="1440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2880" y="1440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3984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4368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3648" y="1440"/>
              <a:ext cx="1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3216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3600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400" y="1584"/>
              <a:ext cx="288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2784" y="1584"/>
              <a:ext cx="240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3072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3456" y="1584"/>
              <a:ext cx="336" cy="25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2832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2448" y="1392"/>
              <a:ext cx="96" cy="96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auto">
            <a:xfrm>
              <a:off x="3264" y="1440"/>
              <a:ext cx="672" cy="768"/>
            </a:xfrm>
            <a:custGeom>
              <a:avLst/>
              <a:gdLst>
                <a:gd name="T0" fmla="*/ 0 w 672"/>
                <a:gd name="T1" fmla="*/ 0 h 720"/>
                <a:gd name="T2" fmla="*/ 192 w 672"/>
                <a:gd name="T3" fmla="*/ 849 h 720"/>
                <a:gd name="T4" fmla="*/ 432 w 672"/>
                <a:gd name="T5" fmla="*/ 918 h 720"/>
                <a:gd name="T6" fmla="*/ 672 w 672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720"/>
                <a:gd name="T14" fmla="*/ 672 w 672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720">
                  <a:moveTo>
                    <a:pt x="0" y="0"/>
                  </a:moveTo>
                  <a:cubicBezTo>
                    <a:pt x="60" y="236"/>
                    <a:pt x="120" y="472"/>
                    <a:pt x="192" y="576"/>
                  </a:cubicBezTo>
                  <a:cubicBezTo>
                    <a:pt x="264" y="680"/>
                    <a:pt x="352" y="720"/>
                    <a:pt x="432" y="624"/>
                  </a:cubicBezTo>
                  <a:cubicBezTo>
                    <a:pt x="512" y="528"/>
                    <a:pt x="632" y="104"/>
                    <a:pt x="672" y="0"/>
                  </a:cubicBezTo>
                </a:path>
              </a:pathLst>
            </a:custGeom>
            <a:grp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auto">
            <a:xfrm>
              <a:off x="3872" y="1488"/>
              <a:ext cx="112" cy="768"/>
            </a:xfrm>
            <a:custGeom>
              <a:avLst/>
              <a:gdLst>
                <a:gd name="T0" fmla="*/ 3584 w 56"/>
                <a:gd name="T1" fmla="*/ 0 h 384"/>
                <a:gd name="T2" fmla="*/ 512 w 56"/>
                <a:gd name="T3" fmla="*/ 21504 h 384"/>
                <a:gd name="T4" fmla="*/ 512 w 56"/>
                <a:gd name="T5" fmla="*/ 18432 h 384"/>
                <a:gd name="T6" fmla="*/ 0 60000 65536"/>
                <a:gd name="T7" fmla="*/ 0 60000 65536"/>
                <a:gd name="T8" fmla="*/ 0 60000 65536"/>
                <a:gd name="T9" fmla="*/ 0 w 56"/>
                <a:gd name="T10" fmla="*/ 0 h 384"/>
                <a:gd name="T11" fmla="*/ 56 w 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84">
                  <a:moveTo>
                    <a:pt x="56" y="0"/>
                  </a:moveTo>
                  <a:cubicBezTo>
                    <a:pt x="36" y="144"/>
                    <a:pt x="16" y="288"/>
                    <a:pt x="8" y="336"/>
                  </a:cubicBezTo>
                  <a:cubicBezTo>
                    <a:pt x="0" y="384"/>
                    <a:pt x="4" y="336"/>
                    <a:pt x="8" y="288"/>
                  </a:cubicBezTo>
                </a:path>
              </a:pathLst>
            </a:custGeom>
            <a:grp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" name="Rectangle 43"/>
          <p:cNvSpPr>
            <a:spLocks noChangeArrowheads="1"/>
          </p:cNvSpPr>
          <p:nvPr/>
        </p:nvSpPr>
        <p:spPr bwMode="auto">
          <a:xfrm>
            <a:off x="3886200" y="46482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mũi thứ hai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709" name="Rectangle 45"/>
          <p:cNvSpPr>
            <a:spLocks noChangeArrowheads="1"/>
          </p:cNvSpPr>
          <p:nvPr/>
        </p:nvSpPr>
        <p:spPr bwMode="auto">
          <a:xfrm>
            <a:off x="2552700" y="5309482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dirty="0" smtClean="0">
                <a:latin typeface="+mn-lt"/>
              </a:rPr>
              <a:t>Lên kim</a:t>
            </a:r>
            <a:r>
              <a:rPr lang="en-US" altLang="en-US" sz="2800" b="1" dirty="0" smtClean="0">
                <a:latin typeface="+mn-lt"/>
              </a:rPr>
              <a:t>, </a:t>
            </a:r>
            <a:r>
              <a:rPr lang="vi-VN" altLang="en-US" sz="2800" b="1" dirty="0" smtClean="0">
                <a:latin typeface="+mn-lt"/>
              </a:rPr>
              <a:t>xuống </a:t>
            </a:r>
            <a:r>
              <a:rPr lang="vi-VN" altLang="en-US" sz="2800" b="1" dirty="0" smtClean="0">
                <a:latin typeface="+mn-lt"/>
              </a:rPr>
              <a:t>kim</a:t>
            </a:r>
            <a:r>
              <a:rPr lang="en-US" altLang="en-US" sz="2800" b="1" dirty="0" smtClean="0">
                <a:latin typeface="+mn-lt"/>
              </a:rPr>
              <a:t> </a:t>
            </a:r>
            <a:r>
              <a:rPr lang="vi-VN" altLang="en-US" sz="2800" b="1" dirty="0" smtClean="0">
                <a:latin typeface="+mn-lt"/>
              </a:rPr>
              <a:t>điểm</a:t>
            </a:r>
            <a:r>
              <a:rPr lang="en-US" altLang="en-US" sz="2800" b="1" dirty="0" smtClean="0">
                <a:latin typeface="+mn-lt"/>
              </a:rPr>
              <a:t> </a:t>
            </a:r>
            <a:r>
              <a:rPr lang="en-US" altLang="en-US" sz="2800" b="1" dirty="0">
                <a:latin typeface="+mn-lt"/>
              </a:rPr>
              <a:t>3, </a:t>
            </a:r>
            <a:r>
              <a:rPr lang="vi-VN" altLang="en-US" sz="2800" b="1" dirty="0" smtClean="0">
                <a:latin typeface="+mn-lt"/>
              </a:rPr>
              <a:t>lên kim tại điểm 6.</a:t>
            </a:r>
            <a:endParaRPr lang="en-US" altLang="en-US" sz="28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20"/>
          <p:cNvSpPr>
            <a:spLocks noChangeArrowheads="1" noChangeShapeType="1" noTextEdit="1"/>
          </p:cNvSpPr>
          <p:nvPr/>
        </p:nvSpPr>
        <p:spPr bwMode="auto">
          <a:xfrm>
            <a:off x="2286000" y="1676400"/>
            <a:ext cx="77343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 thuật  – Lớp 4</a:t>
            </a:r>
          </a:p>
        </p:txBody>
      </p:sp>
      <p:sp>
        <p:nvSpPr>
          <p:cNvPr id="9220" name="WordArt 21"/>
          <p:cNvSpPr>
            <a:spLocks noChangeArrowheads="1" noChangeShapeType="1" noTextEdit="1"/>
          </p:cNvSpPr>
          <p:nvPr/>
        </p:nvSpPr>
        <p:spPr bwMode="auto">
          <a:xfrm>
            <a:off x="1905000" y="3429000"/>
            <a:ext cx="83058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5:Khâu đột thưa. </a:t>
            </a:r>
          </a:p>
          <a:p>
            <a:pPr eaLnBrk="1" hangingPunct="1">
              <a:defRPr/>
            </a:pP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1"/>
          <p:cNvGrpSpPr>
            <a:grpSpLocks/>
          </p:cNvGrpSpPr>
          <p:nvPr/>
        </p:nvGrpSpPr>
        <p:grpSpPr bwMode="auto">
          <a:xfrm>
            <a:off x="1828800" y="152400"/>
            <a:ext cx="8610600" cy="4648200"/>
            <a:chOff x="192" y="96"/>
            <a:chExt cx="5424" cy="29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556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557" name="Line 4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3" name="Oval 10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4" name="Oval 11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5" name="Oval 12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Oval 14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8" name="Text Box 15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569" name="Text Box 16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570" name="Text Box 17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3571" name="Text Box 18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3573" name="Text Box 20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5" name="Line 22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Oval 23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77" name="Text Box 24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578" name="Line 25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6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2" name="Oval 2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3" name="Oval 3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4" name="Oval 31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5" name="Line 32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86" name="Group 33"/>
            <p:cNvGrpSpPr>
              <a:grpSpLocks/>
            </p:cNvGrpSpPr>
            <p:nvPr/>
          </p:nvGrpSpPr>
          <p:grpSpPr bwMode="auto">
            <a:xfrm rot="-7959624">
              <a:off x="713" y="679"/>
              <a:ext cx="1778" cy="612"/>
              <a:chOff x="2495" y="2329"/>
              <a:chExt cx="1778" cy="612"/>
            </a:xfrm>
            <a:grpFill/>
          </p:grpSpPr>
          <p:sp>
            <p:nvSpPr>
              <p:cNvPr id="23601" name="AutoShape 34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02" name="Oval 35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3587" name="Oval 36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8" name="Oval 37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9" name="Oval 3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Line 39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Oval 40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2" name="Oval 41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Text Box 42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594" name="Text Box 43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95" name="Text Box 44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3596" name="Line 45"/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grp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46"/>
            <p:cNvSpPr>
              <a:spLocks noChangeShapeType="1"/>
            </p:cNvSpPr>
            <p:nvPr/>
          </p:nvSpPr>
          <p:spPr bwMode="auto">
            <a:xfrm flipH="1" flipV="1">
              <a:off x="2400" y="1392"/>
              <a:ext cx="880" cy="584"/>
            </a:xfrm>
            <a:prstGeom prst="line">
              <a:avLst/>
            </a:pr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7"/>
            <p:cNvSpPr>
              <a:spLocks/>
            </p:cNvSpPr>
            <p:nvPr/>
          </p:nvSpPr>
          <p:spPr bwMode="auto">
            <a:xfrm>
              <a:off x="2416" y="1352"/>
              <a:ext cx="776" cy="226"/>
            </a:xfrm>
            <a:custGeom>
              <a:avLst/>
              <a:gdLst>
                <a:gd name="T0" fmla="*/ 0 w 192"/>
                <a:gd name="T1" fmla="*/ 34251 h 56"/>
                <a:gd name="T2" fmla="*/ 627594 w 192"/>
                <a:gd name="T3" fmla="*/ 34251 h 56"/>
                <a:gd name="T4" fmla="*/ 836811 w 192"/>
                <a:gd name="T5" fmla="*/ 241945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Oval 48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00" name="Oval 49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555" name="WordArt 50"/>
          <p:cNvSpPr>
            <a:spLocks noChangeArrowheads="1" noChangeShapeType="1" noTextEdit="1"/>
          </p:cNvSpPr>
          <p:nvPr/>
        </p:nvSpPr>
        <p:spPr bwMode="auto">
          <a:xfrm>
            <a:off x="4305300" y="5305425"/>
            <a:ext cx="3429000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40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0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1"/>
          <p:cNvGrpSpPr>
            <a:grpSpLocks/>
          </p:cNvGrpSpPr>
          <p:nvPr/>
        </p:nvGrpSpPr>
        <p:grpSpPr bwMode="auto">
          <a:xfrm>
            <a:off x="1828800" y="1143000"/>
            <a:ext cx="8434388" cy="3657600"/>
            <a:chOff x="192" y="720"/>
            <a:chExt cx="5313" cy="23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741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1184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3397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2414" y="1968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1824" y="1968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1344" y="1968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2906" y="1968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1677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2118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2561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>
              <a:off x="3446" y="1920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300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912" y="1968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123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3349" y="2112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2955" y="2112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2463" y="2112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1970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577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1134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740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4273" y="1968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4672" y="2112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4815" y="1968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 flipH="1">
              <a:off x="201" y="1968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790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H="1">
              <a:off x="4381" y="1968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4726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4225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1824" y="1632"/>
              <a:ext cx="1680" cy="336"/>
            </a:xfrm>
            <a:prstGeom prst="line">
              <a:avLst/>
            </a:prstGeom>
            <a:grp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3936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4333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3889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4613" name="Group 37"/>
            <p:cNvGrpSpPr>
              <a:grpSpLocks/>
            </p:cNvGrpSpPr>
            <p:nvPr/>
          </p:nvGrpSpPr>
          <p:grpSpPr bwMode="auto">
            <a:xfrm rot="-1259334">
              <a:off x="1536" y="720"/>
              <a:ext cx="1778" cy="612"/>
              <a:chOff x="2495" y="2329"/>
              <a:chExt cx="1778" cy="612"/>
            </a:xfrm>
            <a:grpFill/>
          </p:grpSpPr>
          <p:sp>
            <p:nvSpPr>
              <p:cNvPr id="24615" name="AutoShape 38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16" name="Oval 39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4614" name="Freeform 40"/>
            <p:cNvSpPr>
              <a:spLocks/>
            </p:cNvSpPr>
            <p:nvPr/>
          </p:nvSpPr>
          <p:spPr bwMode="auto">
            <a:xfrm>
              <a:off x="1808" y="1648"/>
              <a:ext cx="816" cy="571"/>
            </a:xfrm>
            <a:custGeom>
              <a:avLst/>
              <a:gdLst>
                <a:gd name="T0" fmla="*/ 0 w 240"/>
                <a:gd name="T1" fmla="*/ 0 h 168"/>
                <a:gd name="T2" fmla="*/ 148060 w 240"/>
                <a:gd name="T3" fmla="*/ 221796 h 168"/>
                <a:gd name="T4" fmla="*/ 370719 w 240"/>
                <a:gd name="T5" fmla="*/ 221796 h 168"/>
                <a:gd name="T6" fmla="*/ 0 60000 65536"/>
                <a:gd name="T7" fmla="*/ 0 60000 65536"/>
                <a:gd name="T8" fmla="*/ 0 60000 65536"/>
                <a:gd name="T9" fmla="*/ 0 w 240"/>
                <a:gd name="T10" fmla="*/ 0 h 168"/>
                <a:gd name="T11" fmla="*/ 240 w 24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68">
                  <a:moveTo>
                    <a:pt x="0" y="0"/>
                  </a:moveTo>
                  <a:cubicBezTo>
                    <a:pt x="28" y="60"/>
                    <a:pt x="56" y="120"/>
                    <a:pt x="96" y="144"/>
                  </a:cubicBezTo>
                  <a:cubicBezTo>
                    <a:pt x="136" y="168"/>
                    <a:pt x="188" y="156"/>
                    <a:pt x="240" y="144"/>
                  </a:cubicBezTo>
                </a:path>
              </a:pathLst>
            </a:custGeom>
            <a:grp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1"/>
          <p:cNvGrpSpPr>
            <a:grpSpLocks/>
          </p:cNvGrpSpPr>
          <p:nvPr/>
        </p:nvGrpSpPr>
        <p:grpSpPr bwMode="auto">
          <a:xfrm>
            <a:off x="1905000" y="1143000"/>
            <a:ext cx="8434388" cy="3657600"/>
            <a:chOff x="240" y="720"/>
            <a:chExt cx="5313" cy="23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240" y="1008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789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1232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3445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462" y="1968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872" y="1968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1392" y="1968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2954" y="1968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1725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2166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2609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3494" y="1920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3052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>
              <a:off x="960" y="1968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Oval 17"/>
            <p:cNvSpPr>
              <a:spLocks noChangeArrowheads="1"/>
            </p:cNvSpPr>
            <p:nvPr/>
          </p:nvSpPr>
          <p:spPr bwMode="auto">
            <a:xfrm>
              <a:off x="1282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3397" y="2112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3003" y="2112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2511" y="2112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2018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1625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1182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788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4321" y="1968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26" name="Text Box 26"/>
            <p:cNvSpPr txBox="1">
              <a:spLocks noChangeArrowheads="1"/>
            </p:cNvSpPr>
            <p:nvPr/>
          </p:nvSpPr>
          <p:spPr bwMode="auto">
            <a:xfrm>
              <a:off x="4720" y="2112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4863" y="1968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 flipH="1">
              <a:off x="249" y="1968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Oval 29"/>
            <p:cNvSpPr>
              <a:spLocks noChangeArrowheads="1"/>
            </p:cNvSpPr>
            <p:nvPr/>
          </p:nvSpPr>
          <p:spPr bwMode="auto">
            <a:xfrm>
              <a:off x="838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 flipH="1">
              <a:off x="4429" y="1968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Oval 31"/>
            <p:cNvSpPr>
              <a:spLocks noChangeArrowheads="1"/>
            </p:cNvSpPr>
            <p:nvPr/>
          </p:nvSpPr>
          <p:spPr bwMode="auto">
            <a:xfrm>
              <a:off x="4774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2" name="Text Box 32"/>
            <p:cNvSpPr txBox="1">
              <a:spLocks noChangeArrowheads="1"/>
            </p:cNvSpPr>
            <p:nvPr/>
          </p:nvSpPr>
          <p:spPr bwMode="auto">
            <a:xfrm>
              <a:off x="4273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5633" name="Line 33"/>
            <p:cNvSpPr>
              <a:spLocks noChangeShapeType="1"/>
            </p:cNvSpPr>
            <p:nvPr/>
          </p:nvSpPr>
          <p:spPr bwMode="auto">
            <a:xfrm>
              <a:off x="3984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Oval 34"/>
            <p:cNvSpPr>
              <a:spLocks noChangeArrowheads="1"/>
            </p:cNvSpPr>
            <p:nvPr/>
          </p:nvSpPr>
          <p:spPr bwMode="auto">
            <a:xfrm>
              <a:off x="4381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5" name="Oval 35"/>
            <p:cNvSpPr>
              <a:spLocks noChangeArrowheads="1"/>
            </p:cNvSpPr>
            <p:nvPr/>
          </p:nvSpPr>
          <p:spPr bwMode="auto">
            <a:xfrm>
              <a:off x="3937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auto">
            <a:xfrm>
              <a:off x="1728" y="768"/>
              <a:ext cx="1824" cy="1200"/>
            </a:xfrm>
            <a:custGeom>
              <a:avLst/>
              <a:gdLst>
                <a:gd name="T0" fmla="*/ 1824 w 1824"/>
                <a:gd name="T1" fmla="*/ 1200 h 1200"/>
                <a:gd name="T2" fmla="*/ 336 w 1824"/>
                <a:gd name="T3" fmla="*/ 768 h 1200"/>
                <a:gd name="T4" fmla="*/ 0 w 1824"/>
                <a:gd name="T5" fmla="*/ 0 h 1200"/>
                <a:gd name="T6" fmla="*/ 0 60000 65536"/>
                <a:gd name="T7" fmla="*/ 0 60000 65536"/>
                <a:gd name="T8" fmla="*/ 0 60000 65536"/>
                <a:gd name="T9" fmla="*/ 0 w 1824"/>
                <a:gd name="T10" fmla="*/ 0 h 1200"/>
                <a:gd name="T11" fmla="*/ 1824 w 1824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1200">
                  <a:moveTo>
                    <a:pt x="1824" y="1200"/>
                  </a:moveTo>
                  <a:cubicBezTo>
                    <a:pt x="1232" y="1084"/>
                    <a:pt x="640" y="968"/>
                    <a:pt x="336" y="768"/>
                  </a:cubicBezTo>
                  <a:cubicBezTo>
                    <a:pt x="32" y="568"/>
                    <a:pt x="16" y="284"/>
                    <a:pt x="0" y="0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auto">
            <a:xfrm>
              <a:off x="1440" y="744"/>
              <a:ext cx="277" cy="936"/>
            </a:xfrm>
            <a:custGeom>
              <a:avLst/>
              <a:gdLst>
                <a:gd name="T0" fmla="*/ 37145 w 104"/>
                <a:gd name="T1" fmla="*/ 0 h 192"/>
                <a:gd name="T2" fmla="*/ 2815 w 104"/>
                <a:gd name="T3" fmla="*/ 1932738 h 192"/>
                <a:gd name="T4" fmla="*/ 19971 w 104"/>
                <a:gd name="T5" fmla="*/ 2577237 h 192"/>
                <a:gd name="T6" fmla="*/ 0 60000 65536"/>
                <a:gd name="T7" fmla="*/ 0 60000 65536"/>
                <a:gd name="T8" fmla="*/ 0 60000 65536"/>
                <a:gd name="T9" fmla="*/ 0 w 104"/>
                <a:gd name="T10" fmla="*/ 0 h 192"/>
                <a:gd name="T11" fmla="*/ 104 w 10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92">
                  <a:moveTo>
                    <a:pt x="104" y="0"/>
                  </a:moveTo>
                  <a:cubicBezTo>
                    <a:pt x="60" y="56"/>
                    <a:pt x="16" y="112"/>
                    <a:pt x="8" y="144"/>
                  </a:cubicBezTo>
                  <a:cubicBezTo>
                    <a:pt x="0" y="176"/>
                    <a:pt x="28" y="184"/>
                    <a:pt x="56" y="192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38" name="Group 38"/>
            <p:cNvGrpSpPr>
              <a:grpSpLocks/>
            </p:cNvGrpSpPr>
            <p:nvPr/>
          </p:nvGrpSpPr>
          <p:grpSpPr bwMode="auto">
            <a:xfrm rot="2506556">
              <a:off x="1632" y="720"/>
              <a:ext cx="1778" cy="612"/>
              <a:chOff x="2495" y="2329"/>
              <a:chExt cx="1778" cy="612"/>
            </a:xfrm>
            <a:grpFill/>
          </p:grpSpPr>
          <p:sp>
            <p:nvSpPr>
              <p:cNvPr id="25639" name="AutoShape 39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40" name="Oval 40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828800" y="1600200"/>
            <a:ext cx="84201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3399FF"/>
              </a:solidFill>
              <a:latin typeface=".VnTime" panose="020B7200000000000000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462839" y="3352801"/>
            <a:ext cx="547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403600" y="28956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6916738" y="31242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5356226" y="3124200"/>
            <a:ext cx="892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419600" y="31242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657600" y="3124200"/>
            <a:ext cx="915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6137276" y="3124200"/>
            <a:ext cx="796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4186239" y="30480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4886326" y="30480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5589588" y="30480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6994525" y="3048000"/>
            <a:ext cx="15875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6292851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2971801" y="31242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3482976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6840538" y="3352801"/>
            <a:ext cx="46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6215064" y="3352801"/>
            <a:ext cx="390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5434014" y="335280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651375" y="33528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4027488" y="33528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3324225" y="33528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2698750" y="3352801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6648" name="Rectangle 25"/>
          <p:cNvSpPr>
            <a:spLocks noChangeArrowheads="1"/>
          </p:cNvSpPr>
          <p:nvPr/>
        </p:nvSpPr>
        <p:spPr bwMode="auto">
          <a:xfrm>
            <a:off x="8307388" y="3124200"/>
            <a:ext cx="1795462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8940800" y="3352801"/>
            <a:ext cx="623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9167814" y="3124200"/>
            <a:ext cx="1095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28"/>
          <p:cNvSpPr>
            <a:spLocks noChangeShapeType="1"/>
          </p:cNvSpPr>
          <p:nvPr/>
        </p:nvSpPr>
        <p:spPr bwMode="auto">
          <a:xfrm flipH="1">
            <a:off x="1843089" y="3124200"/>
            <a:ext cx="1169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Oval 29"/>
          <p:cNvSpPr>
            <a:spLocks noChangeArrowheads="1"/>
          </p:cNvSpPr>
          <p:nvPr/>
        </p:nvSpPr>
        <p:spPr bwMode="auto">
          <a:xfrm>
            <a:off x="2778126" y="3048000"/>
            <a:ext cx="157163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3" name="Line 30"/>
          <p:cNvSpPr>
            <a:spLocks noChangeShapeType="1"/>
          </p:cNvSpPr>
          <p:nvPr/>
        </p:nvSpPr>
        <p:spPr bwMode="auto">
          <a:xfrm flipH="1">
            <a:off x="8478839" y="3124200"/>
            <a:ext cx="625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Oval 31"/>
          <p:cNvSpPr>
            <a:spLocks noChangeArrowheads="1"/>
          </p:cNvSpPr>
          <p:nvPr/>
        </p:nvSpPr>
        <p:spPr bwMode="auto">
          <a:xfrm>
            <a:off x="9026526" y="3048000"/>
            <a:ext cx="155575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5" name="Text Box 32"/>
          <p:cNvSpPr txBox="1">
            <a:spLocks noChangeArrowheads="1"/>
          </p:cNvSpPr>
          <p:nvPr/>
        </p:nvSpPr>
        <p:spPr bwMode="auto">
          <a:xfrm>
            <a:off x="8231188" y="3352801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>
            <a:off x="7772400" y="3124200"/>
            <a:ext cx="781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Oval 34"/>
          <p:cNvSpPr>
            <a:spLocks noChangeArrowheads="1"/>
          </p:cNvSpPr>
          <p:nvPr/>
        </p:nvSpPr>
        <p:spPr bwMode="auto">
          <a:xfrm>
            <a:off x="8402639" y="3048000"/>
            <a:ext cx="153987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8" name="Oval 35"/>
          <p:cNvSpPr>
            <a:spLocks noChangeArrowheads="1"/>
          </p:cNvSpPr>
          <p:nvPr/>
        </p:nvSpPr>
        <p:spPr bwMode="auto">
          <a:xfrm>
            <a:off x="7697788" y="3048000"/>
            <a:ext cx="157162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59" name="Freeform 36"/>
          <p:cNvSpPr>
            <a:spLocks/>
          </p:cNvSpPr>
          <p:nvPr/>
        </p:nvSpPr>
        <p:spPr bwMode="auto">
          <a:xfrm>
            <a:off x="4343400" y="533400"/>
            <a:ext cx="2730500" cy="2590800"/>
          </a:xfrm>
          <a:custGeom>
            <a:avLst/>
            <a:gdLst>
              <a:gd name="T0" fmla="*/ 2147483646 w 1720"/>
              <a:gd name="T1" fmla="*/ 2147483646 h 1632"/>
              <a:gd name="T2" fmla="*/ 2147483646 w 1720"/>
              <a:gd name="T3" fmla="*/ 2147483646 h 1632"/>
              <a:gd name="T4" fmla="*/ 2147483646 w 1720"/>
              <a:gd name="T5" fmla="*/ 0 h 1632"/>
              <a:gd name="T6" fmla="*/ 0 60000 65536"/>
              <a:gd name="T7" fmla="*/ 0 60000 65536"/>
              <a:gd name="T8" fmla="*/ 0 60000 65536"/>
              <a:gd name="T9" fmla="*/ 0 w 1720"/>
              <a:gd name="T10" fmla="*/ 0 h 1632"/>
              <a:gd name="T11" fmla="*/ 1720 w 1720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632">
                <a:moveTo>
                  <a:pt x="1720" y="1632"/>
                </a:moveTo>
                <a:cubicBezTo>
                  <a:pt x="1092" y="1528"/>
                  <a:pt x="464" y="1424"/>
                  <a:pt x="232" y="1152"/>
                </a:cubicBezTo>
                <a:cubicBezTo>
                  <a:pt x="0" y="880"/>
                  <a:pt x="164" y="440"/>
                  <a:pt x="328" y="0"/>
                </a:cubicBezTo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Freeform 37"/>
          <p:cNvSpPr>
            <a:spLocks/>
          </p:cNvSpPr>
          <p:nvPr/>
        </p:nvSpPr>
        <p:spPr bwMode="auto">
          <a:xfrm>
            <a:off x="4005263" y="180975"/>
            <a:ext cx="825500" cy="2362200"/>
          </a:xfrm>
          <a:custGeom>
            <a:avLst/>
            <a:gdLst>
              <a:gd name="T0" fmla="*/ 2147483646 w 240"/>
              <a:gd name="T1" fmla="*/ 2147483646 h 168"/>
              <a:gd name="T2" fmla="*/ 2147483646 w 240"/>
              <a:gd name="T3" fmla="*/ 2147483646 h 168"/>
              <a:gd name="T4" fmla="*/ 0 w 240"/>
              <a:gd name="T5" fmla="*/ 2147483646 h 168"/>
              <a:gd name="T6" fmla="*/ 0 60000 65536"/>
              <a:gd name="T7" fmla="*/ 0 60000 65536"/>
              <a:gd name="T8" fmla="*/ 0 60000 65536"/>
              <a:gd name="T9" fmla="*/ 0 w 240"/>
              <a:gd name="T10" fmla="*/ 0 h 168"/>
              <a:gd name="T11" fmla="*/ 240 w 24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68">
                <a:moveTo>
                  <a:pt x="240" y="24"/>
                </a:moveTo>
                <a:cubicBezTo>
                  <a:pt x="164" y="12"/>
                  <a:pt x="88" y="0"/>
                  <a:pt x="48" y="24"/>
                </a:cubicBezTo>
                <a:cubicBezTo>
                  <a:pt x="8" y="48"/>
                  <a:pt x="4" y="108"/>
                  <a:pt x="0" y="168"/>
                </a:cubicBezTo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61" name="Group 38"/>
          <p:cNvGrpSpPr>
            <a:grpSpLocks/>
          </p:cNvGrpSpPr>
          <p:nvPr/>
        </p:nvGrpSpPr>
        <p:grpSpPr bwMode="auto">
          <a:xfrm rot="4006377">
            <a:off x="4256088" y="925513"/>
            <a:ext cx="2822575" cy="971550"/>
            <a:chOff x="2495" y="2329"/>
            <a:chExt cx="1778" cy="612"/>
          </a:xfrm>
        </p:grpSpPr>
        <p:sp>
          <p:nvSpPr>
            <p:cNvPr id="26662" name="AutoShape 39"/>
            <p:cNvSpPr>
              <a:spLocks noChangeArrowheads="1"/>
            </p:cNvSpPr>
            <p:nvPr/>
          </p:nvSpPr>
          <p:spPr bwMode="auto">
            <a:xfrm rot="3226569">
              <a:off x="3385" y="1489"/>
              <a:ext cx="48" cy="1728"/>
            </a:xfrm>
            <a:prstGeom prst="flowChartExtract">
              <a:avLst/>
            </a:prstGeom>
            <a:solidFill>
              <a:srgbClr val="FFFF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63" name="Oval 40"/>
            <p:cNvSpPr>
              <a:spLocks noChangeArrowheads="1"/>
            </p:cNvSpPr>
            <p:nvPr/>
          </p:nvSpPr>
          <p:spPr bwMode="auto">
            <a:xfrm rot="8626569">
              <a:off x="2495" y="2894"/>
              <a:ext cx="288" cy="47"/>
            </a:xfrm>
            <a:prstGeom prst="ellipse">
              <a:avLst/>
            </a:prstGeom>
            <a:noFill/>
            <a:ln w="38100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1"/>
          <p:cNvGrpSpPr>
            <a:grpSpLocks/>
          </p:cNvGrpSpPr>
          <p:nvPr/>
        </p:nvGrpSpPr>
        <p:grpSpPr bwMode="auto">
          <a:xfrm>
            <a:off x="1981201" y="76200"/>
            <a:ext cx="8689975" cy="4699000"/>
            <a:chOff x="288" y="48"/>
            <a:chExt cx="5474" cy="2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288" y="992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837" y="209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1280" y="1808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3493" y="1952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2510" y="1952"/>
              <a:ext cx="56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1920" y="1952"/>
              <a:ext cx="62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1440" y="1952"/>
              <a:ext cx="57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>
              <a:off x="3002" y="1952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auto">
            <a:xfrm>
              <a:off x="1773" y="1904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auto">
            <a:xfrm>
              <a:off x="2214" y="190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2657" y="190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2" name="Oval 14"/>
            <p:cNvSpPr>
              <a:spLocks noChangeArrowheads="1"/>
            </p:cNvSpPr>
            <p:nvPr/>
          </p:nvSpPr>
          <p:spPr bwMode="auto">
            <a:xfrm>
              <a:off x="3542" y="1904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3100" y="190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1008" y="1952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Oval 17"/>
            <p:cNvSpPr>
              <a:spLocks noChangeArrowheads="1"/>
            </p:cNvSpPr>
            <p:nvPr/>
          </p:nvSpPr>
          <p:spPr bwMode="auto">
            <a:xfrm>
              <a:off x="1330" y="190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3445" y="2096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3051" y="2096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2559" y="2096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2066" y="209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1673" y="2096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1230" y="209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836" y="2096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4369" y="1952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4" name="Text Box 26"/>
            <p:cNvSpPr txBox="1">
              <a:spLocks noChangeArrowheads="1"/>
            </p:cNvSpPr>
            <p:nvPr/>
          </p:nvSpPr>
          <p:spPr bwMode="auto">
            <a:xfrm>
              <a:off x="4768" y="2096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>
              <a:off x="4911" y="1952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 flipH="1">
              <a:off x="297" y="1952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Oval 29"/>
            <p:cNvSpPr>
              <a:spLocks noChangeArrowheads="1"/>
            </p:cNvSpPr>
            <p:nvPr/>
          </p:nvSpPr>
          <p:spPr bwMode="auto">
            <a:xfrm>
              <a:off x="886" y="190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 flipH="1">
              <a:off x="4477" y="1952"/>
              <a:ext cx="394" cy="0"/>
            </a:xfrm>
            <a:prstGeom prst="line">
              <a:avLst/>
            </a:prstGeom>
            <a:grp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Oval 31"/>
            <p:cNvSpPr>
              <a:spLocks noChangeArrowheads="1"/>
            </p:cNvSpPr>
            <p:nvPr/>
          </p:nvSpPr>
          <p:spPr bwMode="auto">
            <a:xfrm>
              <a:off x="4822" y="1904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0" name="Text Box 32"/>
            <p:cNvSpPr txBox="1">
              <a:spLocks noChangeArrowheads="1"/>
            </p:cNvSpPr>
            <p:nvPr/>
          </p:nvSpPr>
          <p:spPr bwMode="auto">
            <a:xfrm>
              <a:off x="4321" y="2096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>
              <a:off x="4032" y="1952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Oval 34"/>
            <p:cNvSpPr>
              <a:spLocks noChangeArrowheads="1"/>
            </p:cNvSpPr>
            <p:nvPr/>
          </p:nvSpPr>
          <p:spPr bwMode="auto">
            <a:xfrm>
              <a:off x="4429" y="1904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3" name="Oval 35"/>
            <p:cNvSpPr>
              <a:spLocks noChangeArrowheads="1"/>
            </p:cNvSpPr>
            <p:nvPr/>
          </p:nvSpPr>
          <p:spPr bwMode="auto">
            <a:xfrm>
              <a:off x="3985" y="1904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7684" name="Group 36"/>
            <p:cNvGrpSpPr>
              <a:grpSpLocks/>
            </p:cNvGrpSpPr>
            <p:nvPr/>
          </p:nvGrpSpPr>
          <p:grpSpPr bwMode="auto">
            <a:xfrm rot="-10355469">
              <a:off x="3984" y="912"/>
              <a:ext cx="1778" cy="612"/>
              <a:chOff x="2495" y="2329"/>
              <a:chExt cx="1778" cy="612"/>
            </a:xfrm>
            <a:grpFill/>
          </p:grpSpPr>
          <p:sp>
            <p:nvSpPr>
              <p:cNvPr id="27687" name="AutoShape 37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88" name="Oval 38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7685" name="Freeform 39"/>
            <p:cNvSpPr>
              <a:spLocks/>
            </p:cNvSpPr>
            <p:nvPr/>
          </p:nvSpPr>
          <p:spPr bwMode="auto">
            <a:xfrm>
              <a:off x="2832" y="720"/>
              <a:ext cx="2928" cy="1232"/>
            </a:xfrm>
            <a:custGeom>
              <a:avLst/>
              <a:gdLst>
                <a:gd name="T0" fmla="*/ 1162 w 2728"/>
                <a:gd name="T1" fmla="*/ 846 h 1328"/>
                <a:gd name="T2" fmla="*/ 502 w 2728"/>
                <a:gd name="T3" fmla="*/ 112 h 1328"/>
                <a:gd name="T4" fmla="*/ 4170 w 2728"/>
                <a:gd name="T5" fmla="*/ 173 h 1328"/>
                <a:gd name="T6" fmla="*/ 0 60000 65536"/>
                <a:gd name="T7" fmla="*/ 0 60000 65536"/>
                <a:gd name="T8" fmla="*/ 0 60000 65536"/>
                <a:gd name="T9" fmla="*/ 0 w 2728"/>
                <a:gd name="T10" fmla="*/ 0 h 1328"/>
                <a:gd name="T11" fmla="*/ 2728 w 2728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8" h="1328">
                  <a:moveTo>
                    <a:pt x="760" y="1328"/>
                  </a:moveTo>
                  <a:cubicBezTo>
                    <a:pt x="380" y="840"/>
                    <a:pt x="0" y="352"/>
                    <a:pt x="328" y="176"/>
                  </a:cubicBezTo>
                  <a:cubicBezTo>
                    <a:pt x="656" y="0"/>
                    <a:pt x="1692" y="136"/>
                    <a:pt x="2728" y="272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Freeform 40"/>
            <p:cNvSpPr>
              <a:spLocks/>
            </p:cNvSpPr>
            <p:nvPr/>
          </p:nvSpPr>
          <p:spPr bwMode="auto">
            <a:xfrm>
              <a:off x="4848" y="48"/>
              <a:ext cx="912" cy="912"/>
            </a:xfrm>
            <a:custGeom>
              <a:avLst/>
              <a:gdLst>
                <a:gd name="T0" fmla="*/ 722722 w 240"/>
                <a:gd name="T1" fmla="*/ 722722 h 240"/>
                <a:gd name="T2" fmla="*/ 433489 w 240"/>
                <a:gd name="T3" fmla="*/ 144313 h 240"/>
                <a:gd name="T4" fmla="*/ 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240" y="240"/>
                  </a:moveTo>
                  <a:cubicBezTo>
                    <a:pt x="212" y="164"/>
                    <a:pt x="184" y="88"/>
                    <a:pt x="144" y="48"/>
                  </a:cubicBezTo>
                  <a:cubicBezTo>
                    <a:pt x="104" y="8"/>
                    <a:pt x="52" y="4"/>
                    <a:pt x="0" y="0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1"/>
          <p:cNvGrpSpPr>
            <a:grpSpLocks/>
          </p:cNvGrpSpPr>
          <p:nvPr/>
        </p:nvGrpSpPr>
        <p:grpSpPr bwMode="auto">
          <a:xfrm>
            <a:off x="1752600" y="1524000"/>
            <a:ext cx="8610600" cy="3200400"/>
            <a:chOff x="144" y="576"/>
            <a:chExt cx="5424" cy="20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144" y="576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1104" y="1392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1824" y="153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1344" y="153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>
              <a:off x="1632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2016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864" y="153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1248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872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1488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056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672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 flipH="1">
              <a:off x="144" y="1536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816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4272" y="1680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3696" y="1536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4032" y="1536"/>
              <a:ext cx="336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4368" y="1536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93" name="Group 21"/>
            <p:cNvGrpSpPr>
              <a:grpSpLocks/>
            </p:cNvGrpSpPr>
            <p:nvPr/>
          </p:nvGrpSpPr>
          <p:grpSpPr bwMode="auto">
            <a:xfrm rot="-8500258">
              <a:off x="2160" y="1008"/>
              <a:ext cx="1778" cy="612"/>
              <a:chOff x="2495" y="2329"/>
              <a:chExt cx="1778" cy="612"/>
            </a:xfrm>
            <a:grpFill/>
          </p:grpSpPr>
          <p:sp>
            <p:nvSpPr>
              <p:cNvPr id="28711" name="AutoShape 22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712" name="Oval 23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8694" name="Rectangle 24"/>
            <p:cNvSpPr>
              <a:spLocks noChangeArrowheads="1"/>
            </p:cNvSpPr>
            <p:nvPr/>
          </p:nvSpPr>
          <p:spPr bwMode="auto">
            <a:xfrm>
              <a:off x="2448" y="1488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5" name="Text Box 25"/>
            <p:cNvSpPr txBox="1">
              <a:spLocks noChangeArrowheads="1"/>
            </p:cNvSpPr>
            <p:nvPr/>
          </p:nvSpPr>
          <p:spPr bwMode="auto">
            <a:xfrm>
              <a:off x="3792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8696" name="Line 26"/>
            <p:cNvSpPr>
              <a:spLocks noChangeShapeType="1"/>
            </p:cNvSpPr>
            <p:nvPr/>
          </p:nvSpPr>
          <p:spPr bwMode="auto">
            <a:xfrm>
              <a:off x="2304" y="153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7"/>
            <p:cNvSpPr>
              <a:spLocks noChangeShapeType="1"/>
            </p:cNvSpPr>
            <p:nvPr/>
          </p:nvSpPr>
          <p:spPr bwMode="auto">
            <a:xfrm>
              <a:off x="2832" y="1536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Oval 28"/>
            <p:cNvSpPr>
              <a:spLocks noChangeArrowheads="1"/>
            </p:cNvSpPr>
            <p:nvPr/>
          </p:nvSpPr>
          <p:spPr bwMode="auto">
            <a:xfrm>
              <a:off x="3936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9" name="Oval 29"/>
            <p:cNvSpPr>
              <a:spLocks noChangeArrowheads="1"/>
            </p:cNvSpPr>
            <p:nvPr/>
          </p:nvSpPr>
          <p:spPr bwMode="auto">
            <a:xfrm>
              <a:off x="4320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0" name="Line 30"/>
            <p:cNvSpPr>
              <a:spLocks noChangeShapeType="1"/>
            </p:cNvSpPr>
            <p:nvPr/>
          </p:nvSpPr>
          <p:spPr bwMode="auto">
            <a:xfrm>
              <a:off x="3600" y="1536"/>
              <a:ext cx="192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Oval 31"/>
            <p:cNvSpPr>
              <a:spLocks noChangeArrowheads="1"/>
            </p:cNvSpPr>
            <p:nvPr/>
          </p:nvSpPr>
          <p:spPr bwMode="auto">
            <a:xfrm>
              <a:off x="3168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2" name="Oval 32"/>
            <p:cNvSpPr>
              <a:spLocks noChangeArrowheads="1"/>
            </p:cNvSpPr>
            <p:nvPr/>
          </p:nvSpPr>
          <p:spPr bwMode="auto">
            <a:xfrm>
              <a:off x="3552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3" name="Text Box 33"/>
            <p:cNvSpPr txBox="1">
              <a:spLocks noChangeArrowheads="1"/>
            </p:cNvSpPr>
            <p:nvPr/>
          </p:nvSpPr>
          <p:spPr bwMode="auto">
            <a:xfrm>
              <a:off x="2352" y="1680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8704" name="Text Box 34"/>
            <p:cNvSpPr txBox="1">
              <a:spLocks noChangeArrowheads="1"/>
            </p:cNvSpPr>
            <p:nvPr/>
          </p:nvSpPr>
          <p:spPr bwMode="auto">
            <a:xfrm>
              <a:off x="2736" y="1680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705" name="Text Box 35"/>
            <p:cNvSpPr txBox="1">
              <a:spLocks noChangeArrowheads="1"/>
            </p:cNvSpPr>
            <p:nvPr/>
          </p:nvSpPr>
          <p:spPr bwMode="auto">
            <a:xfrm>
              <a:off x="3024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706" name="Text Box 36"/>
            <p:cNvSpPr txBox="1">
              <a:spLocks noChangeArrowheads="1"/>
            </p:cNvSpPr>
            <p:nvPr/>
          </p:nvSpPr>
          <p:spPr bwMode="auto">
            <a:xfrm>
              <a:off x="3408" y="168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FF0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8707" name="Oval 37"/>
            <p:cNvSpPr>
              <a:spLocks noChangeArrowheads="1"/>
            </p:cNvSpPr>
            <p:nvPr/>
          </p:nvSpPr>
          <p:spPr bwMode="auto">
            <a:xfrm>
              <a:off x="2784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8" name="Oval 38"/>
            <p:cNvSpPr>
              <a:spLocks noChangeArrowheads="1"/>
            </p:cNvSpPr>
            <p:nvPr/>
          </p:nvSpPr>
          <p:spPr bwMode="auto">
            <a:xfrm>
              <a:off x="2400" y="148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9" name="Freeform 39"/>
            <p:cNvSpPr>
              <a:spLocks/>
            </p:cNvSpPr>
            <p:nvPr/>
          </p:nvSpPr>
          <p:spPr bwMode="auto">
            <a:xfrm>
              <a:off x="3216" y="1536"/>
              <a:ext cx="672" cy="768"/>
            </a:xfrm>
            <a:custGeom>
              <a:avLst/>
              <a:gdLst>
                <a:gd name="T0" fmla="*/ 0 w 672"/>
                <a:gd name="T1" fmla="*/ 0 h 720"/>
                <a:gd name="T2" fmla="*/ 192 w 672"/>
                <a:gd name="T3" fmla="*/ 849 h 720"/>
                <a:gd name="T4" fmla="*/ 432 w 672"/>
                <a:gd name="T5" fmla="*/ 918 h 720"/>
                <a:gd name="T6" fmla="*/ 672 w 672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720"/>
                <a:gd name="T14" fmla="*/ 672 w 672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720">
                  <a:moveTo>
                    <a:pt x="0" y="0"/>
                  </a:moveTo>
                  <a:cubicBezTo>
                    <a:pt x="60" y="236"/>
                    <a:pt x="120" y="472"/>
                    <a:pt x="192" y="576"/>
                  </a:cubicBezTo>
                  <a:cubicBezTo>
                    <a:pt x="264" y="680"/>
                    <a:pt x="352" y="720"/>
                    <a:pt x="432" y="624"/>
                  </a:cubicBezTo>
                  <a:cubicBezTo>
                    <a:pt x="512" y="528"/>
                    <a:pt x="632" y="104"/>
                    <a:pt x="672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40"/>
            <p:cNvSpPr>
              <a:spLocks/>
            </p:cNvSpPr>
            <p:nvPr/>
          </p:nvSpPr>
          <p:spPr bwMode="auto">
            <a:xfrm flipH="1">
              <a:off x="3888" y="1536"/>
              <a:ext cx="48" cy="960"/>
            </a:xfrm>
            <a:custGeom>
              <a:avLst/>
              <a:gdLst>
                <a:gd name="T0" fmla="*/ 22 w 56"/>
                <a:gd name="T1" fmla="*/ 0 h 384"/>
                <a:gd name="T2" fmla="*/ 3 w 56"/>
                <a:gd name="T3" fmla="*/ 82030 h 384"/>
                <a:gd name="T4" fmla="*/ 3 w 56"/>
                <a:gd name="T5" fmla="*/ 70313 h 384"/>
                <a:gd name="T6" fmla="*/ 0 60000 65536"/>
                <a:gd name="T7" fmla="*/ 0 60000 65536"/>
                <a:gd name="T8" fmla="*/ 0 60000 65536"/>
                <a:gd name="T9" fmla="*/ 0 w 56"/>
                <a:gd name="T10" fmla="*/ 0 h 384"/>
                <a:gd name="T11" fmla="*/ 56 w 5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84">
                  <a:moveTo>
                    <a:pt x="56" y="0"/>
                  </a:moveTo>
                  <a:cubicBezTo>
                    <a:pt x="36" y="144"/>
                    <a:pt x="16" y="288"/>
                    <a:pt x="8" y="336"/>
                  </a:cubicBezTo>
                  <a:cubicBezTo>
                    <a:pt x="0" y="384"/>
                    <a:pt x="4" y="336"/>
                    <a:pt x="8" y="288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2"/>
          <p:cNvGrpSpPr>
            <a:grpSpLocks/>
          </p:cNvGrpSpPr>
          <p:nvPr/>
        </p:nvGrpSpPr>
        <p:grpSpPr bwMode="auto">
          <a:xfrm>
            <a:off x="1828800" y="609600"/>
            <a:ext cx="8610600" cy="4191000"/>
            <a:chOff x="192" y="192"/>
            <a:chExt cx="5424" cy="26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700" name="Rectangle 3"/>
            <p:cNvSpPr>
              <a:spLocks noChangeArrowheads="1"/>
            </p:cNvSpPr>
            <p:nvPr/>
          </p:nvSpPr>
          <p:spPr bwMode="auto">
            <a:xfrm>
              <a:off x="192" y="816"/>
              <a:ext cx="542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9701" name="Line 4"/>
            <p:cNvSpPr>
              <a:spLocks noChangeShapeType="1"/>
            </p:cNvSpPr>
            <p:nvPr/>
          </p:nvSpPr>
          <p:spPr bwMode="auto">
            <a:xfrm>
              <a:off x="1152" y="1632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5"/>
            <p:cNvSpPr>
              <a:spLocks noChangeShapeType="1"/>
            </p:cNvSpPr>
            <p:nvPr/>
          </p:nvSpPr>
          <p:spPr bwMode="auto">
            <a:xfrm>
              <a:off x="2352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>
              <a:off x="1872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>
              <a:off x="1392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>
              <a:off x="2832" y="1776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Oval 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7" name="Oval 10"/>
            <p:cNvSpPr>
              <a:spLocks noChangeArrowheads="1"/>
            </p:cNvSpPr>
            <p:nvPr/>
          </p:nvSpPr>
          <p:spPr bwMode="auto">
            <a:xfrm>
              <a:off x="2064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8" name="Oval 11"/>
            <p:cNvSpPr>
              <a:spLocks noChangeArrowheads="1"/>
            </p:cNvSpPr>
            <p:nvPr/>
          </p:nvSpPr>
          <p:spPr bwMode="auto">
            <a:xfrm>
              <a:off x="2448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9" name="Oval 12"/>
            <p:cNvSpPr>
              <a:spLocks noChangeArrowheads="1"/>
            </p:cNvSpPr>
            <p:nvPr/>
          </p:nvSpPr>
          <p:spPr bwMode="auto">
            <a:xfrm>
              <a:off x="2832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0" name="Line 13"/>
            <p:cNvSpPr>
              <a:spLocks noChangeShapeType="1"/>
            </p:cNvSpPr>
            <p:nvPr/>
          </p:nvSpPr>
          <p:spPr bwMode="auto">
            <a:xfrm>
              <a:off x="912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Oval 14"/>
            <p:cNvSpPr>
              <a:spLocks noChangeArrowheads="1"/>
            </p:cNvSpPr>
            <p:nvPr/>
          </p:nvSpPr>
          <p:spPr bwMode="auto">
            <a:xfrm>
              <a:off x="1296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2" name="Text Box 15"/>
            <p:cNvSpPr txBox="1">
              <a:spLocks noChangeArrowheads="1"/>
            </p:cNvSpPr>
            <p:nvPr/>
          </p:nvSpPr>
          <p:spPr bwMode="auto">
            <a:xfrm>
              <a:off x="2784" y="1920"/>
              <a:ext cx="240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29713" name="Text Box 16"/>
            <p:cNvSpPr txBox="1">
              <a:spLocks noChangeArrowheads="1"/>
            </p:cNvSpPr>
            <p:nvPr/>
          </p:nvSpPr>
          <p:spPr bwMode="auto">
            <a:xfrm>
              <a:off x="2400" y="1920"/>
              <a:ext cx="288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29714" name="Text Box 17"/>
            <p:cNvSpPr txBox="1">
              <a:spLocks noChangeArrowheads="1"/>
            </p:cNvSpPr>
            <p:nvPr/>
          </p:nvSpPr>
          <p:spPr bwMode="auto">
            <a:xfrm>
              <a:off x="1920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29715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29716" name="Text Box 19"/>
            <p:cNvSpPr txBox="1">
              <a:spLocks noChangeArrowheads="1"/>
            </p:cNvSpPr>
            <p:nvPr/>
          </p:nvSpPr>
          <p:spPr bwMode="auto">
            <a:xfrm>
              <a:off x="1104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29717" name="Text Box 20"/>
            <p:cNvSpPr txBox="1">
              <a:spLocks noChangeArrowheads="1"/>
            </p:cNvSpPr>
            <p:nvPr/>
          </p:nvSpPr>
          <p:spPr bwMode="auto">
            <a:xfrm>
              <a:off x="720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3312" y="1728"/>
              <a:ext cx="1152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19" name="Line 22"/>
            <p:cNvSpPr>
              <a:spLocks noChangeShapeType="1"/>
            </p:cNvSpPr>
            <p:nvPr/>
          </p:nvSpPr>
          <p:spPr bwMode="auto">
            <a:xfrm flipH="1">
              <a:off x="192" y="1776"/>
              <a:ext cx="72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Oval 23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1" name="Text Box 24"/>
            <p:cNvSpPr txBox="1">
              <a:spLocks noChangeArrowheads="1"/>
            </p:cNvSpPr>
            <p:nvPr/>
          </p:nvSpPr>
          <p:spPr bwMode="auto">
            <a:xfrm>
              <a:off x="4320" y="1920"/>
              <a:ext cx="38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29722" name="Line 25"/>
            <p:cNvSpPr>
              <a:spLocks noChangeShapeType="1"/>
            </p:cNvSpPr>
            <p:nvPr/>
          </p:nvSpPr>
          <p:spPr bwMode="auto">
            <a:xfrm>
              <a:off x="3744" y="1776"/>
              <a:ext cx="38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3264" y="1776"/>
              <a:ext cx="48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>
              <a:off x="4128" y="1776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Oval 28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6" name="Oval 29"/>
            <p:cNvSpPr>
              <a:spLocks noChangeArrowheads="1"/>
            </p:cNvSpPr>
            <p:nvPr/>
          </p:nvSpPr>
          <p:spPr bwMode="auto">
            <a:xfrm>
              <a:off x="3600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7" name="Oval 30"/>
            <p:cNvSpPr>
              <a:spLocks noChangeArrowheads="1"/>
            </p:cNvSpPr>
            <p:nvPr/>
          </p:nvSpPr>
          <p:spPr bwMode="auto">
            <a:xfrm>
              <a:off x="3984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8" name="Oval 31"/>
            <p:cNvSpPr>
              <a:spLocks noChangeArrowheads="1"/>
            </p:cNvSpPr>
            <p:nvPr/>
          </p:nvSpPr>
          <p:spPr bwMode="auto">
            <a:xfrm>
              <a:off x="4368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29" name="Line 32"/>
            <p:cNvSpPr>
              <a:spLocks noChangeShapeType="1"/>
            </p:cNvSpPr>
            <p:nvPr/>
          </p:nvSpPr>
          <p:spPr bwMode="auto">
            <a:xfrm>
              <a:off x="4416" y="1776"/>
              <a:ext cx="12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Rectangle 33"/>
            <p:cNvSpPr>
              <a:spLocks noChangeArrowheads="1"/>
            </p:cNvSpPr>
            <p:nvPr/>
          </p:nvSpPr>
          <p:spPr bwMode="auto">
            <a:xfrm>
              <a:off x="3216" y="1728"/>
              <a:ext cx="1200" cy="10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1" name="Oval 34"/>
            <p:cNvSpPr>
              <a:spLocks noChangeArrowheads="1"/>
            </p:cNvSpPr>
            <p:nvPr/>
          </p:nvSpPr>
          <p:spPr bwMode="auto">
            <a:xfrm>
              <a:off x="3984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Oval 35"/>
            <p:cNvSpPr>
              <a:spLocks noChangeArrowheads="1"/>
            </p:cNvSpPr>
            <p:nvPr/>
          </p:nvSpPr>
          <p:spPr bwMode="auto">
            <a:xfrm>
              <a:off x="3600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Oval 36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4" name="Line 37"/>
            <p:cNvSpPr>
              <a:spLocks noChangeShapeType="1"/>
            </p:cNvSpPr>
            <p:nvPr/>
          </p:nvSpPr>
          <p:spPr bwMode="auto">
            <a:xfrm>
              <a:off x="3216" y="1776"/>
              <a:ext cx="115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Oval 38"/>
            <p:cNvSpPr>
              <a:spLocks noChangeArrowheads="1"/>
            </p:cNvSpPr>
            <p:nvPr/>
          </p:nvSpPr>
          <p:spPr bwMode="auto">
            <a:xfrm>
              <a:off x="4368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6" name="Oval 39"/>
            <p:cNvSpPr>
              <a:spLocks noChangeArrowheads="1"/>
            </p:cNvSpPr>
            <p:nvPr/>
          </p:nvSpPr>
          <p:spPr bwMode="auto">
            <a:xfrm>
              <a:off x="3984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7" name="Oval 40"/>
            <p:cNvSpPr>
              <a:spLocks noChangeArrowheads="1"/>
            </p:cNvSpPr>
            <p:nvPr/>
          </p:nvSpPr>
          <p:spPr bwMode="auto">
            <a:xfrm>
              <a:off x="3600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8" name="Oval 41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9" name="Text Box 42"/>
            <p:cNvSpPr txBox="1">
              <a:spLocks noChangeArrowheads="1"/>
            </p:cNvSpPr>
            <p:nvPr/>
          </p:nvSpPr>
          <p:spPr bwMode="auto">
            <a:xfrm>
              <a:off x="3456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29740" name="Text Box 43"/>
            <p:cNvSpPr txBox="1">
              <a:spLocks noChangeArrowheads="1"/>
            </p:cNvSpPr>
            <p:nvPr/>
          </p:nvSpPr>
          <p:spPr bwMode="auto">
            <a:xfrm>
              <a:off x="3840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29741" name="Text Box 44"/>
            <p:cNvSpPr txBox="1">
              <a:spLocks noChangeArrowheads="1"/>
            </p:cNvSpPr>
            <p:nvPr/>
          </p:nvSpPr>
          <p:spPr bwMode="auto">
            <a:xfrm>
              <a:off x="3072" y="1920"/>
              <a:ext cx="33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29742" name="Line 45"/>
            <p:cNvSpPr>
              <a:spLocks noChangeShapeType="1"/>
            </p:cNvSpPr>
            <p:nvPr/>
          </p:nvSpPr>
          <p:spPr bwMode="auto">
            <a:xfrm flipH="1">
              <a:off x="4080" y="1776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46"/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47"/>
            <p:cNvSpPr>
              <a:spLocks/>
            </p:cNvSpPr>
            <p:nvPr/>
          </p:nvSpPr>
          <p:spPr bwMode="auto">
            <a:xfrm>
              <a:off x="1920" y="1408"/>
              <a:ext cx="864" cy="168"/>
            </a:xfrm>
            <a:custGeom>
              <a:avLst/>
              <a:gdLst>
                <a:gd name="T0" fmla="*/ 0 w 288"/>
                <a:gd name="T1" fmla="*/ 5832 h 56"/>
                <a:gd name="T2" fmla="*/ 174960 w 288"/>
                <a:gd name="T3" fmla="*/ 5832 h 56"/>
                <a:gd name="T4" fmla="*/ 209952 w 288"/>
                <a:gd name="T5" fmla="*/ 40824 h 56"/>
                <a:gd name="T6" fmla="*/ 0 60000 65536"/>
                <a:gd name="T7" fmla="*/ 0 60000 65536"/>
                <a:gd name="T8" fmla="*/ 0 60000 65536"/>
                <a:gd name="T9" fmla="*/ 0 w 288"/>
                <a:gd name="T10" fmla="*/ 0 h 56"/>
                <a:gd name="T11" fmla="*/ 288 w 28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56">
                  <a:moveTo>
                    <a:pt x="0" y="8"/>
                  </a:moveTo>
                  <a:cubicBezTo>
                    <a:pt x="96" y="4"/>
                    <a:pt x="192" y="0"/>
                    <a:pt x="240" y="8"/>
                  </a:cubicBezTo>
                  <a:cubicBezTo>
                    <a:pt x="288" y="16"/>
                    <a:pt x="288" y="36"/>
                    <a:pt x="288" y="56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9745" name="Freeform 48"/>
            <p:cNvSpPr>
              <a:spLocks/>
            </p:cNvSpPr>
            <p:nvPr/>
          </p:nvSpPr>
          <p:spPr bwMode="auto">
            <a:xfrm>
              <a:off x="1872" y="1440"/>
              <a:ext cx="624" cy="336"/>
            </a:xfrm>
            <a:custGeom>
              <a:avLst/>
              <a:gdLst>
                <a:gd name="T0" fmla="*/ 931 w 576"/>
                <a:gd name="T1" fmla="*/ 172 h 384"/>
                <a:gd name="T2" fmla="*/ 0 w 576"/>
                <a:gd name="T3" fmla="*/ 0 h 384"/>
                <a:gd name="T4" fmla="*/ 0 60000 65536"/>
                <a:gd name="T5" fmla="*/ 0 60000 65536"/>
                <a:gd name="T6" fmla="*/ 0 w 576"/>
                <a:gd name="T7" fmla="*/ 0 h 384"/>
                <a:gd name="T8" fmla="*/ 576 w 576"/>
                <a:gd name="T9" fmla="*/ 384 h 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384">
                  <a:moveTo>
                    <a:pt x="576" y="384"/>
                  </a:moveTo>
                  <a:cubicBezTo>
                    <a:pt x="336" y="224"/>
                    <a:pt x="96" y="64"/>
                    <a:pt x="0" y="0"/>
                  </a:cubicBezTo>
                </a:path>
              </a:pathLst>
            </a:cu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29746" name="Group 49"/>
            <p:cNvGrpSpPr>
              <a:grpSpLocks/>
            </p:cNvGrpSpPr>
            <p:nvPr/>
          </p:nvGrpSpPr>
          <p:grpSpPr bwMode="auto">
            <a:xfrm rot="-8083149">
              <a:off x="185" y="775"/>
              <a:ext cx="1778" cy="612"/>
              <a:chOff x="2495" y="2329"/>
              <a:chExt cx="1778" cy="612"/>
            </a:xfrm>
            <a:grpFill/>
          </p:grpSpPr>
          <p:sp>
            <p:nvSpPr>
              <p:cNvPr id="29747" name="AutoShape 50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grpFill/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48" name="Oval 51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grpFill/>
              <a:ln w="38100">
                <a:solidFill>
                  <a:srgbClr val="FF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Oval 53"/>
          <p:cNvSpPr>
            <a:spLocks noChangeArrowheads="1"/>
          </p:cNvSpPr>
          <p:nvPr/>
        </p:nvSpPr>
        <p:spPr bwMode="auto">
          <a:xfrm>
            <a:off x="3467100" y="5176539"/>
            <a:ext cx="5410200" cy="838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solidFill>
                  <a:srgbClr val="002060"/>
                </a:solidFill>
                <a:latin typeface="+mn-lt"/>
              </a:rPr>
              <a:t>Mũi khâu thứ hai</a:t>
            </a:r>
            <a:endParaRPr lang="en-US" altLang="en-US" sz="2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0"/>
          <p:cNvSpPr>
            <a:spLocks noChangeArrowheads="1"/>
          </p:cNvSpPr>
          <p:nvPr/>
        </p:nvSpPr>
        <p:spPr bwMode="auto">
          <a:xfrm>
            <a:off x="2438400" y="49530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a) Kh©u l¹i mòi</a:t>
            </a:r>
          </a:p>
        </p:txBody>
      </p:sp>
      <p:sp>
        <p:nvSpPr>
          <p:cNvPr id="30723" name="Rectangle 61"/>
          <p:cNvSpPr>
            <a:spLocks noChangeArrowheads="1"/>
          </p:cNvSpPr>
          <p:nvPr/>
        </p:nvSpPr>
        <p:spPr bwMode="auto">
          <a:xfrm>
            <a:off x="7239000" y="50292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b) Nót chØ</a:t>
            </a:r>
          </a:p>
        </p:txBody>
      </p:sp>
      <p:sp>
        <p:nvSpPr>
          <p:cNvPr id="30724" name="Rectangle 64"/>
          <p:cNvSpPr>
            <a:spLocks noChangeArrowheads="1"/>
          </p:cNvSpPr>
          <p:nvPr/>
        </p:nvSpPr>
        <p:spPr bwMode="auto">
          <a:xfrm>
            <a:off x="1371600" y="801401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e.</a:t>
            </a:r>
            <a:r>
              <a:rPr lang="vi-VN" altLang="en-US" sz="2800" b="1" dirty="0" smtClean="0">
                <a:solidFill>
                  <a:srgbClr val="002060"/>
                </a:solidFill>
                <a:latin typeface="+mn-lt"/>
              </a:rPr>
              <a:t>Kết thúc mũi khâu</a:t>
            </a:r>
            <a:r>
              <a:rPr lang="en-US" altLang="en-US" sz="28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altLang="en-US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25" name="Picture 67" descr="Picture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679576"/>
            <a:ext cx="4495800" cy="296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8" descr="Picture 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03389"/>
            <a:ext cx="4267200" cy="2922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Text Box 69"/>
          <p:cNvSpPr txBox="1">
            <a:spLocks noChangeArrowheads="1"/>
          </p:cNvSpPr>
          <p:nvPr/>
        </p:nvSpPr>
        <p:spPr bwMode="auto">
          <a:xfrm>
            <a:off x="2895600" y="5957888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</a:rPr>
              <a:t>H×nh 4. KÕt thóc ®­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</a:rPr>
              <a:t>êng kh©u ®ét th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chemeClr val="bg1"/>
                </a:solidFill>
                <a:latin typeface=".VnTime" panose="020B7200000000000000" pitchFamily="34" charset="0"/>
              </a:rPr>
              <a:t>­a.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05000" y="304800"/>
            <a:ext cx="8382000" cy="617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141538" y="1752600"/>
            <a:ext cx="7708900" cy="480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 đột thưa là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khâu từng mũi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tạo thành mũi khâu cách đều nhau ở mặt phải của sản phẩm.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mặt trái lần lên một phần ba mũi khâu liền kề.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 đột thưa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chiều từ phải sang trá</a:t>
            </a:r>
            <a:r>
              <a:rPr lang="vi-V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được thức hiện theo quy tắc lùi 1 mũi tiến 3 mũi trên đường dấu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en-US" alt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7239000" y="3552825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43434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II: Quy trình thực hiện.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62200" y="4419601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2" name="Picture 4" descr="Picture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0139"/>
            <a:ext cx="2514600" cy="15271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Picture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00139"/>
            <a:ext cx="2514600" cy="1508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Picture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00139"/>
            <a:ext cx="2438400" cy="1512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Picture 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49814"/>
            <a:ext cx="2514600" cy="1660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Picture 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33938"/>
            <a:ext cx="2438400" cy="167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Picture 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6564"/>
            <a:ext cx="2514600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Picture 0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6564"/>
            <a:ext cx="2438400" cy="153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410200" y="60960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đột thưa theo đường dấu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181100" y="623888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 dấu đường khâu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410200" y="2590801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a) B¾t ®Çu kh©u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848600" y="2590801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b) Kh©u mòi thø nhÊt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181600" y="446405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c) Kh©u mòi thø hai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772400" y="4495801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d) Kh©u c¸c mòi tiÕp theo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553200" y="652145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  <a:latin typeface=".VnArial" panose="020B7200000000000000" pitchFamily="34" charset="0"/>
              </a:rPr>
              <a:t>e</a:t>
            </a:r>
            <a:r>
              <a:rPr lang="en-US" altLang="en-US" sz="2000">
                <a:solidFill>
                  <a:schemeClr val="bg1"/>
                </a:solidFill>
                <a:latin typeface=".VnArial" panose="020B7200000000000000" pitchFamily="34" charset="0"/>
              </a:rPr>
              <a:t>) KÕt thóc ®ư­êng kh©u</a:t>
            </a:r>
            <a:r>
              <a:rPr lang="en-US" altLang="en-US" sz="2000">
                <a:latin typeface=".VnArial" panose="020B7200000000000000" pitchFamily="34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2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KHỞI ĐỘNG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36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 smtClean="0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THỰC HÀNH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31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Cô bé Mùa Thị Sinh 15 tuổi- người Mông ngồi may áo cho mẹ và các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9282"/>
            <a:ext cx="377780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Oval 3"/>
          <p:cNvSpPr>
            <a:spLocks noChangeArrowheads="1"/>
          </p:cNvSpPr>
          <p:nvPr/>
        </p:nvSpPr>
        <p:spPr bwMode="auto">
          <a:xfrm>
            <a:off x="1905000" y="5410200"/>
            <a:ext cx="8763000" cy="9144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đang khâu vá quần áo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9508" name="Picture 4" descr="8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66107"/>
            <a:ext cx="3505200" cy="41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52600" y="990600"/>
            <a:ext cx="8534400" cy="99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91" rIns="68579" bIns="342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057400" y="2362200"/>
            <a:ext cx="9550400" cy="13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91" rIns="68579" bIns="342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733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733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Về </a:t>
            </a:r>
            <a:r>
              <a:rPr lang="vi-VN" altLang="en-US" sz="3733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nhà </a:t>
            </a:r>
            <a:r>
              <a:rPr lang="vi-VN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ập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áo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sau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3184"/>
            <a:ext cx="6364817" cy="63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505200" y="838200"/>
            <a:ext cx="7920567" cy="24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5" tIns="48547" rIns="97095" bIns="48547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7600" b="1">
                <a:solidFill>
                  <a:srgbClr val="444242"/>
                </a:solidFill>
                <a:latin typeface="HP001" panose="020B0603050302020204" pitchFamily="34" charset="0"/>
                <a:ea typeface="Microsoft YaHei" panose="020B0503020204020204" pitchFamily="34" charset="-122"/>
              </a:rPr>
              <a:t>Chúc các em chăm ngoan, học giỏi!</a:t>
            </a:r>
            <a:endParaRPr lang="zh-CN" altLang="en-US" sz="7600" b="1">
              <a:solidFill>
                <a:srgbClr val="444242"/>
              </a:solidFill>
              <a:latin typeface="HP001" panose="020B06030503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679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14600" y="1219200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dụng cụ học tập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6000" y="2438400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altLang="en-US" sz="32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6000" y="3733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286000" y="49530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tờ giấy than</a:t>
            </a:r>
            <a:r>
              <a:rPr lang="en-US" altLang="en-US" sz="3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858001" y="7467600"/>
            <a:ext cx="1458913" cy="1524000"/>
            <a:chOff x="3545" y="2832"/>
            <a:chExt cx="919" cy="960"/>
          </a:xfrm>
        </p:grpSpPr>
        <p:sp>
          <p:nvSpPr>
            <p:cNvPr id="8206" name="Rectangle 34"/>
            <p:cNvSpPr>
              <a:spLocks noChangeArrowheads="1"/>
            </p:cNvSpPr>
            <p:nvPr/>
          </p:nvSpPr>
          <p:spPr bwMode="auto">
            <a:xfrm>
              <a:off x="3545" y="2832"/>
              <a:ext cx="912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7" name="Line 35"/>
            <p:cNvSpPr>
              <a:spLocks noChangeShapeType="1"/>
            </p:cNvSpPr>
            <p:nvPr/>
          </p:nvSpPr>
          <p:spPr bwMode="auto">
            <a:xfrm>
              <a:off x="3730" y="2832"/>
              <a:ext cx="0" cy="96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36"/>
            <p:cNvSpPr>
              <a:spLocks noChangeShapeType="1"/>
            </p:cNvSpPr>
            <p:nvPr/>
          </p:nvSpPr>
          <p:spPr bwMode="auto">
            <a:xfrm>
              <a:off x="3915" y="2832"/>
              <a:ext cx="0" cy="96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37"/>
            <p:cNvSpPr>
              <a:spLocks noChangeShapeType="1"/>
            </p:cNvSpPr>
            <p:nvPr/>
          </p:nvSpPr>
          <p:spPr bwMode="auto">
            <a:xfrm>
              <a:off x="4100" y="2832"/>
              <a:ext cx="0" cy="96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38"/>
            <p:cNvSpPr>
              <a:spLocks noChangeShapeType="1"/>
            </p:cNvSpPr>
            <p:nvPr/>
          </p:nvSpPr>
          <p:spPr bwMode="auto">
            <a:xfrm>
              <a:off x="4286" y="2832"/>
              <a:ext cx="0" cy="96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43"/>
            <p:cNvSpPr>
              <a:spLocks noChangeShapeType="1"/>
            </p:cNvSpPr>
            <p:nvPr/>
          </p:nvSpPr>
          <p:spPr bwMode="auto">
            <a:xfrm>
              <a:off x="3552" y="3024"/>
              <a:ext cx="912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44"/>
            <p:cNvSpPr>
              <a:spLocks noChangeShapeType="1"/>
            </p:cNvSpPr>
            <p:nvPr/>
          </p:nvSpPr>
          <p:spPr bwMode="auto">
            <a:xfrm>
              <a:off x="3552" y="3216"/>
              <a:ext cx="912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5"/>
            <p:cNvSpPr>
              <a:spLocks noChangeShapeType="1"/>
            </p:cNvSpPr>
            <p:nvPr/>
          </p:nvSpPr>
          <p:spPr bwMode="auto">
            <a:xfrm>
              <a:off x="3552" y="3408"/>
              <a:ext cx="912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46"/>
            <p:cNvSpPr>
              <a:spLocks noChangeShapeType="1"/>
            </p:cNvSpPr>
            <p:nvPr/>
          </p:nvSpPr>
          <p:spPr bwMode="auto">
            <a:xfrm>
              <a:off x="3552" y="3600"/>
              <a:ext cx="912" cy="0"/>
            </a:xfrm>
            <a:prstGeom prst="line">
              <a:avLst/>
            </a:prstGeom>
            <a:noFill/>
            <a:ln w="9525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0365 -0.4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1" grpId="0"/>
      <p:bldP spid="36872" grpId="0"/>
      <p:bldP spid="368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5" y="1388534"/>
            <a:ext cx="4042833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76851" y="2542118"/>
            <a:ext cx="6102349" cy="1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6400" b="1" smtClean="0">
                <a:solidFill>
                  <a:srgbClr val="FF0000"/>
                </a:solidFill>
                <a:latin typeface="Times New Roman" panose="02020603050405020304" pitchFamily="18" charset="0"/>
                <a:ea typeface="方正稚艺简体"/>
                <a:cs typeface="Times New Roman" panose="02020603050405020304" pitchFamily="18" charset="0"/>
                <a:sym typeface="Arial" panose="020B0604020202020204" pitchFamily="34" charset="0"/>
              </a:rPr>
              <a:t>KHÁM PHÁ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方正稚艺简体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1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5"/>
          <p:cNvSpPr txBox="1">
            <a:spLocks noChangeArrowheads="1"/>
          </p:cNvSpPr>
          <p:nvPr/>
        </p:nvSpPr>
        <p:spPr bwMode="auto">
          <a:xfrm>
            <a:off x="2362200" y="455453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69" name="Picture 49" descr="Picture 011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88473"/>
            <a:ext cx="8305800" cy="4589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2300288" y="3538538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3810000" y="3513138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3290888" y="3530600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>
            <a:off x="4786313" y="3487738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" name="AutoShape 58"/>
          <p:cNvSpPr>
            <a:spLocks/>
          </p:cNvSpPr>
          <p:nvPr/>
        </p:nvSpPr>
        <p:spPr bwMode="auto">
          <a:xfrm rot="5400000" flipH="1" flipV="1">
            <a:off x="2984501" y="3203576"/>
            <a:ext cx="160337" cy="1490662"/>
          </a:xfrm>
          <a:prstGeom prst="leftBrace">
            <a:avLst>
              <a:gd name="adj1" fmla="val 692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2057400" y="4097338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khâu trước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80" name="AutoShape 60"/>
          <p:cNvSpPr>
            <a:spLocks/>
          </p:cNvSpPr>
          <p:nvPr/>
        </p:nvSpPr>
        <p:spPr bwMode="auto">
          <a:xfrm rot="16200000" flipH="1">
            <a:off x="3917950" y="2681288"/>
            <a:ext cx="241300" cy="1371600"/>
          </a:xfrm>
          <a:prstGeom prst="leftBrace">
            <a:avLst>
              <a:gd name="adj1" fmla="val 423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3200400" y="2725738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 smtClean="0">
                <a:solidFill>
                  <a:srgbClr val="009900"/>
                </a:solidFill>
                <a:latin typeface=".VnTime" panose="020B7200000000000000" pitchFamily="34" charset="0"/>
              </a:rPr>
              <a:t>Mũi khâu sau</a:t>
            </a:r>
            <a:endParaRPr lang="en-US" altLang="en-US" sz="2400" b="1" dirty="0">
              <a:solidFill>
                <a:srgbClr val="009900"/>
              </a:solidFill>
              <a:latin typeface=".VnTime" panose="020B7200000000000000" pitchFamily="34" charset="0"/>
            </a:endParaRPr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2805113" y="3549650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65"/>
          <p:cNvSpPr txBox="1">
            <a:spLocks noChangeArrowheads="1"/>
          </p:cNvSpPr>
          <p:nvPr/>
        </p:nvSpPr>
        <p:spPr bwMode="auto">
          <a:xfrm>
            <a:off x="3429000" y="6096001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b. MÆt tr¸i ®­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êng kh©u ®ét th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­a.</a:t>
            </a:r>
          </a:p>
        </p:txBody>
      </p:sp>
      <p:sp>
        <p:nvSpPr>
          <p:cNvPr id="5193" name="Rectangle 73"/>
          <p:cNvSpPr>
            <a:spLocks noChangeArrowheads="1"/>
          </p:cNvSpPr>
          <p:nvPr/>
        </p:nvSpPr>
        <p:spPr bwMode="auto">
          <a:xfrm>
            <a:off x="2133600" y="76200"/>
            <a:ext cx="9372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dirty="0" smtClean="0">
                <a:latin typeface="+mn-lt"/>
              </a:rPr>
              <a:t>Mũi khâu sau lên  mũi khâu trước liền kề</a:t>
            </a:r>
            <a:r>
              <a:rPr lang="en-US" altLang="en-US" sz="2800" b="1" dirty="0" smtClean="0">
                <a:latin typeface="+mn-lt"/>
              </a:rPr>
              <a:t>.</a:t>
            </a:r>
            <a:endParaRPr lang="en-US" altLang="en-US" sz="28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vi-VN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0" grpId="0" animBg="1"/>
      <p:bldP spid="5171" grpId="0" animBg="1"/>
      <p:bldP spid="5175" grpId="0" animBg="1"/>
      <p:bldP spid="5176" grpId="0" animBg="1"/>
      <p:bldP spid="5178" grpId="0" animBg="1"/>
      <p:bldP spid="5179" grpId="0"/>
      <p:bldP spid="5180" grpId="0" animBg="1"/>
      <p:bldP spid="5181" grpId="0"/>
      <p:bldP spid="5183" grpId="0" animBg="1"/>
      <p:bldP spid="5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.VnTime" panose="020B7200000000000000" pitchFamily="34" charset="0"/>
              </a:rPr>
              <a:t>1. V¹ch dÊu ®­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>
                <a:solidFill>
                  <a:schemeClr val="bg1"/>
                </a:solidFill>
                <a:latin typeface=".VnTime" panose="020B7200000000000000" pitchFamily="34" charset="0"/>
              </a:rPr>
              <a:t>êng kh©u.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86000" y="1905000"/>
            <a:ext cx="7107238" cy="3276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99FF"/>
              </a:solidFill>
              <a:latin typeface="Tahoma" panose="020B0604030504040204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2286000" y="3490913"/>
            <a:ext cx="7107238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9368416" y="1981633"/>
            <a:ext cx="468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9580563" y="1905001"/>
            <a:ext cx="0" cy="1585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9655176" y="2538414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2 cm</a:t>
            </a: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8739188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8083550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7429500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6786563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6115050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5459413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4787900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4132263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2865438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>
            <a:off x="3502025" y="3384550"/>
            <a:ext cx="0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2624138" y="2751139"/>
            <a:ext cx="65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3357563" y="2751139"/>
            <a:ext cx="65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3989389" y="2751139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4630739" y="2751139"/>
            <a:ext cx="280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5284789" y="2751139"/>
            <a:ext cx="655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5969000" y="2751139"/>
            <a:ext cx="65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6623051" y="2751139"/>
            <a:ext cx="841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7270751" y="2751139"/>
            <a:ext cx="1122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0266" name="Text Box 27"/>
          <p:cNvSpPr txBox="1">
            <a:spLocks noChangeArrowheads="1"/>
          </p:cNvSpPr>
          <p:nvPr/>
        </p:nvSpPr>
        <p:spPr bwMode="auto">
          <a:xfrm>
            <a:off x="7954964" y="2751139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8594726" y="2751139"/>
            <a:ext cx="74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>
            <a:off x="9393239" y="3490913"/>
            <a:ext cx="280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33"/>
          <p:cNvSpPr>
            <a:spLocks noChangeShapeType="1"/>
          </p:cNvSpPr>
          <p:nvPr/>
        </p:nvSpPr>
        <p:spPr bwMode="auto">
          <a:xfrm>
            <a:off x="8083550" y="3649663"/>
            <a:ext cx="655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7967664" y="3767138"/>
            <a:ext cx="8413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5mm</a:t>
            </a:r>
          </a:p>
        </p:txBody>
      </p:sp>
      <p:sp>
        <p:nvSpPr>
          <p:cNvPr id="10271" name="Text Box 35"/>
          <p:cNvSpPr txBox="1">
            <a:spLocks noChangeArrowheads="1"/>
          </p:cNvSpPr>
          <p:nvPr/>
        </p:nvSpPr>
        <p:spPr bwMode="auto">
          <a:xfrm>
            <a:off x="3429000" y="5715001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H×nh 2. V¹ch dÊu ®­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chemeClr val="bg1"/>
                </a:solidFill>
                <a:latin typeface=".VnTime" panose="020B7200000000000000" pitchFamily="34" charset="0"/>
              </a:rPr>
              <a:t>êng kh©u.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8"/>
          <p:cNvGrpSpPr>
            <a:grpSpLocks/>
          </p:cNvGrpSpPr>
          <p:nvPr/>
        </p:nvGrpSpPr>
        <p:grpSpPr bwMode="auto">
          <a:xfrm>
            <a:off x="1828800" y="1600200"/>
            <a:ext cx="8693150" cy="3200400"/>
            <a:chOff x="192" y="1008"/>
            <a:chExt cx="5476" cy="2016"/>
          </a:xfrm>
          <a:solidFill>
            <a:srgbClr val="CCECFF"/>
          </a:solidFill>
        </p:grpSpPr>
        <p:sp>
          <p:nvSpPr>
            <p:cNvPr id="11269" name="Rectangle 3"/>
            <p:cNvSpPr>
              <a:spLocks noChangeArrowheads="1"/>
            </p:cNvSpPr>
            <p:nvPr/>
          </p:nvSpPr>
          <p:spPr bwMode="auto">
            <a:xfrm>
              <a:off x="192" y="1008"/>
              <a:ext cx="5476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3681" y="2112"/>
              <a:ext cx="340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4117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1161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>
              <a:off x="3827" y="1968"/>
              <a:ext cx="485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3342" y="1968"/>
              <a:ext cx="485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9"/>
            <p:cNvSpPr>
              <a:spLocks noChangeShapeType="1"/>
            </p:cNvSpPr>
            <p:nvPr/>
          </p:nvSpPr>
          <p:spPr bwMode="auto">
            <a:xfrm>
              <a:off x="2373" y="1968"/>
              <a:ext cx="50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1889" y="1968"/>
              <a:ext cx="52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1351" y="1968"/>
              <a:ext cx="55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2858" y="1968"/>
              <a:ext cx="48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Oval 13"/>
            <p:cNvSpPr>
              <a:spLocks noChangeArrowheads="1"/>
            </p:cNvSpPr>
            <p:nvPr/>
          </p:nvSpPr>
          <p:spPr bwMode="auto">
            <a:xfrm>
              <a:off x="1646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0" name="Oval 14"/>
            <p:cNvSpPr>
              <a:spLocks noChangeArrowheads="1"/>
            </p:cNvSpPr>
            <p:nvPr/>
          </p:nvSpPr>
          <p:spPr bwMode="auto">
            <a:xfrm>
              <a:off x="2082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1" name="Oval 15"/>
            <p:cNvSpPr>
              <a:spLocks noChangeArrowheads="1"/>
            </p:cNvSpPr>
            <p:nvPr/>
          </p:nvSpPr>
          <p:spPr bwMode="auto">
            <a:xfrm>
              <a:off x="2518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2" name="Oval 16"/>
            <p:cNvSpPr>
              <a:spLocks noChangeArrowheads="1"/>
            </p:cNvSpPr>
            <p:nvPr/>
          </p:nvSpPr>
          <p:spPr bwMode="auto">
            <a:xfrm>
              <a:off x="3391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3" name="Oval 17"/>
            <p:cNvSpPr>
              <a:spLocks noChangeArrowheads="1"/>
            </p:cNvSpPr>
            <p:nvPr/>
          </p:nvSpPr>
          <p:spPr bwMode="auto">
            <a:xfrm>
              <a:off x="3827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4" name="Oval 18"/>
            <p:cNvSpPr>
              <a:spLocks noChangeArrowheads="1"/>
            </p:cNvSpPr>
            <p:nvPr/>
          </p:nvSpPr>
          <p:spPr bwMode="auto">
            <a:xfrm>
              <a:off x="2954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5" name="Line 19"/>
            <p:cNvSpPr>
              <a:spLocks noChangeShapeType="1"/>
            </p:cNvSpPr>
            <p:nvPr/>
          </p:nvSpPr>
          <p:spPr bwMode="auto">
            <a:xfrm>
              <a:off x="919" y="1968"/>
              <a:ext cx="485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Oval 20"/>
            <p:cNvSpPr>
              <a:spLocks noChangeArrowheads="1"/>
            </p:cNvSpPr>
            <p:nvPr/>
          </p:nvSpPr>
          <p:spPr bwMode="auto">
            <a:xfrm>
              <a:off x="1209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7" name="Text Box 21"/>
            <p:cNvSpPr txBox="1">
              <a:spLocks noChangeArrowheads="1"/>
            </p:cNvSpPr>
            <p:nvPr/>
          </p:nvSpPr>
          <p:spPr bwMode="auto">
            <a:xfrm>
              <a:off x="3293" y="2112"/>
              <a:ext cx="291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1288" name="Text Box 22"/>
            <p:cNvSpPr txBox="1">
              <a:spLocks noChangeArrowheads="1"/>
            </p:cNvSpPr>
            <p:nvPr/>
          </p:nvSpPr>
          <p:spPr bwMode="auto">
            <a:xfrm>
              <a:off x="2906" y="2112"/>
              <a:ext cx="242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1289" name="Text Box 23"/>
            <p:cNvSpPr txBox="1">
              <a:spLocks noChangeArrowheads="1"/>
            </p:cNvSpPr>
            <p:nvPr/>
          </p:nvSpPr>
          <p:spPr bwMode="auto">
            <a:xfrm>
              <a:off x="2421" y="2112"/>
              <a:ext cx="291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1290" name="Text Box 24"/>
            <p:cNvSpPr txBox="1">
              <a:spLocks noChangeArrowheads="1"/>
            </p:cNvSpPr>
            <p:nvPr/>
          </p:nvSpPr>
          <p:spPr bwMode="auto">
            <a:xfrm>
              <a:off x="1937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1291" name="Text Box 25"/>
            <p:cNvSpPr txBox="1">
              <a:spLocks noChangeArrowheads="1"/>
            </p:cNvSpPr>
            <p:nvPr/>
          </p:nvSpPr>
          <p:spPr bwMode="auto">
            <a:xfrm>
              <a:off x="1548" y="2112"/>
              <a:ext cx="341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FF0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1292" name="Text Box 26"/>
            <p:cNvSpPr txBox="1">
              <a:spLocks noChangeArrowheads="1"/>
            </p:cNvSpPr>
            <p:nvPr/>
          </p:nvSpPr>
          <p:spPr bwMode="auto">
            <a:xfrm>
              <a:off x="1113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FF0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1293" name="Text Box 27"/>
            <p:cNvSpPr txBox="1">
              <a:spLocks noChangeArrowheads="1"/>
            </p:cNvSpPr>
            <p:nvPr/>
          </p:nvSpPr>
          <p:spPr bwMode="auto">
            <a:xfrm>
              <a:off x="725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1294" name="Rectangle 28"/>
            <p:cNvSpPr>
              <a:spLocks noChangeArrowheads="1"/>
            </p:cNvSpPr>
            <p:nvPr/>
          </p:nvSpPr>
          <p:spPr bwMode="auto">
            <a:xfrm>
              <a:off x="4312" y="1968"/>
              <a:ext cx="1114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5" name="Text Box 29"/>
            <p:cNvSpPr txBox="1">
              <a:spLocks noChangeArrowheads="1"/>
            </p:cNvSpPr>
            <p:nvPr/>
          </p:nvSpPr>
          <p:spPr bwMode="auto">
            <a:xfrm>
              <a:off x="4602" y="2112"/>
              <a:ext cx="388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1296" name="Line 30"/>
            <p:cNvSpPr>
              <a:spLocks noChangeShapeType="1"/>
            </p:cNvSpPr>
            <p:nvPr/>
          </p:nvSpPr>
          <p:spPr bwMode="auto">
            <a:xfrm>
              <a:off x="4699" y="1968"/>
              <a:ext cx="96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31"/>
            <p:cNvSpPr>
              <a:spLocks noChangeShapeType="1"/>
            </p:cNvSpPr>
            <p:nvPr/>
          </p:nvSpPr>
          <p:spPr bwMode="auto">
            <a:xfrm flipH="1">
              <a:off x="192" y="1968"/>
              <a:ext cx="72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Oval 32"/>
            <p:cNvSpPr>
              <a:spLocks noChangeArrowheads="1"/>
            </p:cNvSpPr>
            <p:nvPr/>
          </p:nvSpPr>
          <p:spPr bwMode="auto">
            <a:xfrm>
              <a:off x="774" y="1920"/>
              <a:ext cx="96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9" name="Line 33"/>
            <p:cNvSpPr>
              <a:spLocks noChangeShapeType="1"/>
            </p:cNvSpPr>
            <p:nvPr/>
          </p:nvSpPr>
          <p:spPr bwMode="auto">
            <a:xfrm flipH="1">
              <a:off x="4312" y="1968"/>
              <a:ext cx="38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Oval 34"/>
            <p:cNvSpPr>
              <a:spLocks noChangeArrowheads="1"/>
            </p:cNvSpPr>
            <p:nvPr/>
          </p:nvSpPr>
          <p:spPr bwMode="auto">
            <a:xfrm>
              <a:off x="4262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01" name="Oval 35"/>
            <p:cNvSpPr>
              <a:spLocks noChangeArrowheads="1"/>
            </p:cNvSpPr>
            <p:nvPr/>
          </p:nvSpPr>
          <p:spPr bwMode="auto">
            <a:xfrm>
              <a:off x="4690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1619" y="2112"/>
              <a:ext cx="341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1184" y="2112"/>
              <a:ext cx="339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.VnTime" panose="020B7200000000000000" pitchFamily="34" charset="0"/>
                </a:rPr>
                <a:t>9</a:t>
              </a:r>
            </a:p>
          </p:txBody>
        </p:sp>
      </p:grp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9220200" y="2362200"/>
            <a:ext cx="1250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3924012" y="786826"/>
            <a:ext cx="4135726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từ phải sang trái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6" grpId="0" animBg="1"/>
      <p:bldP spid="973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51288" y="616745"/>
            <a:ext cx="3905682" cy="579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 kim từ mũi 2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2" name="Group 44"/>
          <p:cNvGrpSpPr>
            <a:grpSpLocks/>
          </p:cNvGrpSpPr>
          <p:nvPr/>
        </p:nvGrpSpPr>
        <p:grpSpPr bwMode="auto">
          <a:xfrm>
            <a:off x="1766888" y="1898650"/>
            <a:ext cx="8970963" cy="3968750"/>
            <a:chOff x="153" y="1244"/>
            <a:chExt cx="5651" cy="25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93" name="Oval 30"/>
            <p:cNvSpPr>
              <a:spLocks noChangeArrowheads="1"/>
            </p:cNvSpPr>
            <p:nvPr/>
          </p:nvSpPr>
          <p:spPr bwMode="auto">
            <a:xfrm rot="1633998">
              <a:off x="5358" y="2558"/>
              <a:ext cx="357" cy="59"/>
            </a:xfrm>
            <a:prstGeom prst="ellipse">
              <a:avLst/>
            </a:prstGeom>
            <a:grpFill/>
            <a:ln w="38100">
              <a:solidFill>
                <a:srgbClr val="FF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4" name="Freeform 43"/>
            <p:cNvSpPr>
              <a:spLocks/>
            </p:cNvSpPr>
            <p:nvPr/>
          </p:nvSpPr>
          <p:spPr bwMode="auto">
            <a:xfrm>
              <a:off x="5328" y="2640"/>
              <a:ext cx="240" cy="288"/>
            </a:xfrm>
            <a:custGeom>
              <a:avLst/>
              <a:gdLst>
                <a:gd name="T0" fmla="*/ 240 w 240"/>
                <a:gd name="T1" fmla="*/ 0 h 288"/>
                <a:gd name="T2" fmla="*/ 144 w 240"/>
                <a:gd name="T3" fmla="*/ 240 h 288"/>
                <a:gd name="T4" fmla="*/ 0 w 240"/>
                <a:gd name="T5" fmla="*/ 288 h 288"/>
                <a:gd name="T6" fmla="*/ 0 60000 65536"/>
                <a:gd name="T7" fmla="*/ 0 60000 65536"/>
                <a:gd name="T8" fmla="*/ 0 60000 65536"/>
                <a:gd name="T9" fmla="*/ 0 w 240"/>
                <a:gd name="T10" fmla="*/ 0 h 288"/>
                <a:gd name="T11" fmla="*/ 240 w 2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88">
                  <a:moveTo>
                    <a:pt x="240" y="0"/>
                  </a:moveTo>
                  <a:cubicBezTo>
                    <a:pt x="212" y="96"/>
                    <a:pt x="184" y="192"/>
                    <a:pt x="144" y="240"/>
                  </a:cubicBezTo>
                  <a:cubicBezTo>
                    <a:pt x="104" y="288"/>
                    <a:pt x="24" y="280"/>
                    <a:pt x="0" y="288"/>
                  </a:cubicBezTo>
                </a:path>
              </a:pathLst>
            </a:custGeom>
            <a:grp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153" y="1244"/>
              <a:ext cx="5304" cy="20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3399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3693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2297" name="Line 7"/>
            <p:cNvSpPr>
              <a:spLocks noChangeShapeType="1"/>
            </p:cNvSpPr>
            <p:nvPr/>
          </p:nvSpPr>
          <p:spPr bwMode="auto">
            <a:xfrm>
              <a:off x="1136" y="1824"/>
              <a:ext cx="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8"/>
            <p:cNvSpPr>
              <a:spLocks noChangeShapeType="1"/>
            </p:cNvSpPr>
            <p:nvPr/>
          </p:nvSpPr>
          <p:spPr bwMode="auto">
            <a:xfrm>
              <a:off x="3349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9"/>
            <p:cNvSpPr>
              <a:spLocks noChangeShapeType="1"/>
            </p:cNvSpPr>
            <p:nvPr/>
          </p:nvSpPr>
          <p:spPr bwMode="auto">
            <a:xfrm>
              <a:off x="2304" y="1968"/>
              <a:ext cx="576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0"/>
            <p:cNvSpPr>
              <a:spLocks noChangeShapeType="1"/>
            </p:cNvSpPr>
            <p:nvPr/>
          </p:nvSpPr>
          <p:spPr bwMode="auto">
            <a:xfrm>
              <a:off x="1873" y="1968"/>
              <a:ext cx="52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1"/>
            <p:cNvSpPr>
              <a:spLocks noChangeShapeType="1"/>
            </p:cNvSpPr>
            <p:nvPr/>
          </p:nvSpPr>
          <p:spPr bwMode="auto">
            <a:xfrm>
              <a:off x="1344" y="1968"/>
              <a:ext cx="52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2"/>
            <p:cNvSpPr>
              <a:spLocks noChangeShapeType="1"/>
            </p:cNvSpPr>
            <p:nvPr/>
          </p:nvSpPr>
          <p:spPr bwMode="auto">
            <a:xfrm>
              <a:off x="2858" y="1968"/>
              <a:ext cx="50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Oval 13"/>
            <p:cNvSpPr>
              <a:spLocks noChangeArrowheads="1"/>
            </p:cNvSpPr>
            <p:nvPr/>
          </p:nvSpPr>
          <p:spPr bwMode="auto">
            <a:xfrm>
              <a:off x="1629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4" name="Oval 14"/>
            <p:cNvSpPr>
              <a:spLocks noChangeArrowheads="1"/>
            </p:cNvSpPr>
            <p:nvPr/>
          </p:nvSpPr>
          <p:spPr bwMode="auto">
            <a:xfrm>
              <a:off x="2070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5" name="Oval 15"/>
            <p:cNvSpPr>
              <a:spLocks noChangeArrowheads="1"/>
            </p:cNvSpPr>
            <p:nvPr/>
          </p:nvSpPr>
          <p:spPr bwMode="auto">
            <a:xfrm>
              <a:off x="2513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6" name="Oval 16"/>
            <p:cNvSpPr>
              <a:spLocks noChangeArrowheads="1"/>
            </p:cNvSpPr>
            <p:nvPr/>
          </p:nvSpPr>
          <p:spPr bwMode="auto">
            <a:xfrm>
              <a:off x="3398" y="1920"/>
              <a:ext cx="100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7" name="Oval 17"/>
            <p:cNvSpPr>
              <a:spLocks noChangeArrowheads="1"/>
            </p:cNvSpPr>
            <p:nvPr/>
          </p:nvSpPr>
          <p:spPr bwMode="auto">
            <a:xfrm>
              <a:off x="3841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8" name="Oval 18"/>
            <p:cNvSpPr>
              <a:spLocks noChangeArrowheads="1"/>
            </p:cNvSpPr>
            <p:nvPr/>
          </p:nvSpPr>
          <p:spPr bwMode="auto">
            <a:xfrm>
              <a:off x="2956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9" name="Line 19"/>
            <p:cNvSpPr>
              <a:spLocks noChangeShapeType="1"/>
            </p:cNvSpPr>
            <p:nvPr/>
          </p:nvSpPr>
          <p:spPr bwMode="auto">
            <a:xfrm>
              <a:off x="864" y="1968"/>
              <a:ext cx="518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Oval 20"/>
            <p:cNvSpPr>
              <a:spLocks noChangeArrowheads="1"/>
            </p:cNvSpPr>
            <p:nvPr/>
          </p:nvSpPr>
          <p:spPr bwMode="auto">
            <a:xfrm>
              <a:off x="1186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3301" y="2112"/>
              <a:ext cx="29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2907" y="2112"/>
              <a:ext cx="246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  <p:sp>
          <p:nvSpPr>
            <p:cNvPr id="12313" name="Text Box 23"/>
            <p:cNvSpPr txBox="1">
              <a:spLocks noChangeArrowheads="1"/>
            </p:cNvSpPr>
            <p:nvPr/>
          </p:nvSpPr>
          <p:spPr bwMode="auto">
            <a:xfrm>
              <a:off x="2415" y="2112"/>
              <a:ext cx="29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  <p:sp>
          <p:nvSpPr>
            <p:cNvPr id="12314" name="Text Box 24"/>
            <p:cNvSpPr txBox="1">
              <a:spLocks noChangeArrowheads="1"/>
            </p:cNvSpPr>
            <p:nvPr/>
          </p:nvSpPr>
          <p:spPr bwMode="auto">
            <a:xfrm>
              <a:off x="1922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12315" name="Text Box 25"/>
            <p:cNvSpPr txBox="1">
              <a:spLocks noChangeArrowheads="1"/>
            </p:cNvSpPr>
            <p:nvPr/>
          </p:nvSpPr>
          <p:spPr bwMode="auto">
            <a:xfrm>
              <a:off x="1529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  <p:sp>
          <p:nvSpPr>
            <p:cNvPr id="12316" name="Text Box 26"/>
            <p:cNvSpPr txBox="1">
              <a:spLocks noChangeArrowheads="1"/>
            </p:cNvSpPr>
            <p:nvPr/>
          </p:nvSpPr>
          <p:spPr bwMode="auto">
            <a:xfrm>
              <a:off x="1086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  <p:sp>
          <p:nvSpPr>
            <p:cNvPr id="12317" name="Text Box 27"/>
            <p:cNvSpPr txBox="1">
              <a:spLocks noChangeArrowheads="1"/>
            </p:cNvSpPr>
            <p:nvPr/>
          </p:nvSpPr>
          <p:spPr bwMode="auto">
            <a:xfrm>
              <a:off x="692" y="2112"/>
              <a:ext cx="345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2060"/>
                  </a:solidFill>
                  <a:latin typeface=".VnTime" panose="020B7200000000000000" pitchFamily="34" charset="0"/>
                </a:rPr>
                <a:t>10</a:t>
              </a:r>
            </a:p>
          </p:txBody>
        </p:sp>
        <p:sp>
          <p:nvSpPr>
            <p:cNvPr id="12318" name="AutoShape 29"/>
            <p:cNvSpPr>
              <a:spLocks noChangeArrowheads="1"/>
            </p:cNvSpPr>
            <p:nvPr/>
          </p:nvSpPr>
          <p:spPr bwMode="auto">
            <a:xfrm rot="-3766002">
              <a:off x="4138" y="575"/>
              <a:ext cx="74" cy="2589"/>
            </a:xfrm>
            <a:prstGeom prst="flowChartExtract">
              <a:avLst/>
            </a:pr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4225" y="1968"/>
              <a:ext cx="1131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4624" y="2112"/>
              <a:ext cx="393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>
              <a:off x="4758" y="1968"/>
              <a:ext cx="69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H="1">
              <a:off x="153" y="1968"/>
              <a:ext cx="737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742" y="1920"/>
              <a:ext cx="99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H="1">
              <a:off x="4333" y="1968"/>
              <a:ext cx="39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37"/>
            <p:cNvSpPr>
              <a:spLocks noChangeArrowheads="1"/>
            </p:cNvSpPr>
            <p:nvPr/>
          </p:nvSpPr>
          <p:spPr bwMode="auto">
            <a:xfrm>
              <a:off x="4285" y="1920"/>
              <a:ext cx="97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4678" y="1920"/>
              <a:ext cx="98" cy="96"/>
            </a:xfrm>
            <a:prstGeom prst="ellipse">
              <a:avLst/>
            </a:prstGeom>
            <a:grp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4177" y="2112"/>
              <a:ext cx="344" cy="25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5568" y="2592"/>
              <a:ext cx="144" cy="1056"/>
            </a:xfrm>
            <a:custGeom>
              <a:avLst/>
              <a:gdLst>
                <a:gd name="T0" fmla="*/ 0 w 1192"/>
                <a:gd name="T1" fmla="*/ 0 h 1104"/>
                <a:gd name="T2" fmla="*/ 0 w 1192"/>
                <a:gd name="T3" fmla="*/ 221 h 1104"/>
                <a:gd name="T4" fmla="*/ 0 w 1192"/>
                <a:gd name="T5" fmla="*/ 405 h 1104"/>
                <a:gd name="T6" fmla="*/ 0 w 1192"/>
                <a:gd name="T7" fmla="*/ 735 h 1104"/>
                <a:gd name="T8" fmla="*/ 0 w 1192"/>
                <a:gd name="T9" fmla="*/ 84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2"/>
                <a:gd name="T16" fmla="*/ 0 h 1104"/>
                <a:gd name="T17" fmla="*/ 1192 w 1192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2" h="1104">
                  <a:moveTo>
                    <a:pt x="64" y="0"/>
                  </a:moveTo>
                  <a:cubicBezTo>
                    <a:pt x="32" y="100"/>
                    <a:pt x="0" y="200"/>
                    <a:pt x="160" y="288"/>
                  </a:cubicBezTo>
                  <a:cubicBezTo>
                    <a:pt x="320" y="376"/>
                    <a:pt x="856" y="416"/>
                    <a:pt x="1024" y="528"/>
                  </a:cubicBezTo>
                  <a:cubicBezTo>
                    <a:pt x="1192" y="640"/>
                    <a:pt x="1168" y="864"/>
                    <a:pt x="1168" y="960"/>
                  </a:cubicBezTo>
                  <a:cubicBezTo>
                    <a:pt x="1168" y="1056"/>
                    <a:pt x="1096" y="1080"/>
                    <a:pt x="1024" y="1104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>
              <a:off x="5664" y="3646"/>
              <a:ext cx="140" cy="98"/>
            </a:xfrm>
            <a:custGeom>
              <a:avLst/>
              <a:gdLst>
                <a:gd name="T0" fmla="*/ 63 w 132"/>
                <a:gd name="T1" fmla="*/ 47 h 98"/>
                <a:gd name="T2" fmla="*/ 45 w 132"/>
                <a:gd name="T3" fmla="*/ 9 h 98"/>
                <a:gd name="T4" fmla="*/ 99 w 132"/>
                <a:gd name="T5" fmla="*/ 22 h 98"/>
                <a:gd name="T6" fmla="*/ 81 w 132"/>
                <a:gd name="T7" fmla="*/ 73 h 98"/>
                <a:gd name="T8" fmla="*/ 25 w 132"/>
                <a:gd name="T9" fmla="*/ 60 h 98"/>
                <a:gd name="T10" fmla="*/ 99 w 132"/>
                <a:gd name="T11" fmla="*/ 9 h 98"/>
                <a:gd name="T12" fmla="*/ 154 w 132"/>
                <a:gd name="T13" fmla="*/ 98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98"/>
                <a:gd name="T23" fmla="*/ 132 w 132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98">
                  <a:moveTo>
                    <a:pt x="44" y="47"/>
                  </a:moveTo>
                  <a:cubicBezTo>
                    <a:pt x="40" y="34"/>
                    <a:pt x="22" y="18"/>
                    <a:pt x="32" y="9"/>
                  </a:cubicBezTo>
                  <a:cubicBezTo>
                    <a:pt x="42" y="0"/>
                    <a:pt x="65" y="10"/>
                    <a:pt x="70" y="22"/>
                  </a:cubicBezTo>
                  <a:cubicBezTo>
                    <a:pt x="76" y="38"/>
                    <a:pt x="61" y="56"/>
                    <a:pt x="57" y="73"/>
                  </a:cubicBezTo>
                  <a:cubicBezTo>
                    <a:pt x="44" y="69"/>
                    <a:pt x="25" y="72"/>
                    <a:pt x="19" y="60"/>
                  </a:cubicBezTo>
                  <a:cubicBezTo>
                    <a:pt x="0" y="22"/>
                    <a:pt x="55" y="14"/>
                    <a:pt x="70" y="9"/>
                  </a:cubicBezTo>
                  <a:cubicBezTo>
                    <a:pt x="132" y="30"/>
                    <a:pt x="108" y="9"/>
                    <a:pt x="108" y="98"/>
                  </a:cubicBezTo>
                </a:path>
              </a:pathLst>
            </a:custGeom>
            <a:grpFill/>
            <a:ln w="222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2"/>
            <p:cNvSpPr>
              <a:spLocks noChangeShapeType="1"/>
            </p:cNvSpPr>
            <p:nvPr/>
          </p:nvSpPr>
          <p:spPr bwMode="auto">
            <a:xfrm>
              <a:off x="3841" y="1968"/>
              <a:ext cx="492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ông bằng">
  <a:themeElements>
    <a:clrScheme name="Công bằng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ông bằng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ông bằng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1926</TotalTime>
  <Words>646</Words>
  <Application>Microsoft Office PowerPoint</Application>
  <PresentationFormat>Widescreen</PresentationFormat>
  <Paragraphs>264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Microsoft YaHei</vt:lpstr>
      <vt:lpstr>宋体</vt:lpstr>
      <vt:lpstr>.VnArial</vt:lpstr>
      <vt:lpstr>.VnTime</vt:lpstr>
      <vt:lpstr>Arial</vt:lpstr>
      <vt:lpstr>Franklin Gothic Book</vt:lpstr>
      <vt:lpstr>HP001</vt:lpstr>
      <vt:lpstr>Perpetua</vt:lpstr>
      <vt:lpstr>Tahoma</vt:lpstr>
      <vt:lpstr>Times New Roman</vt:lpstr>
      <vt:lpstr>Wingdings 2</vt:lpstr>
      <vt:lpstr>方正稚艺简体</vt:lpstr>
      <vt:lpstr>Công bằng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V¹ch dÊu ®­ưêng kh©u.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 :</vt:lpstr>
      <vt:lpstr>II: Quy trình thực hiện.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HP</cp:lastModifiedBy>
  <cp:revision>100</cp:revision>
  <dcterms:created xsi:type="dcterms:W3CDTF">2008-09-14T09:55:43Z</dcterms:created>
  <dcterms:modified xsi:type="dcterms:W3CDTF">2021-10-21T13:49:32Z</dcterms:modified>
</cp:coreProperties>
</file>