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sldIdLst>
    <p:sldId id="312" r:id="rId2"/>
    <p:sldId id="261" r:id="rId3"/>
    <p:sldId id="262" r:id="rId4"/>
    <p:sldId id="258" r:id="rId5"/>
    <p:sldId id="287" r:id="rId6"/>
    <p:sldId id="288" r:id="rId7"/>
    <p:sldId id="289" r:id="rId8"/>
    <p:sldId id="290" r:id="rId9"/>
    <p:sldId id="291" r:id="rId10"/>
    <p:sldId id="313" r:id="rId11"/>
    <p:sldId id="260" r:id="rId12"/>
    <p:sldId id="292" r:id="rId13"/>
    <p:sldId id="309" r:id="rId14"/>
    <p:sldId id="264" r:id="rId15"/>
    <p:sldId id="293" r:id="rId16"/>
    <p:sldId id="294" r:id="rId17"/>
    <p:sldId id="295" r:id="rId18"/>
    <p:sldId id="296" r:id="rId19"/>
    <p:sldId id="310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73" r:id="rId29"/>
    <p:sldId id="305" r:id="rId30"/>
    <p:sldId id="306" r:id="rId31"/>
    <p:sldId id="275" r:id="rId32"/>
    <p:sldId id="283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#9Slide07 TALUHLA" panose="020B0604020202020204" charset="-93"/>
      <p:regular r:id="rId39"/>
    </p:embeddedFont>
    <p:embeddedFont>
      <p:font typeface="#9Slide07 SVNNexa Rust Slab Bla" panose="020B0606040200020203" charset="0"/>
      <p:bold r:id="rId40"/>
    </p:embeddedFont>
    <p:embeddedFont>
      <p:font typeface="#9Slide07 Baloo Tamma" panose="020B0604020202020204" charset="-93"/>
      <p:regular r:id="rId41"/>
    </p:embeddedFont>
    <p:embeddedFont>
      <p:font typeface="#9Slide05 SVNFourth" panose="020B0604020202020204" charset="0"/>
      <p:regular r:id="rId42"/>
      <p:bold r:id="rId43"/>
    </p:embeddedFont>
    <p:embeddedFont>
      <p:font typeface="#9Slide05 Gullever Font" panose="020B0604020202020204" charset="-93"/>
      <p:regular r:id="rId44"/>
    </p:embeddedFont>
    <p:embeddedFont>
      <p:font typeface="HP001 4 hang 1 ô ly" panose="020B0603050302020204" pitchFamily="34" charset="-93"/>
      <p:bold r:id="rId45"/>
    </p:embeddedFont>
    <p:embeddedFont>
      <p:font typeface="#9Slide03 AmpleSoft Bold" panose="020B0604020202020204" charset="-93"/>
      <p:regular r:id="rId46"/>
    </p:embeddedFont>
    <p:embeddedFont>
      <p:font typeface="#9Slide07 IcielCadena" panose="020B0604020202020204" charset="-93"/>
      <p:bold r:id="rId47"/>
    </p:embeddedFont>
    <p:embeddedFont>
      <p:font typeface="#9Slide05 SantElia Script Light" panose="020B0604020202020204" charset="-93"/>
      <p:regular r:id="rId48"/>
    </p:embeddedFont>
    <p:embeddedFont>
      <p:font typeface="#9Slide07 SVNMelissa" panose="00000500000000000000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9D16-C927-42D1-9EAB-907B3215DAC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303F3-EE02-4281-91ED-E4EBBBB8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61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95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73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79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655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5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8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50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421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6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3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b88de76cc8_2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b88de76cc8_2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02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610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377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833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7989b4430a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7989b4430a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34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7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71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989b4430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989b4430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25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7989b4430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7989b4430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61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6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09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27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37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8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74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6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3190649" y="2571407"/>
            <a:ext cx="5701817" cy="21368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10048241" y="1077087"/>
            <a:ext cx="686875" cy="66736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11265637" y="1606796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689336" y="4772951"/>
            <a:ext cx="2152389" cy="1938991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1106667" y="182800"/>
            <a:ext cx="1959229" cy="1637909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46374" y="4372213"/>
            <a:ext cx="1618860" cy="981127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3373599" y="726233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0487" y="3101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2605400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10800000">
            <a:off x="5061605" y="-4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246367" y="5424801"/>
            <a:ext cx="775192" cy="1244873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656133" y="2063734"/>
            <a:ext cx="589667" cy="604165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357899" y="1284725"/>
            <a:ext cx="410943" cy="57908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106680" y="5649981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96633" y="3833767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2023967" y="5510149"/>
            <a:ext cx="931643" cy="1244847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06667" y="3128307"/>
            <a:ext cx="624448" cy="595327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3335101" y="59677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150567" y="4140800"/>
            <a:ext cx="282787" cy="327272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1438897" y="4470800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596233" y="5967734"/>
            <a:ext cx="411000" cy="57913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5090204" y="6224400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497100" y="3389504"/>
            <a:ext cx="525736" cy="693777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10904379" y="96913"/>
            <a:ext cx="775175" cy="1244847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8550662" y="275221"/>
            <a:ext cx="931615" cy="888228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9879088" y="2614345"/>
            <a:ext cx="1554283" cy="975852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10026867" y="4060666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8849735" y="564636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8346747" y="6211948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531635" y="5545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898233" y="1845467"/>
            <a:ext cx="6338400" cy="28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3528800" y="4678233"/>
            <a:ext cx="50772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5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950967" y="4255800"/>
            <a:ext cx="3757200" cy="11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950967" y="1417200"/>
            <a:ext cx="4079600" cy="27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1045084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7438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24"/>
          <p:cNvSpPr/>
          <p:nvPr/>
        </p:nvSpPr>
        <p:spPr>
          <a:xfrm>
            <a:off x="683129" y="705181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24"/>
          <p:cNvSpPr/>
          <p:nvPr/>
        </p:nvSpPr>
        <p:spPr>
          <a:xfrm>
            <a:off x="10505739" y="321496"/>
            <a:ext cx="348260" cy="301168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24"/>
          <p:cNvSpPr/>
          <p:nvPr/>
        </p:nvSpPr>
        <p:spPr>
          <a:xfrm>
            <a:off x="10744811" y="5963214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24"/>
          <p:cNvSpPr/>
          <p:nvPr/>
        </p:nvSpPr>
        <p:spPr>
          <a:xfrm>
            <a:off x="11167883" y="5330532"/>
            <a:ext cx="423341" cy="364533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24"/>
          <p:cNvSpPr/>
          <p:nvPr/>
        </p:nvSpPr>
        <p:spPr>
          <a:xfrm>
            <a:off x="11347034" y="1147651"/>
            <a:ext cx="390393" cy="301172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24"/>
          <p:cNvSpPr/>
          <p:nvPr/>
        </p:nvSpPr>
        <p:spPr>
          <a:xfrm>
            <a:off x="11495900" y="2188462"/>
            <a:ext cx="520981" cy="73414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7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10456885" y="719332"/>
            <a:ext cx="1146843" cy="117504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10926667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7" name="Google Shape;977;p27"/>
          <p:cNvSpPr/>
          <p:nvPr/>
        </p:nvSpPr>
        <p:spPr>
          <a:xfrm rot="2209237">
            <a:off x="1169737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 rot="2209237">
            <a:off x="10001439" y="1400082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10047801" y="589684"/>
            <a:ext cx="357564" cy="259293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5846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1" name="Google Shape;981;p27"/>
          <p:cNvSpPr/>
          <p:nvPr/>
        </p:nvSpPr>
        <p:spPr>
          <a:xfrm flipH="1">
            <a:off x="511727" y="5086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2" name="Google Shape;982;p27"/>
          <p:cNvSpPr/>
          <p:nvPr/>
        </p:nvSpPr>
        <p:spPr>
          <a:xfrm flipH="1">
            <a:off x="837917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3" name="Google Shape;983;p27"/>
          <p:cNvSpPr/>
          <p:nvPr/>
        </p:nvSpPr>
        <p:spPr>
          <a:xfrm flipH="1">
            <a:off x="2210151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4" name="Google Shape;984;p27"/>
          <p:cNvSpPr/>
          <p:nvPr/>
        </p:nvSpPr>
        <p:spPr>
          <a:xfrm flipH="1">
            <a:off x="511727" y="3896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5" name="Google Shape;985;p27"/>
          <p:cNvSpPr/>
          <p:nvPr/>
        </p:nvSpPr>
        <p:spPr>
          <a:xfrm flipH="1">
            <a:off x="11697368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73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11265637" y="1606796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28"/>
          <p:cNvSpPr/>
          <p:nvPr/>
        </p:nvSpPr>
        <p:spPr>
          <a:xfrm>
            <a:off x="3373599" y="726233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28"/>
          <p:cNvSpPr/>
          <p:nvPr/>
        </p:nvSpPr>
        <p:spPr>
          <a:xfrm>
            <a:off x="300487" y="3101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28"/>
          <p:cNvSpPr/>
          <p:nvPr/>
        </p:nvSpPr>
        <p:spPr>
          <a:xfrm>
            <a:off x="0" y="1894200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28"/>
          <p:cNvSpPr/>
          <p:nvPr/>
        </p:nvSpPr>
        <p:spPr>
          <a:xfrm rot="10800000">
            <a:off x="7584639" y="-4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92" name="Google Shape;992;p28"/>
          <p:cNvGrpSpPr/>
          <p:nvPr/>
        </p:nvGrpSpPr>
        <p:grpSpPr>
          <a:xfrm>
            <a:off x="246367" y="5424801"/>
            <a:ext cx="775192" cy="1244873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11233684" y="6132567"/>
            <a:ext cx="589667" cy="604165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976766" y="429792"/>
            <a:ext cx="410943" cy="57908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28"/>
          <p:cNvSpPr/>
          <p:nvPr/>
        </p:nvSpPr>
        <p:spPr>
          <a:xfrm>
            <a:off x="772747" y="4516548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1114251" y="3128307"/>
            <a:ext cx="624448" cy="595327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2385104" y="6208500"/>
            <a:ext cx="2011595" cy="649504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11497100" y="3389504"/>
            <a:ext cx="525736" cy="693777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10904379" y="96913"/>
            <a:ext cx="775175" cy="1244847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9183213" y="936065"/>
            <a:ext cx="356427" cy="322433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28"/>
          <p:cNvSpPr/>
          <p:nvPr/>
        </p:nvSpPr>
        <p:spPr>
          <a:xfrm>
            <a:off x="5674484" y="722629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0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11176929" y="476467"/>
            <a:ext cx="1015073" cy="15615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5846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2" name="Google Shape;1042;p29"/>
          <p:cNvSpPr/>
          <p:nvPr/>
        </p:nvSpPr>
        <p:spPr>
          <a:xfrm flipH="1">
            <a:off x="11582679" y="247098"/>
            <a:ext cx="396189" cy="3916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29"/>
          <p:cNvSpPr/>
          <p:nvPr/>
        </p:nvSpPr>
        <p:spPr>
          <a:xfrm flipH="1">
            <a:off x="10857971" y="1356484"/>
            <a:ext cx="254728" cy="25181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29"/>
          <p:cNvSpPr/>
          <p:nvPr/>
        </p:nvSpPr>
        <p:spPr>
          <a:xfrm flipH="1">
            <a:off x="11544573" y="1866288"/>
            <a:ext cx="254728" cy="25181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29"/>
          <p:cNvSpPr/>
          <p:nvPr/>
        </p:nvSpPr>
        <p:spPr>
          <a:xfrm flipH="1">
            <a:off x="511727" y="5086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29"/>
          <p:cNvSpPr/>
          <p:nvPr/>
        </p:nvSpPr>
        <p:spPr>
          <a:xfrm flipH="1">
            <a:off x="11605818" y="6304600"/>
            <a:ext cx="199900" cy="185733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10052784" y="493851"/>
            <a:ext cx="1528856" cy="926579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837917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29"/>
          <p:cNvSpPr/>
          <p:nvPr/>
        </p:nvSpPr>
        <p:spPr>
          <a:xfrm flipH="1">
            <a:off x="2210151" y="61325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5" name="Google Shape;1055;p29"/>
          <p:cNvSpPr/>
          <p:nvPr/>
        </p:nvSpPr>
        <p:spPr>
          <a:xfrm flipH="1">
            <a:off x="1045084" y="3059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74383" y="762449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823803" y="978568"/>
            <a:ext cx="1205317" cy="1007643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950963" y="5019606"/>
            <a:ext cx="1302621" cy="817877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37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0200051" y="2662284"/>
            <a:ext cx="333475" cy="329617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 rot="-2401048">
            <a:off x="10152060" y="4177102"/>
            <a:ext cx="440539" cy="2554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9524416" y="1066526"/>
            <a:ext cx="1264205" cy="1205061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10095705" y="4438740"/>
            <a:ext cx="1541868" cy="2060097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573379" y="439601"/>
            <a:ext cx="1465440" cy="1484495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573437" y="4544289"/>
            <a:ext cx="242163" cy="239409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-5832" y="1562177"/>
            <a:ext cx="964973" cy="148447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1363175" y="2145570"/>
            <a:ext cx="376636" cy="37234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959131" y="2904803"/>
            <a:ext cx="376668" cy="32735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11174993" y="3939244"/>
            <a:ext cx="287159" cy="332331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1467769" y="4274337"/>
            <a:ext cx="182004" cy="21063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 rot="737986">
            <a:off x="1177416" y="3777392"/>
            <a:ext cx="498089" cy="657336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240699" y="295200"/>
            <a:ext cx="242165" cy="23937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10095802" y="357132"/>
            <a:ext cx="366708" cy="318696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11062033" y="2066493"/>
            <a:ext cx="593545" cy="953467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10839582" y="436465"/>
            <a:ext cx="242165" cy="23937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 rot="-2400990">
            <a:off x="11058295" y="1034009"/>
            <a:ext cx="365488" cy="21194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 rot="-1269684">
            <a:off x="10933863" y="3031561"/>
            <a:ext cx="534988" cy="753844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09920" y="5533665"/>
            <a:ext cx="333457" cy="301552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 rot="-2401089">
            <a:off x="386660" y="3784527"/>
            <a:ext cx="448376" cy="260015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8" name="Google Shape;198;p3"/>
          <p:cNvGrpSpPr/>
          <p:nvPr/>
        </p:nvGrpSpPr>
        <p:grpSpPr>
          <a:xfrm>
            <a:off x="779924" y="5022197"/>
            <a:ext cx="1175781" cy="1239515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662723" y="6350769"/>
            <a:ext cx="273703" cy="15872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11466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5831" y="295200"/>
            <a:ext cx="11923833" cy="6283699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67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968833" y="1534900"/>
            <a:ext cx="10290000" cy="4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10214522" y="630554"/>
            <a:ext cx="730985" cy="689223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53573" y="5678572"/>
            <a:ext cx="1132620" cy="1010797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349235" y="47618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9869463" y="998198"/>
            <a:ext cx="210541" cy="20809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27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5932400" cy="24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426467" y="1530767"/>
            <a:ext cx="53772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11241050" y="1698551"/>
            <a:ext cx="390393" cy="301172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7"/>
          <p:cNvSpPr/>
          <p:nvPr/>
        </p:nvSpPr>
        <p:spPr>
          <a:xfrm rot="-891763">
            <a:off x="11175763" y="2585382"/>
            <a:ext cx="520988" cy="73415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11454068" y="3962934"/>
            <a:ext cx="390401" cy="38590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 rot="22">
            <a:off x="2681400" y="2329687"/>
            <a:ext cx="6720315" cy="178069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3697600" y="1644233"/>
            <a:ext cx="4796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11438904" y="1048263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9"/>
          <p:cNvGrpSpPr/>
          <p:nvPr/>
        </p:nvGrpSpPr>
        <p:grpSpPr>
          <a:xfrm>
            <a:off x="950958" y="310179"/>
            <a:ext cx="1618860" cy="981127"/>
            <a:chOff x="478326" y="2825649"/>
            <a:chExt cx="1012293" cy="613511"/>
          </a:xfrm>
        </p:grpSpPr>
        <p:sp>
          <p:nvSpPr>
            <p:cNvPr id="462" name="Google Shape;462;p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9"/>
          <p:cNvSpPr/>
          <p:nvPr/>
        </p:nvSpPr>
        <p:spPr>
          <a:xfrm>
            <a:off x="637783" y="1291300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112020" y="6211829"/>
            <a:ext cx="525760" cy="45692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0" y="510917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1040800" y="6370833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 rot="10800000">
            <a:off x="11554234" y="45248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479201" y="55059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11438897" y="4470800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4" name="Google Shape;474;p9"/>
          <p:cNvGrpSpPr/>
          <p:nvPr/>
        </p:nvGrpSpPr>
        <p:grpSpPr>
          <a:xfrm>
            <a:off x="10360321" y="5769378"/>
            <a:ext cx="1554283" cy="975852"/>
            <a:chOff x="6925510" y="205316"/>
            <a:chExt cx="905688" cy="530354"/>
          </a:xfrm>
        </p:grpSpPr>
        <p:sp>
          <p:nvSpPr>
            <p:cNvPr id="475" name="Google Shape;475;p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9"/>
          <p:cNvSpPr/>
          <p:nvPr/>
        </p:nvSpPr>
        <p:spPr>
          <a:xfrm>
            <a:off x="10690867" y="880567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9533535" y="5967745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11284668" y="3101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1463101" y="14920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84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"/>
          <p:cNvSpPr/>
          <p:nvPr/>
        </p:nvSpPr>
        <p:spPr>
          <a:xfrm>
            <a:off x="10505739" y="321496"/>
            <a:ext cx="348260" cy="301168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1365229" y="6014148"/>
            <a:ext cx="361980" cy="524649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415672" y="5723467"/>
            <a:ext cx="680091" cy="585595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374729" y="4991226"/>
            <a:ext cx="413001" cy="36872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/>
          <p:nvPr/>
        </p:nvSpPr>
        <p:spPr>
          <a:xfrm>
            <a:off x="10943027" y="5742424"/>
            <a:ext cx="423312" cy="4184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10943034" y="705167"/>
            <a:ext cx="838325" cy="82870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10328570" y="1030100"/>
            <a:ext cx="520967" cy="755133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429933" y="693867"/>
            <a:ext cx="4056400" cy="4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6667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4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1197433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1203971" y="3869288"/>
            <a:ext cx="27260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4735587" y="3869288"/>
            <a:ext cx="27260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8272800" y="3869288"/>
            <a:ext cx="2731200" cy="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4730496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8267229" y="4615533"/>
            <a:ext cx="2726000" cy="1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637783" y="6226667"/>
            <a:ext cx="333452" cy="32244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14"/>
          <p:cNvSpPr/>
          <p:nvPr/>
        </p:nvSpPr>
        <p:spPr>
          <a:xfrm>
            <a:off x="0" y="5446284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 rot="10800000">
            <a:off x="11554234" y="253867"/>
            <a:ext cx="637773" cy="981096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>
            <a:off x="11438897" y="199784"/>
            <a:ext cx="179233" cy="207429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4" name="Google Shape;584;p14"/>
          <p:cNvSpPr/>
          <p:nvPr/>
        </p:nvSpPr>
        <p:spPr>
          <a:xfrm>
            <a:off x="491901" y="4072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5" name="Google Shape;585;p14"/>
          <p:cNvGrpSpPr/>
          <p:nvPr/>
        </p:nvGrpSpPr>
        <p:grpSpPr>
          <a:xfrm>
            <a:off x="11081297" y="1134643"/>
            <a:ext cx="894463" cy="542099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11802000" y="1752950"/>
            <a:ext cx="333456" cy="241811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11618135" y="62840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3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"/>
          <p:cNvSpPr/>
          <p:nvPr/>
        </p:nvSpPr>
        <p:spPr>
          <a:xfrm rot="46">
            <a:off x="1640874" y="2189749"/>
            <a:ext cx="3178553" cy="119119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22"/>
          <p:cNvSpPr/>
          <p:nvPr/>
        </p:nvSpPr>
        <p:spPr>
          <a:xfrm>
            <a:off x="-5846" y="440157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22"/>
          <p:cNvSpPr/>
          <p:nvPr/>
        </p:nvSpPr>
        <p:spPr>
          <a:xfrm rot="10800000">
            <a:off x="11337671" y="5415741"/>
            <a:ext cx="854327" cy="131422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22"/>
          <p:cNvSpPr/>
          <p:nvPr/>
        </p:nvSpPr>
        <p:spPr>
          <a:xfrm>
            <a:off x="173535" y="247112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6" name="Google Shape;836;p22"/>
          <p:cNvGrpSpPr/>
          <p:nvPr/>
        </p:nvGrpSpPr>
        <p:grpSpPr>
          <a:xfrm>
            <a:off x="324653" y="657135"/>
            <a:ext cx="1252628" cy="786480"/>
            <a:chOff x="6925510" y="205316"/>
            <a:chExt cx="905688" cy="530354"/>
          </a:xfrm>
        </p:grpSpPr>
        <p:sp>
          <p:nvSpPr>
            <p:cNvPr id="837" name="Google Shape;837;p2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22"/>
          <p:cNvSpPr/>
          <p:nvPr/>
        </p:nvSpPr>
        <p:spPr>
          <a:xfrm>
            <a:off x="1426467" y="364818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324667" y="1609884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22"/>
          <p:cNvSpPr/>
          <p:nvPr/>
        </p:nvSpPr>
        <p:spPr>
          <a:xfrm>
            <a:off x="11520335" y="4959478"/>
            <a:ext cx="333456" cy="32964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22"/>
          <p:cNvSpPr/>
          <p:nvPr/>
        </p:nvSpPr>
        <p:spPr>
          <a:xfrm>
            <a:off x="380434" y="6304600"/>
            <a:ext cx="199900" cy="185733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22"/>
          <p:cNvSpPr/>
          <p:nvPr/>
        </p:nvSpPr>
        <p:spPr>
          <a:xfrm>
            <a:off x="11133833" y="64320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22"/>
          <p:cNvSpPr/>
          <p:nvPr/>
        </p:nvSpPr>
        <p:spPr>
          <a:xfrm>
            <a:off x="10658333" y="5530484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22"/>
          <p:cNvSpPr/>
          <p:nvPr/>
        </p:nvSpPr>
        <p:spPr>
          <a:xfrm flipH="1">
            <a:off x="9997500" y="1604651"/>
            <a:ext cx="214400" cy="21193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22"/>
          <p:cNvSpPr/>
          <p:nvPr/>
        </p:nvSpPr>
        <p:spPr>
          <a:xfrm rot="2209237">
            <a:off x="10984523" y="483282"/>
            <a:ext cx="214396" cy="21192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22"/>
          <p:cNvSpPr/>
          <p:nvPr/>
        </p:nvSpPr>
        <p:spPr>
          <a:xfrm rot="2089191" flipH="1">
            <a:off x="10738275" y="5420931"/>
            <a:ext cx="983328" cy="89774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/>
          <p:nvPr/>
        </p:nvSpPr>
        <p:spPr>
          <a:xfrm flipH="1">
            <a:off x="9864340" y="657146"/>
            <a:ext cx="227757" cy="251589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22"/>
          <p:cNvSpPr/>
          <p:nvPr/>
        </p:nvSpPr>
        <p:spPr>
          <a:xfrm flipH="1">
            <a:off x="10200704" y="876921"/>
            <a:ext cx="144355" cy="15948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426467" y="2262300"/>
            <a:ext cx="3840400" cy="1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426467" y="3762633"/>
            <a:ext cx="3840400" cy="1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8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526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  <p:sldLayoutId id="2147483669" r:id="rId6"/>
    <p:sldLayoutId id="2147483671" r:id="rId7"/>
    <p:sldLayoutId id="2147483673" r:id="rId8"/>
    <p:sldLayoutId id="2147483681" r:id="rId9"/>
    <p:sldLayoutId id="2147483683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4" name="Google Shape;1175;p37"/>
          <p:cNvSpPr txBox="1">
            <a:spLocks/>
          </p:cNvSpPr>
          <p:nvPr/>
        </p:nvSpPr>
        <p:spPr>
          <a:xfrm>
            <a:off x="26504" y="2199097"/>
            <a:ext cx="10203224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6933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vi-VN" sz="7200" kern="0" smtClean="0">
                <a:latin typeface="#9Slide05 Gullever Font" panose="02000507000000020004" pitchFamily="2" charset="0"/>
              </a:rPr>
              <a:t>Chào mừng các con đến với tiết Hoạt động trải nghiệm</a:t>
            </a:r>
            <a:endParaRPr lang="vi-VN" sz="7200" kern="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94" y="2368317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HP001 4 hang 1 ô ly" panose="020B0603050302020204" pitchFamily="34" charset="-93"/>
                <a:cs typeface="iCiel Cucho" pitchFamily="50" charset="0"/>
              </a:rPr>
              <a:t>Thứ tư </a:t>
            </a:r>
            <a:r>
              <a:rPr lang="en-US" sz="4000" b="1" smtClean="0">
                <a:latin typeface="HP001 4 hang 1 ô ly" panose="020B0603050302020204" pitchFamily="34" charset="-93"/>
                <a:cs typeface="iCiel Cucho" pitchFamily="50" charset="0"/>
              </a:rPr>
              <a:t>ngày 27 </a:t>
            </a:r>
            <a:r>
              <a:rPr lang="en-US" sz="4000" b="1" smtClean="0">
                <a:latin typeface="HP001 4 hang 1 ô ly" panose="020B0603050302020204" pitchFamily="34" charset="-93"/>
                <a:cs typeface="iCiel Cucho" pitchFamily="50" charset="0"/>
              </a:rPr>
              <a:t>tháng 10 năm 2021</a:t>
            </a:r>
          </a:p>
          <a:p>
            <a:pPr algn="ctr"/>
            <a:r>
              <a:rPr lang="en-US" sz="4000" b="1" smtClean="0">
                <a:latin typeface="HP001 4 hang 1 ô ly" panose="020B0603050302020204" pitchFamily="34" charset="-93"/>
                <a:cs typeface="iCiel Cucho" pitchFamily="50" charset="0"/>
              </a:rPr>
              <a:t>Hoạt động trải nghiệm</a:t>
            </a:r>
            <a:endParaRPr lang="en-US" sz="4000" b="1">
              <a:latin typeface="HP001 4 hang 1 ô ly" panose="020B0603050302020204" pitchFamily="34" charset="-93"/>
              <a:cs typeface="iCiel Cucho" pitchFamily="50" charset="0"/>
            </a:endParaRPr>
          </a:p>
          <a:p>
            <a:pPr algn="ctr"/>
            <a:r>
              <a:rPr lang="en-US" sz="4000" b="1" smtClean="0">
                <a:latin typeface="HP001 4 hang 1 ô ly" panose="020B0603050302020204" pitchFamily="34" charset="-93"/>
                <a:cs typeface="iCiel Cucho" pitchFamily="50" charset="0"/>
              </a:rPr>
              <a:t>Bài 8: Quý trọng đồng tiền</a:t>
            </a:r>
            <a:endParaRPr lang="en-US" sz="4000" b="1" dirty="0">
              <a:latin typeface="HP001 4 hang 1 ô ly" panose="020B0603050302020204" pitchFamily="34" charset="-93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2904774" y="508909"/>
            <a:ext cx="5335031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u="sng" smtClean="0">
                <a:latin typeface="#9Slide07 IcielCadena" panose="02000503000000020004" pitchFamily="2" charset="0"/>
              </a:rPr>
              <a:t>Yêu cầu đạt được</a:t>
            </a:r>
            <a:endParaRPr sz="4800" u="sng" dirty="0">
              <a:latin typeface="#9Slide07 IcielCadena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711340" y="2005920"/>
            <a:ext cx="11124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#9Slide05 SVNFourth" panose="020B0604020202020204" charset="0"/>
              </a:rPr>
              <a:t>- Nhận </a:t>
            </a:r>
            <a:r>
              <a:rPr lang="en-US" sz="4000">
                <a:latin typeface="#9Slide05 SVNFourth" panose="020B0604020202020204" charset="0"/>
              </a:rPr>
              <a:t>biết được đồng tiền Việt Nam. </a:t>
            </a:r>
            <a:endParaRPr lang="vi-VN" sz="4000"/>
          </a:p>
          <a:p>
            <a:r>
              <a:rPr lang="en-US" sz="4000">
                <a:latin typeface="#9Slide05 SVNFourth" panose="020B0604020202020204" charset="0"/>
              </a:rPr>
              <a:t>- Biết sử dụng đồng tiền Việt Nam khi chi tiêu, mua sắm cùng bố mẹ.</a:t>
            </a:r>
            <a:endParaRPr lang="vi-VN" sz="4000"/>
          </a:p>
          <a:p>
            <a:r>
              <a:rPr lang="en-US" sz="4000" smtClean="0">
                <a:latin typeface="#9Slide05 SVNFourth" panose="020B0604020202020204" charset="0"/>
              </a:rPr>
              <a:t>- Nhận biết </a:t>
            </a:r>
            <a:r>
              <a:rPr lang="en-US" sz="4000">
                <a:latin typeface="#9Slide05 SVNFourth" panose="020B0604020202020204" charset="0"/>
              </a:rPr>
              <a:t>và ghi nhớ các hình ảnh trên đồng tiền Việt Nam đều gắn bó với văn hoá và con người Việt Nam.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1522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>
                <a:latin typeface="#9Slide05 Gullever Font" panose="02000507000000020004" pitchFamily="2" charset="0"/>
              </a:rPr>
              <a:t>Khám phá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715" y="2702802"/>
            <a:ext cx="9239834" cy="1122400"/>
          </a:xfrm>
        </p:spPr>
        <p:txBody>
          <a:bodyPr/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tờ tiền và cho biết điểm giống và khác nhau giữa các tờ tiền?</a:t>
            </a:r>
            <a:endParaRPr lang="vi-VN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60"/>
            <a:ext cx="4194810" cy="4175482"/>
            <a:chOff x="1513658" y="1785660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60"/>
              <a:ext cx="4194810" cy="2094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1235" y="1785660"/>
            <a:ext cx="4194810" cy="4175482"/>
            <a:chOff x="1513658" y="1785660"/>
            <a:chExt cx="4194810" cy="41754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20864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4"/>
              <a:ext cx="4194810" cy="2080948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612646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sp>
        <p:nvSpPr>
          <p:cNvPr id="78" name="Google Shape;1224;p40"/>
          <p:cNvSpPr/>
          <p:nvPr/>
        </p:nvSpPr>
        <p:spPr>
          <a:xfrm>
            <a:off x="7319555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757589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793758"/>
            <a:ext cx="4194810" cy="4167383"/>
          </a:xfrm>
          <a:prstGeom prst="rect">
            <a:avLst/>
          </a:prstGeom>
        </p:spPr>
      </p:pic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621235" y="1785660"/>
            <a:ext cx="4194810" cy="4175481"/>
            <a:chOff x="1513658" y="1785660"/>
            <a:chExt cx="4194810" cy="417548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8060"/>
              <a:ext cx="4194810" cy="20858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6121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534268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sp>
        <p:nvSpPr>
          <p:cNvPr id="78" name="Google Shape;1224;p40"/>
          <p:cNvSpPr/>
          <p:nvPr/>
        </p:nvSpPr>
        <p:spPr>
          <a:xfrm>
            <a:off x="7319555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757589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3658" y="1785659"/>
            <a:ext cx="4194810" cy="4175482"/>
            <a:chOff x="1513658" y="1785659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2108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3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1189;p39"/>
          <p:cNvSpPr txBox="1">
            <a:spLocks/>
          </p:cNvSpPr>
          <p:nvPr/>
        </p:nvSpPr>
        <p:spPr>
          <a:xfrm>
            <a:off x="2436237" y="6053253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803436"/>
            <a:ext cx="4194810" cy="414802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837787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785660"/>
            <a:ext cx="4194810" cy="419016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720220" y="6039519"/>
            <a:ext cx="274312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100.000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803435"/>
            <a:ext cx="4194810" cy="414802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25" name="Rectangle 24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189;p39"/>
          <p:cNvSpPr txBox="1">
            <a:spLocks/>
          </p:cNvSpPr>
          <p:nvPr/>
        </p:nvSpPr>
        <p:spPr>
          <a:xfrm>
            <a:off x="2390575" y="6039519"/>
            <a:ext cx="258145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7" y="1721967"/>
            <a:ext cx="4194810" cy="431755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7807" y="1785660"/>
            <a:ext cx="4194810" cy="4175481"/>
            <a:chOff x="1513658" y="1785660"/>
            <a:chExt cx="4194810" cy="4175481"/>
          </a:xfrm>
        </p:grpSpPr>
        <p:sp>
          <p:nvSpPr>
            <p:cNvPr id="20" name="Rectangle 19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Google Shape;1224;p40"/>
          <p:cNvSpPr/>
          <p:nvPr/>
        </p:nvSpPr>
        <p:spPr>
          <a:xfrm>
            <a:off x="7746229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89;p39"/>
          <p:cNvSpPr txBox="1">
            <a:spLocks/>
          </p:cNvSpPr>
          <p:nvPr/>
        </p:nvSpPr>
        <p:spPr>
          <a:xfrm>
            <a:off x="7661379" y="6053254"/>
            <a:ext cx="2795380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1785659"/>
            <a:ext cx="4194810" cy="41754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13658" y="1785660"/>
            <a:ext cx="4194810" cy="4175481"/>
            <a:chOff x="1513658" y="1785660"/>
            <a:chExt cx="4194810" cy="4175481"/>
          </a:xfrm>
        </p:grpSpPr>
        <p:sp>
          <p:nvSpPr>
            <p:cNvPr id="25" name="Rectangle 24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Google Shape;1224;p40"/>
          <p:cNvSpPr/>
          <p:nvPr/>
        </p:nvSpPr>
        <p:spPr>
          <a:xfrm>
            <a:off x="2312080" y="6053254"/>
            <a:ext cx="2625681" cy="69300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189;p39"/>
          <p:cNvSpPr txBox="1">
            <a:spLocks/>
          </p:cNvSpPr>
          <p:nvPr/>
        </p:nvSpPr>
        <p:spPr>
          <a:xfrm>
            <a:off x="2220756" y="6039519"/>
            <a:ext cx="278231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200.000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14" y="2376230"/>
            <a:ext cx="9174519" cy="1122400"/>
          </a:xfrm>
        </p:spPr>
        <p:txBody>
          <a:bodyPr/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điểm giống và khác nhau giữa các tờ tiền?</a:t>
            </a:r>
            <a:endParaRPr lang="vi-VN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>
                <a:latin typeface="#9Slide05 Gullever Font" panose="02000507000000020004" pitchFamily="2" charset="0"/>
              </a:rPr>
              <a:t>Khởi động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1293370" y="449801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u="sng" dirty="0" smtClean="0">
                <a:latin typeface="#9Slide07 IcielCadena" panose="02000503000000020004" pitchFamily="2" charset="0"/>
              </a:rPr>
              <a:t>Kết luận:</a:t>
            </a:r>
            <a:endParaRPr sz="4800" u="sng" dirty="0">
              <a:latin typeface="#9Slide07 IcielCadena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697490" y="1595517"/>
            <a:ext cx="6518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Trên các đồng tiền Việt Nam, có một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mặt giống nhau: hình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Bác Hồ, dòng chữ “Cộng hoà xã hội chủ nghĩa Việt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Nam” và mệnh giá tiền (chữ và số).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còn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có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hình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ảnh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ở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các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tờ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#9Slide05 SantElia Script Light" panose="03010300040707000504" pitchFamily="66" charset="0"/>
                <a:cs typeface="iCiel Cucho" pitchFamily="50" charset="0"/>
              </a:rPr>
              <a:t>tiền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#9Slide05 SantElia Script Light" panose="03010300040707000504" pitchFamily="66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#9Slide05 SantElia Script Light" panose="030103000407070005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74915" y="1785660"/>
            <a:ext cx="3842114" cy="3543986"/>
            <a:chOff x="1513658" y="1785660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60"/>
              <a:ext cx="4194810" cy="2094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82492" y="1785660"/>
            <a:ext cx="3842114" cy="3543986"/>
            <a:chOff x="1513658" y="1785660"/>
            <a:chExt cx="4194810" cy="417548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20864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4"/>
              <a:ext cx="4194810" cy="2080948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774915" y="5268810"/>
            <a:ext cx="3842113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Hình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ảnh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khu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cảng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Hải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Phòng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với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tàu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thuyền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đông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đúc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6882491" y="5329645"/>
            <a:ext cx="3842115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Vườn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quốc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gia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Yok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Đôn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Đắk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Lắc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1223" y="1785660"/>
            <a:ext cx="4181748" cy="3687677"/>
            <a:chOff x="1513658" y="1785660"/>
            <a:chExt cx="4194810" cy="4175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93758"/>
              <a:ext cx="4194810" cy="416738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738800" y="1785660"/>
            <a:ext cx="4181748" cy="3687677"/>
            <a:chOff x="1513658" y="1785660"/>
            <a:chExt cx="4194810" cy="417548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8060"/>
              <a:ext cx="4194810" cy="20858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5"/>
              <a:ext cx="4194810" cy="206121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631223" y="5498167"/>
            <a:ext cx="418174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Xưởng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dệt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Nam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Định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sp>
        <p:nvSpPr>
          <p:cNvPr id="79" name="Google Shape;1189;p39"/>
          <p:cNvSpPr txBox="1">
            <a:spLocks/>
          </p:cNvSpPr>
          <p:nvPr/>
        </p:nvSpPr>
        <p:spPr>
          <a:xfrm>
            <a:off x="6738800" y="5498167"/>
            <a:ext cx="418174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Nhà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máy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thủy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điện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Trị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An,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Đồng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Nai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96092" y="1694219"/>
            <a:ext cx="4220936" cy="3583175"/>
            <a:chOff x="1513658" y="1785659"/>
            <a:chExt cx="4194810" cy="41754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21082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3880193"/>
              <a:ext cx="4194810" cy="20809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3658" y="1785660"/>
              <a:ext cx="4194810" cy="2094535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3658" y="3880195"/>
              <a:ext cx="4194810" cy="2080946"/>
            </a:xfrm>
            <a:prstGeom prst="rect">
              <a:avLst/>
            </a:prstGeom>
            <a:noFill/>
            <a:ln w="3175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Google Shape;1189;p39"/>
          <p:cNvSpPr txBox="1">
            <a:spLocks/>
          </p:cNvSpPr>
          <p:nvPr/>
        </p:nvSpPr>
        <p:spPr>
          <a:xfrm>
            <a:off x="1396092" y="5283213"/>
            <a:ext cx="422093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Mỏ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dầu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Bạch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Hổ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0241" y="1694221"/>
            <a:ext cx="4220936" cy="3583174"/>
            <a:chOff x="6947807" y="1785660"/>
            <a:chExt cx="4194810" cy="41754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803436"/>
              <a:ext cx="4194810" cy="414802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797642" y="5269479"/>
            <a:ext cx="4220936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Chùa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Cầu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Hội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An, </a:t>
            </a: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Quảng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Nam.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77990" y="1759534"/>
            <a:ext cx="4273188" cy="3451579"/>
            <a:chOff x="6947807" y="1785660"/>
            <a:chExt cx="4194810" cy="41901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785660"/>
              <a:ext cx="4194810" cy="419016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777990" y="5230906"/>
            <a:ext cx="427318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Khuê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Văn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Các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Văn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Miếu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Quốc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Tử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Giám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Nội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3841" y="1759534"/>
            <a:ext cx="4273188" cy="3439483"/>
            <a:chOff x="1513658" y="1785660"/>
            <a:chExt cx="4194810" cy="41754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803435"/>
              <a:ext cx="4194810" cy="414802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Google Shape;1189;p39"/>
          <p:cNvSpPr txBox="1">
            <a:spLocks/>
          </p:cNvSpPr>
          <p:nvPr/>
        </p:nvSpPr>
        <p:spPr>
          <a:xfrm>
            <a:off x="1343841" y="5230906"/>
            <a:ext cx="4273188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Nghênh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Lương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Đình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Phú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Văn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Lâu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Huế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Tìm hiểu về đồng tiền Việt Nam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47807" y="1721967"/>
            <a:ext cx="4181747" cy="3254982"/>
            <a:chOff x="6947807" y="1721967"/>
            <a:chExt cx="4194810" cy="43175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807" y="1721967"/>
              <a:ext cx="4194810" cy="43175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947807" y="1785660"/>
              <a:ext cx="4194810" cy="4175481"/>
              <a:chOff x="1513658" y="1785660"/>
              <a:chExt cx="4194810" cy="4175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Google Shape;1189;p39"/>
          <p:cNvSpPr txBox="1">
            <a:spLocks/>
          </p:cNvSpPr>
          <p:nvPr/>
        </p:nvSpPr>
        <p:spPr>
          <a:xfrm>
            <a:off x="6954281" y="4944452"/>
            <a:ext cx="4201382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Quê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Bác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Hồ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ở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làng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Sen, Nam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Đàn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,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Nghệ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An.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13658" y="1785659"/>
            <a:ext cx="4181747" cy="3147876"/>
            <a:chOff x="1513658" y="1785659"/>
            <a:chExt cx="4194810" cy="41754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58" y="1785659"/>
              <a:ext cx="4194810" cy="4175481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1513658" y="1785660"/>
              <a:ext cx="4194810" cy="4175481"/>
              <a:chOff x="1513658" y="1785660"/>
              <a:chExt cx="4194810" cy="41754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13658" y="1785660"/>
                <a:ext cx="4194810" cy="2094535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13658" y="3880195"/>
                <a:ext cx="4194810" cy="2080946"/>
              </a:xfrm>
              <a:prstGeom prst="rect">
                <a:avLst/>
              </a:prstGeom>
              <a:noFill/>
              <a:ln w="3175"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Google Shape;1189;p39"/>
          <p:cNvSpPr txBox="1">
            <a:spLocks/>
          </p:cNvSpPr>
          <p:nvPr/>
        </p:nvSpPr>
        <p:spPr>
          <a:xfrm>
            <a:off x="1513657" y="4943780"/>
            <a:ext cx="4181747" cy="64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Vịnh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Hạ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Long, </a:t>
            </a: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Quảng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Ninh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Fourth" panose="00000500000000000000" pitchFamily="2" charset="0"/>
              </a:rPr>
              <a:t>.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Fourt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smtClean="0">
                <a:latin typeface="#9Slide05 Gullever Font" panose="02000507000000020004" pitchFamily="2" charset="0"/>
              </a:rPr>
              <a:t>Luyện tập, thực hành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Chơi trò: Đi chợ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F7C1AC-C80B-411C-A74F-0EE1B3544623}"/>
              </a:ext>
            </a:extLst>
          </p:cNvPr>
          <p:cNvSpPr txBox="1"/>
          <p:nvPr/>
        </p:nvSpPr>
        <p:spPr>
          <a:xfrm>
            <a:off x="2497011" y="1678560"/>
            <a:ext cx="7656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b="1" dirty="0" err="1" smtClean="0">
                <a:latin typeface="#9Slide05 Gullever Font" panose="02000507000000020004" pitchFamily="2" charset="0"/>
              </a:rPr>
              <a:t>Sắm</a:t>
            </a:r>
            <a:r>
              <a:rPr lang="en-US" sz="2800" b="1" dirty="0" smtClean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vai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người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mua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hàng</a:t>
            </a:r>
            <a:r>
              <a:rPr lang="en-US" sz="2800" b="1" dirty="0">
                <a:latin typeface="#9Slide05 Gullever Font" panose="02000507000000020004" pitchFamily="2" charset="0"/>
              </a:rPr>
              <a:t>, </a:t>
            </a:r>
            <a:r>
              <a:rPr lang="en-US" sz="2800" b="1" dirty="0" err="1">
                <a:latin typeface="#9Slide05 Gullever Font" panose="02000507000000020004" pitchFamily="2" charset="0"/>
              </a:rPr>
              <a:t>người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bán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hàng</a:t>
            </a:r>
            <a:r>
              <a:rPr lang="en-US" sz="2800" b="1" dirty="0">
                <a:latin typeface="#9Slide05 Gullever Font" panose="02000507000000020004" pitchFamily="2" charset="0"/>
              </a:rPr>
              <a:t> ; </a:t>
            </a:r>
            <a:endParaRPr lang="en-US" sz="2800" b="1" dirty="0" smtClean="0">
              <a:latin typeface="#9Slide05 Gullever Font" panose="02000507000000020004" pitchFamily="2" charset="0"/>
            </a:endParaRPr>
          </a:p>
          <a:p>
            <a:pPr algn="ctr"/>
            <a:r>
              <a:rPr lang="en-US" sz="2800" b="1" dirty="0" err="1" smtClean="0">
                <a:latin typeface="#9Slide05 Gullever Font" panose="02000507000000020004" pitchFamily="2" charset="0"/>
              </a:rPr>
              <a:t>dùng</a:t>
            </a:r>
            <a:r>
              <a:rPr lang="en-US" sz="2800" b="1" dirty="0" smtClean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thẻ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ghi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tiền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để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mua</a:t>
            </a:r>
            <a:r>
              <a:rPr lang="en-US" sz="2800" b="1" dirty="0">
                <a:latin typeface="#9Slide05 Gullever Font" panose="02000507000000020004" pitchFamily="2" charset="0"/>
              </a:rPr>
              <a:t> </a:t>
            </a:r>
            <a:r>
              <a:rPr lang="en-US" sz="2800" b="1" dirty="0" err="1">
                <a:latin typeface="#9Slide05 Gullever Font" panose="02000507000000020004" pitchFamily="2" charset="0"/>
              </a:rPr>
              <a:t>hàng</a:t>
            </a:r>
            <a:endParaRPr lang="en-US" sz="2800" b="1" dirty="0">
              <a:latin typeface="#9Slide05 Gullever Font" panose="02000507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8" y="2712350"/>
            <a:ext cx="9614263" cy="3143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8868" y="5890767"/>
            <a:ext cx="7173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Muốn mua hồ khô có giá 7 nghìn đồng</a:t>
            </a:r>
            <a:endParaRPr lang="vi-VN" sz="3200"/>
          </a:p>
        </p:txBody>
      </p:sp>
      <p:sp>
        <p:nvSpPr>
          <p:cNvPr id="3" name="TextBox 2"/>
          <p:cNvSpPr txBox="1"/>
          <p:nvPr/>
        </p:nvSpPr>
        <p:spPr>
          <a:xfrm>
            <a:off x="1288868" y="5952446"/>
            <a:ext cx="7020245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/>
              <a:t>5 nghìn đồng và 2 nghìn đồng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8715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1750423"/>
            <a:ext cx="566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ysClr val="windowText" lastClr="000000"/>
                </a:solidFill>
                <a:latin typeface="+mj-lt"/>
                <a:cs typeface="#9Slide07 Baloo Tamma" panose="03080902040302020200" pitchFamily="66" charset="0"/>
              </a:rPr>
              <a:t>Em đã mua được món đồ nào? Vì sao em chọn mua món đồ đó?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1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36"/>
          <p:cNvGrpSpPr/>
          <p:nvPr/>
        </p:nvGrpSpPr>
        <p:grpSpPr>
          <a:xfrm>
            <a:off x="7341326" y="634768"/>
            <a:ext cx="4359799" cy="4015609"/>
            <a:chOff x="7077360" y="205316"/>
            <a:chExt cx="624386" cy="530354"/>
          </a:xfrm>
        </p:grpSpPr>
        <p:sp>
          <p:nvSpPr>
            <p:cNvPr id="1144" name="Google Shape;1144;p3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49" name="Google Shape;1149;p36"/>
          <p:cNvPicPr preferRelativeResize="0"/>
          <p:nvPr/>
        </p:nvPicPr>
        <p:blipFill rotWithShape="1">
          <a:blip r:embed="rId3">
            <a:alphaModFix/>
          </a:blip>
          <a:srcRect r="20961"/>
          <a:stretch/>
        </p:blipFill>
        <p:spPr>
          <a:xfrm>
            <a:off x="7506167" y="729083"/>
            <a:ext cx="3923589" cy="385310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50" name="Google Shape;1150;p36"/>
          <p:cNvGrpSpPr/>
          <p:nvPr/>
        </p:nvGrpSpPr>
        <p:grpSpPr>
          <a:xfrm>
            <a:off x="10018092" y="880102"/>
            <a:ext cx="1072796" cy="1120444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10624387" y="3809320"/>
            <a:ext cx="879505" cy="649740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10306901" y="4991227"/>
            <a:ext cx="314162" cy="277878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10263503" y="2865082"/>
            <a:ext cx="286969" cy="164869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36"/>
          <p:cNvSpPr txBox="1">
            <a:spLocks noGrp="1"/>
          </p:cNvSpPr>
          <p:nvPr>
            <p:ph type="title"/>
          </p:nvPr>
        </p:nvSpPr>
        <p:spPr>
          <a:xfrm>
            <a:off x="2387008" y="1295401"/>
            <a:ext cx="3072393" cy="10826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u="sng" dirty="0" smtClean="0">
                <a:latin typeface="#9Slide07 IcielCadena" panose="02000503000000020004" pitchFamily="2" charset="0"/>
              </a:rPr>
              <a:t>Kết luận:</a:t>
            </a:r>
            <a:endParaRPr sz="4800" u="sng" dirty="0">
              <a:latin typeface="#9Slide07 IcielCadena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989087" y="2813633"/>
            <a:ext cx="5382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“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Nhờ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công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sức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lao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động</a:t>
            </a:r>
            <a:endParaRPr lang="en-US" sz="3700" b="1" dirty="0">
              <a:solidFill>
                <a:srgbClr val="FF0000"/>
              </a:solidFill>
              <a:latin typeface="#9Slide05 SVNFourth" panose="000005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Mới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làm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ra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đồng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tiền</a:t>
            </a:r>
            <a:endParaRPr lang="en-US" sz="3700" b="1" dirty="0">
              <a:solidFill>
                <a:srgbClr val="FF0000"/>
              </a:solidFill>
              <a:latin typeface="#9Slide05 SVNFourth" panose="000005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giữ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gìn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quý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trọng</a:t>
            </a:r>
            <a:endParaRPr lang="en-US" sz="3700" b="1" dirty="0">
              <a:solidFill>
                <a:srgbClr val="FF0000"/>
              </a:solidFill>
              <a:latin typeface="#9Slide05 SVNFourth" panose="000005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Học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tiêu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tiền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thông</a:t>
            </a:r>
            <a:r>
              <a:rPr lang="en-US" sz="3700" b="1" dirty="0">
                <a:solidFill>
                  <a:srgbClr val="FF0000"/>
                </a:solidFill>
                <a:latin typeface="#9Slide05 SVNFourth" panose="00000500000000000000" pitchFamily="2" charset="0"/>
                <a:cs typeface="Arial" panose="020B0604020202020204" pitchFamily="34" charset="0"/>
              </a:rPr>
              <a:t> minh!”</a:t>
            </a:r>
          </a:p>
        </p:txBody>
      </p:sp>
    </p:spTree>
    <p:extLst>
      <p:ext uri="{BB962C8B-B14F-4D97-AF65-F5344CB8AC3E}">
        <p14:creationId xmlns:p14="http://schemas.microsoft.com/office/powerpoint/2010/main" val="9655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38"/>
          <p:cNvSpPr txBox="1">
            <a:spLocks noGrp="1"/>
          </p:cNvSpPr>
          <p:nvPr>
            <p:ph type="title"/>
          </p:nvPr>
        </p:nvSpPr>
        <p:spPr>
          <a:xfrm>
            <a:off x="1" y="1779741"/>
            <a:ext cx="12191999" cy="297513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 smtClean="0">
                <a:latin typeface="#9Slide07 SVNMelissa" panose="00000500000000000000" pitchFamily="2" charset="0"/>
              </a:rPr>
              <a:t>Trò chơi:</a:t>
            </a:r>
            <a:r>
              <a:rPr lang="en" sz="8800" smtClean="0">
                <a:latin typeface="#9Slide07 SVNMelissa" panose="00000500000000000000" pitchFamily="2" charset="0"/>
              </a:rPr>
              <a:t/>
            </a:r>
            <a:br>
              <a:rPr lang="en" sz="8800" smtClean="0">
                <a:latin typeface="#9Slide07 SVNMelissa" panose="00000500000000000000" pitchFamily="2" charset="0"/>
              </a:rPr>
            </a:br>
            <a:r>
              <a:rPr lang="en-US" sz="8000" smtClean="0">
                <a:latin typeface="#9Slide07 SVNNexa Rust Slab Bla" panose="020B0606040200020203" pitchFamily="34" charset="0"/>
              </a:rPr>
              <a:t>NHÌN TIỀN</a:t>
            </a:r>
            <a:br>
              <a:rPr lang="en-US" sz="8000" smtClean="0">
                <a:latin typeface="#9Slide07 SVNNexa Rust Slab Bla" panose="020B0606040200020203" pitchFamily="34" charset="0"/>
              </a:rPr>
            </a:br>
            <a:r>
              <a:rPr lang="en-US" sz="8000" smtClean="0">
                <a:latin typeface="#9Slide07 SVNNexa Rust Slab Bla" panose="020B0606040200020203" pitchFamily="34" charset="0"/>
              </a:rPr>
              <a:t> ĐOÁN GIÁ</a:t>
            </a:r>
            <a:endParaRPr lang="en-US" sz="8000" dirty="0">
              <a:latin typeface="#9Slide07 SVNNexa Rust Slab Bla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4035480" y="1522674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501450" y="2799989"/>
            <a:ext cx="7188964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500" smtClean="0">
                <a:latin typeface="#9Slide05 Gullever Font" panose="02000507000000020004" pitchFamily="2" charset="0"/>
              </a:rPr>
              <a:t>Vận dụng</a:t>
            </a:r>
            <a:endParaRPr sz="1150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2491315" y="1833918"/>
            <a:ext cx="7005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Cùng bố mẹ, người thân quan sát, nhận xét, tìm hiểu thêm các </a:t>
            </a: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tờ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 </a:t>
            </a: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tiền </a:t>
            </a: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#9Slide05 SVNFourth" panose="00000500000000000000" pitchFamily="2" charset="0"/>
                <a:cs typeface="Arial" panose="020B0604020202020204" pitchFamily="34" charset="0"/>
              </a:rPr>
              <a:t>Việt Nam khác.</a:t>
            </a:r>
          </a:p>
        </p:txBody>
      </p:sp>
    </p:spTree>
    <p:extLst>
      <p:ext uri="{BB962C8B-B14F-4D97-AF65-F5344CB8AC3E}">
        <p14:creationId xmlns:p14="http://schemas.microsoft.com/office/powerpoint/2010/main" val="2492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Google Shape;1558;p59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r="29471"/>
          <a:stretch/>
        </p:blipFill>
        <p:spPr>
          <a:xfrm>
            <a:off x="7270970" y="1085657"/>
            <a:ext cx="2380291" cy="4555051"/>
          </a:xfrm>
          <a:prstGeom prst="roundRect">
            <a:avLst>
              <a:gd name="adj" fmla="val 11711"/>
            </a:avLst>
          </a:prstGeom>
          <a:noFill/>
          <a:ln>
            <a:noFill/>
          </a:ln>
        </p:spPr>
      </p:pic>
      <p:grpSp>
        <p:nvGrpSpPr>
          <p:cNvPr id="1561" name="Google Shape;1561;p59"/>
          <p:cNvGrpSpPr/>
          <p:nvPr/>
        </p:nvGrpSpPr>
        <p:grpSpPr>
          <a:xfrm>
            <a:off x="7160578" y="892313"/>
            <a:ext cx="2600983" cy="4960569"/>
            <a:chOff x="5483825" y="685550"/>
            <a:chExt cx="2018352" cy="3849381"/>
          </a:xfrm>
        </p:grpSpPr>
        <p:sp>
          <p:nvSpPr>
            <p:cNvPr id="1562" name="Google Shape;1562;p59"/>
            <p:cNvSpPr/>
            <p:nvPr/>
          </p:nvSpPr>
          <p:spPr>
            <a:xfrm>
              <a:off x="6129786" y="748073"/>
              <a:ext cx="49550" cy="495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6" y="1"/>
                  </a:moveTo>
                  <a:cubicBezTo>
                    <a:pt x="318" y="1"/>
                    <a:pt x="1" y="318"/>
                    <a:pt x="1" y="698"/>
                  </a:cubicBezTo>
                  <a:cubicBezTo>
                    <a:pt x="1" y="1077"/>
                    <a:pt x="318" y="1394"/>
                    <a:pt x="696" y="1394"/>
                  </a:cubicBezTo>
                  <a:cubicBezTo>
                    <a:pt x="1076" y="1394"/>
                    <a:pt x="1394" y="1077"/>
                    <a:pt x="1394" y="698"/>
                  </a:cubicBezTo>
                  <a:cubicBezTo>
                    <a:pt x="1394" y="318"/>
                    <a:pt x="1076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6720439" y="730337"/>
              <a:ext cx="86943" cy="86943"/>
            </a:xfrm>
            <a:custGeom>
              <a:avLst/>
              <a:gdLst/>
              <a:ahLst/>
              <a:cxnLst/>
              <a:rect l="l" t="t" r="r" b="b"/>
              <a:pathLst>
                <a:path w="2446" h="2446" extrusionOk="0">
                  <a:moveTo>
                    <a:pt x="1222" y="1"/>
                  </a:moveTo>
                  <a:cubicBezTo>
                    <a:pt x="556" y="1"/>
                    <a:pt x="1" y="556"/>
                    <a:pt x="1" y="1224"/>
                  </a:cubicBezTo>
                  <a:cubicBezTo>
                    <a:pt x="1" y="1890"/>
                    <a:pt x="556" y="2446"/>
                    <a:pt x="1222" y="2446"/>
                  </a:cubicBezTo>
                  <a:cubicBezTo>
                    <a:pt x="1890" y="2446"/>
                    <a:pt x="2446" y="1890"/>
                    <a:pt x="2446" y="1224"/>
                  </a:cubicBezTo>
                  <a:cubicBezTo>
                    <a:pt x="2446" y="556"/>
                    <a:pt x="1890" y="1"/>
                    <a:pt x="1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5483825" y="685550"/>
              <a:ext cx="2018352" cy="3849381"/>
            </a:xfrm>
            <a:custGeom>
              <a:avLst/>
              <a:gdLst/>
              <a:ahLst/>
              <a:cxnLst/>
              <a:rect l="l" t="t" r="r" b="b"/>
              <a:pathLst>
                <a:path w="56783" h="108296" extrusionOk="0">
                  <a:moveTo>
                    <a:pt x="47755" y="636"/>
                  </a:moveTo>
                  <a:cubicBezTo>
                    <a:pt x="55057" y="636"/>
                    <a:pt x="56146" y="4965"/>
                    <a:pt x="56146" y="7545"/>
                  </a:cubicBezTo>
                  <a:lnTo>
                    <a:pt x="56146" y="99084"/>
                  </a:lnTo>
                  <a:cubicBezTo>
                    <a:pt x="56146" y="104854"/>
                    <a:pt x="53340" y="107660"/>
                    <a:pt x="47570" y="107660"/>
                  </a:cubicBezTo>
                  <a:lnTo>
                    <a:pt x="11622" y="107660"/>
                  </a:lnTo>
                  <a:cubicBezTo>
                    <a:pt x="2280" y="107660"/>
                    <a:pt x="637" y="105432"/>
                    <a:pt x="637" y="100751"/>
                  </a:cubicBezTo>
                  <a:lnTo>
                    <a:pt x="637" y="6618"/>
                  </a:lnTo>
                  <a:cubicBezTo>
                    <a:pt x="637" y="2481"/>
                    <a:pt x="2540" y="636"/>
                    <a:pt x="6804" y="636"/>
                  </a:cubicBezTo>
                  <a:close/>
                  <a:moveTo>
                    <a:pt x="6804" y="0"/>
                  </a:moveTo>
                  <a:cubicBezTo>
                    <a:pt x="2163" y="0"/>
                    <a:pt x="1" y="2102"/>
                    <a:pt x="1" y="6618"/>
                  </a:cubicBezTo>
                  <a:lnTo>
                    <a:pt x="1" y="100751"/>
                  </a:lnTo>
                  <a:cubicBezTo>
                    <a:pt x="1" y="106462"/>
                    <a:pt x="2824" y="108296"/>
                    <a:pt x="11622" y="108296"/>
                  </a:cubicBezTo>
                  <a:lnTo>
                    <a:pt x="47570" y="108296"/>
                  </a:lnTo>
                  <a:cubicBezTo>
                    <a:pt x="53683" y="108296"/>
                    <a:pt x="56782" y="105197"/>
                    <a:pt x="56782" y="99084"/>
                  </a:cubicBezTo>
                  <a:lnTo>
                    <a:pt x="56782" y="7545"/>
                  </a:lnTo>
                  <a:cubicBezTo>
                    <a:pt x="56782" y="4728"/>
                    <a:pt x="55609" y="0"/>
                    <a:pt x="4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9"/>
            <p:cNvSpPr/>
            <p:nvPr/>
          </p:nvSpPr>
          <p:spPr>
            <a:xfrm>
              <a:off x="5569489" y="850194"/>
              <a:ext cx="1847096" cy="3520092"/>
            </a:xfrm>
            <a:custGeom>
              <a:avLst/>
              <a:gdLst/>
              <a:ahLst/>
              <a:cxnLst/>
              <a:rect l="l" t="t" r="r" b="b"/>
              <a:pathLst>
                <a:path w="51965" h="99032" extrusionOk="0">
                  <a:moveTo>
                    <a:pt x="43683" y="637"/>
                  </a:moveTo>
                  <a:cubicBezTo>
                    <a:pt x="50001" y="637"/>
                    <a:pt x="51328" y="4056"/>
                    <a:pt x="51328" y="6924"/>
                  </a:cubicBezTo>
                  <a:lnTo>
                    <a:pt x="51328" y="90584"/>
                  </a:lnTo>
                  <a:cubicBezTo>
                    <a:pt x="51328" y="95840"/>
                    <a:pt x="48771" y="98394"/>
                    <a:pt x="43515" y="98394"/>
                  </a:cubicBezTo>
                  <a:lnTo>
                    <a:pt x="10652" y="98394"/>
                  </a:lnTo>
                  <a:cubicBezTo>
                    <a:pt x="2135" y="98394"/>
                    <a:pt x="636" y="96368"/>
                    <a:pt x="636" y="92108"/>
                  </a:cubicBezTo>
                  <a:lnTo>
                    <a:pt x="636" y="6076"/>
                  </a:lnTo>
                  <a:cubicBezTo>
                    <a:pt x="636" y="2314"/>
                    <a:pt x="2366" y="637"/>
                    <a:pt x="6247" y="637"/>
                  </a:cubicBezTo>
                  <a:close/>
                  <a:moveTo>
                    <a:pt x="6246" y="0"/>
                  </a:moveTo>
                  <a:cubicBezTo>
                    <a:pt x="1985" y="0"/>
                    <a:pt x="0" y="1931"/>
                    <a:pt x="0" y="6076"/>
                  </a:cubicBezTo>
                  <a:lnTo>
                    <a:pt x="0" y="92108"/>
                  </a:lnTo>
                  <a:cubicBezTo>
                    <a:pt x="0" y="97350"/>
                    <a:pt x="2588" y="99032"/>
                    <a:pt x="10652" y="99032"/>
                  </a:cubicBezTo>
                  <a:lnTo>
                    <a:pt x="43515" y="99032"/>
                  </a:lnTo>
                  <a:cubicBezTo>
                    <a:pt x="49122" y="99032"/>
                    <a:pt x="51964" y="96189"/>
                    <a:pt x="51964" y="90584"/>
                  </a:cubicBezTo>
                  <a:lnTo>
                    <a:pt x="51964" y="6924"/>
                  </a:lnTo>
                  <a:cubicBezTo>
                    <a:pt x="51964" y="4338"/>
                    <a:pt x="50889" y="0"/>
                    <a:pt x="43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9"/>
            <p:cNvSpPr/>
            <p:nvPr/>
          </p:nvSpPr>
          <p:spPr>
            <a:xfrm>
              <a:off x="6289668" y="760834"/>
              <a:ext cx="383566" cy="30498"/>
            </a:xfrm>
            <a:custGeom>
              <a:avLst/>
              <a:gdLst/>
              <a:ahLst/>
              <a:cxnLst/>
              <a:rect l="l" t="t" r="r" b="b"/>
              <a:pathLst>
                <a:path w="10791" h="858" extrusionOk="0">
                  <a:moveTo>
                    <a:pt x="8423" y="1"/>
                  </a:moveTo>
                  <a:cubicBezTo>
                    <a:pt x="7941" y="1"/>
                    <a:pt x="7459" y="15"/>
                    <a:pt x="6979" y="28"/>
                  </a:cubicBezTo>
                  <a:lnTo>
                    <a:pt x="6979" y="28"/>
                  </a:lnTo>
                  <a:cubicBezTo>
                    <a:pt x="5829" y="20"/>
                    <a:pt x="4678" y="16"/>
                    <a:pt x="3527" y="16"/>
                  </a:cubicBezTo>
                  <a:cubicBezTo>
                    <a:pt x="2480" y="16"/>
                    <a:pt x="1432" y="20"/>
                    <a:pt x="385" y="29"/>
                  </a:cubicBezTo>
                  <a:cubicBezTo>
                    <a:pt x="384" y="29"/>
                    <a:pt x="382" y="29"/>
                    <a:pt x="381" y="29"/>
                  </a:cubicBezTo>
                  <a:cubicBezTo>
                    <a:pt x="127" y="29"/>
                    <a:pt x="0" y="227"/>
                    <a:pt x="2" y="425"/>
                  </a:cubicBezTo>
                  <a:lnTo>
                    <a:pt x="2" y="425"/>
                  </a:lnTo>
                  <a:cubicBezTo>
                    <a:pt x="0" y="623"/>
                    <a:pt x="127" y="820"/>
                    <a:pt x="381" y="820"/>
                  </a:cubicBezTo>
                  <a:cubicBezTo>
                    <a:pt x="382" y="820"/>
                    <a:pt x="384" y="820"/>
                    <a:pt x="385" y="820"/>
                  </a:cubicBezTo>
                  <a:cubicBezTo>
                    <a:pt x="1432" y="830"/>
                    <a:pt x="2480" y="834"/>
                    <a:pt x="3527" y="834"/>
                  </a:cubicBezTo>
                  <a:cubicBezTo>
                    <a:pt x="4563" y="834"/>
                    <a:pt x="5598" y="830"/>
                    <a:pt x="6634" y="824"/>
                  </a:cubicBezTo>
                  <a:lnTo>
                    <a:pt x="6634" y="824"/>
                  </a:lnTo>
                  <a:cubicBezTo>
                    <a:pt x="7186" y="839"/>
                    <a:pt x="7743" y="858"/>
                    <a:pt x="8297" y="858"/>
                  </a:cubicBezTo>
                  <a:cubicBezTo>
                    <a:pt x="8784" y="858"/>
                    <a:pt x="9270" y="844"/>
                    <a:pt x="9748" y="802"/>
                  </a:cubicBezTo>
                  <a:lnTo>
                    <a:pt x="9748" y="802"/>
                  </a:lnTo>
                  <a:cubicBezTo>
                    <a:pt x="9899" y="800"/>
                    <a:pt x="10050" y="799"/>
                    <a:pt x="10201" y="798"/>
                  </a:cubicBezTo>
                  <a:cubicBezTo>
                    <a:pt x="10202" y="798"/>
                    <a:pt x="10203" y="798"/>
                    <a:pt x="10204" y="798"/>
                  </a:cubicBezTo>
                  <a:cubicBezTo>
                    <a:pt x="10300" y="798"/>
                    <a:pt x="10376" y="768"/>
                    <a:pt x="10434" y="720"/>
                  </a:cubicBezTo>
                  <a:lnTo>
                    <a:pt x="10434" y="720"/>
                  </a:lnTo>
                  <a:cubicBezTo>
                    <a:pt x="10458" y="716"/>
                    <a:pt x="10483" y="713"/>
                    <a:pt x="10508" y="709"/>
                  </a:cubicBezTo>
                  <a:cubicBezTo>
                    <a:pt x="10791" y="664"/>
                    <a:pt x="10791" y="186"/>
                    <a:pt x="10508" y="141"/>
                  </a:cubicBezTo>
                  <a:cubicBezTo>
                    <a:pt x="10483" y="137"/>
                    <a:pt x="10458" y="133"/>
                    <a:pt x="10434" y="129"/>
                  </a:cubicBezTo>
                  <a:lnTo>
                    <a:pt x="10434" y="129"/>
                  </a:lnTo>
                  <a:cubicBezTo>
                    <a:pt x="10376" y="81"/>
                    <a:pt x="10300" y="52"/>
                    <a:pt x="10204" y="52"/>
                  </a:cubicBezTo>
                  <a:cubicBezTo>
                    <a:pt x="10203" y="52"/>
                    <a:pt x="10202" y="52"/>
                    <a:pt x="10201" y="52"/>
                  </a:cubicBezTo>
                  <a:cubicBezTo>
                    <a:pt x="10043" y="50"/>
                    <a:pt x="9885" y="49"/>
                    <a:pt x="9728" y="48"/>
                  </a:cubicBezTo>
                  <a:lnTo>
                    <a:pt x="9728" y="48"/>
                  </a:lnTo>
                  <a:cubicBezTo>
                    <a:pt x="9296" y="12"/>
                    <a:pt x="8860" y="1"/>
                    <a:pt x="8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9"/>
            <p:cNvSpPr/>
            <p:nvPr/>
          </p:nvSpPr>
          <p:spPr>
            <a:xfrm>
              <a:off x="6121682" y="741178"/>
              <a:ext cx="58720" cy="64763"/>
            </a:xfrm>
            <a:custGeom>
              <a:avLst/>
              <a:gdLst/>
              <a:ahLst/>
              <a:cxnLst/>
              <a:rect l="l" t="t" r="r" b="b"/>
              <a:pathLst>
                <a:path w="1652" h="1822" extrusionOk="0">
                  <a:moveTo>
                    <a:pt x="795" y="382"/>
                  </a:moveTo>
                  <a:cubicBezTo>
                    <a:pt x="1108" y="382"/>
                    <a:pt x="1176" y="812"/>
                    <a:pt x="1139" y="1043"/>
                  </a:cubicBezTo>
                  <a:cubicBezTo>
                    <a:pt x="1112" y="1210"/>
                    <a:pt x="1084" y="1297"/>
                    <a:pt x="968" y="1297"/>
                  </a:cubicBezTo>
                  <a:cubicBezTo>
                    <a:pt x="931" y="1297"/>
                    <a:pt x="884" y="1288"/>
                    <a:pt x="824" y="1269"/>
                  </a:cubicBezTo>
                  <a:cubicBezTo>
                    <a:pt x="700" y="1231"/>
                    <a:pt x="594" y="1117"/>
                    <a:pt x="549" y="994"/>
                  </a:cubicBezTo>
                  <a:lnTo>
                    <a:pt x="549" y="994"/>
                  </a:lnTo>
                  <a:cubicBezTo>
                    <a:pt x="550" y="994"/>
                    <a:pt x="552" y="994"/>
                    <a:pt x="553" y="995"/>
                  </a:cubicBezTo>
                  <a:cubicBezTo>
                    <a:pt x="562" y="997"/>
                    <a:pt x="571" y="999"/>
                    <a:pt x="580" y="999"/>
                  </a:cubicBezTo>
                  <a:cubicBezTo>
                    <a:pt x="672" y="999"/>
                    <a:pt x="748" y="874"/>
                    <a:pt x="664" y="807"/>
                  </a:cubicBezTo>
                  <a:cubicBezTo>
                    <a:pt x="509" y="685"/>
                    <a:pt x="538" y="406"/>
                    <a:pt x="760" y="384"/>
                  </a:cubicBezTo>
                  <a:cubicBezTo>
                    <a:pt x="772" y="383"/>
                    <a:pt x="784" y="382"/>
                    <a:pt x="795" y="382"/>
                  </a:cubicBezTo>
                  <a:close/>
                  <a:moveTo>
                    <a:pt x="817" y="1"/>
                  </a:moveTo>
                  <a:cubicBezTo>
                    <a:pt x="713" y="1"/>
                    <a:pt x="605" y="27"/>
                    <a:pt x="498" y="86"/>
                  </a:cubicBezTo>
                  <a:cubicBezTo>
                    <a:pt x="261" y="217"/>
                    <a:pt x="191" y="565"/>
                    <a:pt x="309" y="795"/>
                  </a:cubicBezTo>
                  <a:lnTo>
                    <a:pt x="309" y="795"/>
                  </a:lnTo>
                  <a:cubicBezTo>
                    <a:pt x="240" y="811"/>
                    <a:pt x="176" y="858"/>
                    <a:pt x="153" y="929"/>
                  </a:cubicBezTo>
                  <a:cubicBezTo>
                    <a:pt x="1" y="1394"/>
                    <a:pt x="412" y="1774"/>
                    <a:pt x="850" y="1817"/>
                  </a:cubicBezTo>
                  <a:cubicBezTo>
                    <a:pt x="878" y="1820"/>
                    <a:pt x="905" y="1821"/>
                    <a:pt x="932" y="1821"/>
                  </a:cubicBezTo>
                  <a:cubicBezTo>
                    <a:pt x="1123" y="1821"/>
                    <a:pt x="1291" y="1753"/>
                    <a:pt x="1441" y="1627"/>
                  </a:cubicBezTo>
                  <a:cubicBezTo>
                    <a:pt x="1647" y="1454"/>
                    <a:pt x="1651" y="977"/>
                    <a:pt x="1604" y="736"/>
                  </a:cubicBezTo>
                  <a:cubicBezTo>
                    <a:pt x="1528" y="351"/>
                    <a:pt x="1197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9"/>
            <p:cNvSpPr/>
            <p:nvPr/>
          </p:nvSpPr>
          <p:spPr>
            <a:xfrm>
              <a:off x="6731920" y="741178"/>
              <a:ext cx="58720" cy="64763"/>
            </a:xfrm>
            <a:custGeom>
              <a:avLst/>
              <a:gdLst/>
              <a:ahLst/>
              <a:cxnLst/>
              <a:rect l="l" t="t" r="r" b="b"/>
              <a:pathLst>
                <a:path w="1652" h="1822" extrusionOk="0">
                  <a:moveTo>
                    <a:pt x="795" y="382"/>
                  </a:moveTo>
                  <a:cubicBezTo>
                    <a:pt x="1109" y="382"/>
                    <a:pt x="1177" y="812"/>
                    <a:pt x="1139" y="1043"/>
                  </a:cubicBezTo>
                  <a:cubicBezTo>
                    <a:pt x="1112" y="1210"/>
                    <a:pt x="1085" y="1297"/>
                    <a:pt x="969" y="1297"/>
                  </a:cubicBezTo>
                  <a:cubicBezTo>
                    <a:pt x="931" y="1297"/>
                    <a:pt x="884" y="1288"/>
                    <a:pt x="825" y="1269"/>
                  </a:cubicBezTo>
                  <a:cubicBezTo>
                    <a:pt x="700" y="1231"/>
                    <a:pt x="593" y="1117"/>
                    <a:pt x="548" y="993"/>
                  </a:cubicBezTo>
                  <a:lnTo>
                    <a:pt x="548" y="993"/>
                  </a:lnTo>
                  <a:cubicBezTo>
                    <a:pt x="550" y="994"/>
                    <a:pt x="552" y="994"/>
                    <a:pt x="554" y="995"/>
                  </a:cubicBezTo>
                  <a:cubicBezTo>
                    <a:pt x="563" y="997"/>
                    <a:pt x="572" y="999"/>
                    <a:pt x="580" y="999"/>
                  </a:cubicBezTo>
                  <a:cubicBezTo>
                    <a:pt x="671" y="999"/>
                    <a:pt x="748" y="874"/>
                    <a:pt x="664" y="807"/>
                  </a:cubicBezTo>
                  <a:cubicBezTo>
                    <a:pt x="509" y="685"/>
                    <a:pt x="539" y="406"/>
                    <a:pt x="761" y="384"/>
                  </a:cubicBezTo>
                  <a:cubicBezTo>
                    <a:pt x="773" y="383"/>
                    <a:pt x="784" y="382"/>
                    <a:pt x="795" y="382"/>
                  </a:cubicBezTo>
                  <a:close/>
                  <a:moveTo>
                    <a:pt x="818" y="1"/>
                  </a:moveTo>
                  <a:cubicBezTo>
                    <a:pt x="714" y="1"/>
                    <a:pt x="606" y="27"/>
                    <a:pt x="499" y="86"/>
                  </a:cubicBezTo>
                  <a:cubicBezTo>
                    <a:pt x="261" y="217"/>
                    <a:pt x="191" y="565"/>
                    <a:pt x="310" y="795"/>
                  </a:cubicBezTo>
                  <a:lnTo>
                    <a:pt x="310" y="795"/>
                  </a:lnTo>
                  <a:cubicBezTo>
                    <a:pt x="241" y="811"/>
                    <a:pt x="177" y="858"/>
                    <a:pt x="153" y="929"/>
                  </a:cubicBezTo>
                  <a:cubicBezTo>
                    <a:pt x="1" y="1394"/>
                    <a:pt x="412" y="1774"/>
                    <a:pt x="850" y="1817"/>
                  </a:cubicBezTo>
                  <a:cubicBezTo>
                    <a:pt x="878" y="1820"/>
                    <a:pt x="906" y="1821"/>
                    <a:pt x="933" y="1821"/>
                  </a:cubicBezTo>
                  <a:cubicBezTo>
                    <a:pt x="1123" y="1821"/>
                    <a:pt x="1292" y="1753"/>
                    <a:pt x="1442" y="1627"/>
                  </a:cubicBezTo>
                  <a:cubicBezTo>
                    <a:pt x="1647" y="1454"/>
                    <a:pt x="1652" y="977"/>
                    <a:pt x="1604" y="736"/>
                  </a:cubicBezTo>
                  <a:cubicBezTo>
                    <a:pt x="1528" y="351"/>
                    <a:pt x="1198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174;p37"/>
          <p:cNvSpPr/>
          <p:nvPr/>
        </p:nvSpPr>
        <p:spPr>
          <a:xfrm rot="-899977">
            <a:off x="1136027" y="1499260"/>
            <a:ext cx="4120905" cy="367703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175;p37"/>
          <p:cNvSpPr txBox="1">
            <a:spLocks/>
          </p:cNvSpPr>
          <p:nvPr/>
        </p:nvSpPr>
        <p:spPr>
          <a:xfrm>
            <a:off x="-256525" y="2776575"/>
            <a:ext cx="7188964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vi-VN" sz="11500" kern="0" smtClean="0">
                <a:latin typeface="#9Slide05 Gullever Font" panose="02000507000000020004" pitchFamily="2" charset="0"/>
              </a:rPr>
              <a:t>Củng cố </a:t>
            </a:r>
            <a:br>
              <a:rPr lang="vi-VN" sz="11500" kern="0" smtClean="0">
                <a:latin typeface="#9Slide05 Gullever Font" panose="02000507000000020004" pitchFamily="2" charset="0"/>
              </a:rPr>
            </a:br>
            <a:r>
              <a:rPr lang="vi-VN" sz="11500" kern="0" smtClean="0">
                <a:latin typeface="#9Slide05 Gullever Font" panose="02000507000000020004" pitchFamily="2" charset="0"/>
              </a:rPr>
              <a:t>bài học</a:t>
            </a:r>
            <a:endParaRPr lang="vi-VN" sz="11500" kern="0" dirty="0">
              <a:latin typeface="#9Slide05 Gullever Font" panose="02000507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80" y="2048429"/>
            <a:ext cx="4782840" cy="2170874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725684" y="5286462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10.000 </a:t>
            </a: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41" y="1711960"/>
            <a:ext cx="5108005" cy="256734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725684" y="5286462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20.000 </a:t>
            </a: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44" y="1947988"/>
            <a:ext cx="4994602" cy="2271315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725684" y="5286462"/>
            <a:ext cx="3408145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50.000 </a:t>
            </a: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đồng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5" y="1931004"/>
            <a:ext cx="5251269" cy="222830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506684" y="5286462"/>
            <a:ext cx="3647607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100.000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đồng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0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69" y="1899767"/>
            <a:ext cx="5369261" cy="2379534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506684" y="5286462"/>
            <a:ext cx="3749042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lang="en-US" sz="4400" kern="0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2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00.000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đồng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0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4;p40"/>
          <p:cNvSpPr/>
          <p:nvPr/>
        </p:nvSpPr>
        <p:spPr>
          <a:xfrm>
            <a:off x="4364302" y="560001"/>
            <a:ext cx="3463396" cy="88359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89;p39"/>
          <p:cNvSpPr txBox="1">
            <a:spLocks noGrp="1"/>
          </p:cNvSpPr>
          <p:nvPr>
            <p:ph type="title"/>
          </p:nvPr>
        </p:nvSpPr>
        <p:spPr>
          <a:xfrm>
            <a:off x="2246765" y="619999"/>
            <a:ext cx="769847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TALUHLA" pitchFamily="2" charset="0"/>
              </a:rPr>
              <a:t>Đoán mệnh giá tiền đúng trong hình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TALUH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1852952"/>
            <a:ext cx="5277394" cy="2366351"/>
          </a:xfrm>
          <a:prstGeom prst="rect">
            <a:avLst/>
          </a:prstGeom>
        </p:spPr>
      </p:pic>
      <p:sp>
        <p:nvSpPr>
          <p:cNvPr id="11" name="Google Shape;1224;p40"/>
          <p:cNvSpPr/>
          <p:nvPr/>
        </p:nvSpPr>
        <p:spPr>
          <a:xfrm>
            <a:off x="4329467" y="4962184"/>
            <a:ext cx="4200579" cy="149086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89;p39"/>
          <p:cNvSpPr txBox="1">
            <a:spLocks/>
          </p:cNvSpPr>
          <p:nvPr/>
        </p:nvSpPr>
        <p:spPr>
          <a:xfrm>
            <a:off x="4506684" y="5286462"/>
            <a:ext cx="3775167" cy="84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9"/>
              </a:buClr>
              <a:buSzPts val="4000"/>
              <a:buFont typeface="Amatic SC"/>
              <a:buNone/>
              <a:tabLst/>
              <a:defRPr/>
            </a:pPr>
            <a:r>
              <a:rPr lang="en-US" sz="4400" kern="0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0"/>
              </a:rPr>
              <a:t>5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00.000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mpleSoft Bold" panose="02000000000000000000" pitchFamily="2" charset="0"/>
                <a:sym typeface="Amatic SC"/>
              </a:rPr>
              <a:t>đồng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0"/>
              <a:sym typeface="Amatic S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5" y="4219303"/>
            <a:ext cx="2726653" cy="27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542</Words>
  <Application>Microsoft Office PowerPoint</Application>
  <PresentationFormat>Widescreen</PresentationFormat>
  <Paragraphs>74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Calibri</vt:lpstr>
      <vt:lpstr>#9Slide07 TALUHLA</vt:lpstr>
      <vt:lpstr>#9Slide07 SVNNexa Rust Slab Bla</vt:lpstr>
      <vt:lpstr>Arial</vt:lpstr>
      <vt:lpstr>#9Slide07 Baloo Tamma</vt:lpstr>
      <vt:lpstr>Times New Roman</vt:lpstr>
      <vt:lpstr>Amatic SC</vt:lpstr>
      <vt:lpstr>#9Slide05 SVNFourth</vt:lpstr>
      <vt:lpstr>#9Slide05 Gullever Font</vt:lpstr>
      <vt:lpstr>HP001 4 hang 1 ô ly</vt:lpstr>
      <vt:lpstr>Didact Gothic</vt:lpstr>
      <vt:lpstr>#9Slide03 AmpleSoft Bold</vt:lpstr>
      <vt:lpstr>#9Slide07 IcielCadena</vt:lpstr>
      <vt:lpstr>iCiel Cucho</vt:lpstr>
      <vt:lpstr>#9Slide05 SantElia Script Light</vt:lpstr>
      <vt:lpstr>#9Slide07 SVNMelissa</vt:lpstr>
      <vt:lpstr>Giant Doodles Newsletter by Slidesgo</vt:lpstr>
      <vt:lpstr>PowerPoint Presentation</vt:lpstr>
      <vt:lpstr>Khởi động</vt:lpstr>
      <vt:lpstr>Trò chơi: NHÌN TIỀN  ĐOÁN GIÁ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Đoán mệnh giá tiền đúng trong hình </vt:lpstr>
      <vt:lpstr>PowerPoint Presentation</vt:lpstr>
      <vt:lpstr>Yêu cầu đạt được</vt:lpstr>
      <vt:lpstr>Khám phá</vt:lpstr>
      <vt:lpstr>Quan sát các tờ tiền và cho biết điểm giống và khác nhau giữa các tờ tiền?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Cho biết điểm giống và khác nhau giữa các tờ tiền?</vt:lpstr>
      <vt:lpstr>Kết luận: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Tìm hiểu về đồng tiền Việt Nam</vt:lpstr>
      <vt:lpstr>Luyện tập, thực hành</vt:lpstr>
      <vt:lpstr>Chơi trò: Đi chợ</vt:lpstr>
      <vt:lpstr>PowerPoint Presentation</vt:lpstr>
      <vt:lpstr>Kết luận: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QUÝ TRỌNG ĐỒNG TIỀN</dc:title>
  <dc:creator>Admin</dc:creator>
  <cp:lastModifiedBy>DELLL</cp:lastModifiedBy>
  <cp:revision>27</cp:revision>
  <dcterms:created xsi:type="dcterms:W3CDTF">2021-08-14T12:41:34Z</dcterms:created>
  <dcterms:modified xsi:type="dcterms:W3CDTF">2021-10-22T12:15:18Z</dcterms:modified>
</cp:coreProperties>
</file>