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6" r:id="rId2"/>
    <p:sldId id="294" r:id="rId3"/>
    <p:sldId id="306" r:id="rId4"/>
    <p:sldId id="307" r:id="rId5"/>
    <p:sldId id="284" r:id="rId6"/>
    <p:sldId id="299" r:id="rId7"/>
    <p:sldId id="297" r:id="rId8"/>
    <p:sldId id="276" r:id="rId9"/>
    <p:sldId id="264" r:id="rId10"/>
    <p:sldId id="259" r:id="rId11"/>
    <p:sldId id="280" r:id="rId12"/>
    <p:sldId id="300" r:id="rId13"/>
    <p:sldId id="265" r:id="rId14"/>
    <p:sldId id="266" r:id="rId15"/>
    <p:sldId id="263" r:id="rId16"/>
    <p:sldId id="301" r:id="rId17"/>
    <p:sldId id="308" r:id="rId18"/>
    <p:sldId id="309" r:id="rId19"/>
    <p:sldId id="310" r:id="rId20"/>
  </p:sldIdLst>
  <p:sldSz cx="12192000" cy="6858000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等线" panose="020B0604020202020204" charset="-122"/>
      <p:regular r:id="rId23"/>
      <p:bold r:id="rId24"/>
    </p:embeddedFont>
    <p:embeddedFont>
      <p:font typeface="iCiel Cadena" panose="02000503000000020004" charset="0"/>
      <p:bold r:id="rId25"/>
    </p:embeddedFont>
    <p:embeddedFont>
      <p:font typeface="等线 Light" panose="020B0604020202020204" charset="-122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AvantGarde-Demi" panose="02020500000000000000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AC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1" autoAdjust="0"/>
  </p:normalViewPr>
  <p:slideViewPr>
    <p:cSldViewPr snapToGrid="0" showGuides="1">
      <p:cViewPr varScale="1">
        <p:scale>
          <a:sx n="65" d="100"/>
          <a:sy n="65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9BA5D-45DA-48DB-982D-E0E96F019773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0A54-89D7-418E-BDA4-AF54AF2CA9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5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8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5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5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3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670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07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0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6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4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6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3DC441-4A3C-443D-8F0F-7410168AC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685EF68-80F8-4178-AC42-3B6124CA8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5E51EE-18EB-42FB-BED2-E4A28080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7D2DA1-7C6C-41B2-A01D-296B5EE9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3FAA55-5C60-4F9C-8BCD-A216CDE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9724E-83CC-414B-9AE8-C6999D47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7728CA7-6B47-44F7-9B30-38D43CE1C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BCFF594-1275-40CF-9A9F-54E66DB0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E68B21-4B68-4BF5-9657-4FBA6A5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EB5B202-515B-435B-A3E0-728984FB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836544-CC88-4654-917C-8B5C15C9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4DF85C-495D-4EB0-8CF6-93F03B6A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5AD9CF7-D5A6-43D4-A97A-8F9E071B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227CDB-F2B5-4AA9-BCEB-4FC224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D2711A-C6C4-48C8-89F1-9D2D2F40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7C5AB28-E3CD-42BF-9009-2AE39A1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73F503-1A98-42B2-B174-62EB8451D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5CD2820-74C1-491B-A1E4-FEDF2F67E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3E1D3F-7ABC-4EDA-A8B8-D26861D2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D21A7E-6C71-401D-AE7D-8D8359EC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17BA39-D2F4-44FC-A048-3D79BE03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0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433AE65-C964-492B-A18C-D1081719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1FB8A9E-546A-42EA-9F53-DB4CD0C8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58FCCD-8A07-4746-BBAB-31A1157F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F690B0-DD2F-4168-A5F5-217EE09C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15799E-2214-4538-9562-5BE9244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C52BC0-F7E2-4360-AA46-14397649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231266-8D5D-44C6-B22C-E1EFF7A15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21FB08-1DEA-41B2-BA8F-4F83511DA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45CA39-7359-499F-A768-8E7D9CDF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7EBE9C-64DD-47B2-A900-6E5C47D4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078DB4-6DF8-405A-9ED1-D9BA50AE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70292C-E4AC-4950-AE13-FA818A32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BB98DE-B682-4F01-847E-24F43428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9DF20C4-9379-4ED0-84BA-474D25E9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BC9AD43-A5C9-4B95-A973-56920E1F0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0BE1256-10B2-4F6B-BFB7-DF44764CE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4253E1B-DFF5-4A2C-B5E5-F55E4642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F757344-4461-4FD1-8FE7-E8D5DE7C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85E86C6-95ED-4560-8C9A-A97F26E1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3AE3E0-04B6-420D-85C7-4E6F2C90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986DE5-BAD4-418C-A700-7CCB6265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89DF45F-0506-4A0C-8456-5ECE972B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97F936A-CCE3-4078-B541-6E74553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932316-0BE7-47CB-9665-6115785C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1787810-4E46-4F3A-BE4E-6D568CA1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7D665D3-5E70-42D3-870B-F49C119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E001FE-4D52-4267-88F2-7088937A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08439F-D8AE-47E0-A5D6-A6060151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38E6989-703C-41AF-878A-23E0F676B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97FFA1-2349-41C4-819B-A2D5B685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D72FD1-71DA-44E7-8063-00378E1D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A84028-E3C3-46BB-89C1-334E4FB2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ECDF558-BA4B-4962-951F-8B7978CB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D5B3B8-468D-4CCC-8839-50DC9455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2204D1-6726-4539-AE20-CEE5FE936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120D-4C98-4862-84C1-6B907178391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882800-B7F2-4552-96D5-5F2C4961C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996182-72E2-4ECB-ADD1-C87B545E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1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-17039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56" name="图片 4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3D4C970-5ACC-42C3-BBDA-4516DF606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62" y="1334771"/>
            <a:ext cx="10754276" cy="279830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CCB2187-FBB4-4E7E-B3A7-3256F6359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614" y="-87251"/>
            <a:ext cx="74072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98886" y="670969"/>
            <a:ext cx="8964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Ví dụ 2:</a:t>
            </a:r>
            <a:r>
              <a:rPr lang="en-US" altLang="en-US" sz="3200">
                <a:latin typeface="Arial" panose="020B0604020202020204" pitchFamily="34" charset="0"/>
              </a:rPr>
              <a:t>         </a:t>
            </a:r>
            <a:r>
              <a:rPr lang="en-US" altLang="en-US" sz="3200" b="1">
                <a:latin typeface="Arial" panose="020B0604020202020204" pitchFamily="34" charset="0"/>
              </a:rPr>
              <a:t>78 : 3,25</a:t>
            </a: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3348" y="1318669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78</a:t>
            </a:r>
            <a:r>
              <a:rPr lang="en-US" altLang="en-US" sz="4400"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183211" y="1355181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1161" y="1283744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3,25</a:t>
            </a:r>
            <a:r>
              <a:rPr lang="en-US" altLang="en-US" sz="4400">
                <a:latin typeface="Arial" panose="020B0604020202020204" pitchFamily="34" charset="0"/>
              </a:rPr>
              <a:t>   </a:t>
            </a:r>
            <a:r>
              <a:rPr lang="en-US" altLang="en-US" sz="4400">
                <a:latin typeface="Times New Roman" panose="02020603050405020304" pitchFamily="18" charset="0"/>
              </a:rPr>
              <a:t>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03">
            <a:off x="4357167" y="1171825"/>
            <a:ext cx="874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40248" y="1313906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419498" y="29760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419498" y="3444331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19498" y="4174581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722961" y="1823494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2">
            <a:off x="3867423" y="2002881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419498" y="464289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183211" y="1967956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706836" y="1823494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1300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630761" y="182349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0873" y="1967956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630761" y="236324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000398" y="5014596"/>
            <a:ext cx="10191204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570436" y="3801519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891611" y="3623719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928123" y="347925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Đây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chính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FF00FF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400" b="1" dirty="0">
                <a:solidFill>
                  <a:srgbClr val="FF00FF"/>
                </a:solidFill>
                <a:latin typeface="Arial" panose="020B0604020202020204" pitchFamily="34" charset="0"/>
              </a:rPr>
              <a:t> 100).</a:t>
            </a:r>
          </a:p>
        </p:txBody>
      </p:sp>
      <p:pic>
        <p:nvPicPr>
          <p:cNvPr id="39" name="Picture 40" descr="câu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8" y="5126855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625205" y="1121025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302461">
            <a:off x="894844" y="1086100"/>
            <a:ext cx="10526923" cy="5589547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127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10111" y="995888"/>
            <a:ext cx="10526923" cy="5563125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254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3" name="任意多边形 2">
            <a:extLst>
              <a:ext uri="{FF2B5EF4-FFF2-40B4-BE49-F238E27FC236}">
                <a16:creationId xmlns:a16="http://schemas.microsoft.com/office/drawing/2014/main" xmlns="" id="{D02EC255-1332-44FF-B2B9-219205F52391}"/>
              </a:ext>
            </a:extLst>
          </p:cNvPr>
          <p:cNvSpPr/>
          <p:nvPr/>
        </p:nvSpPr>
        <p:spPr>
          <a:xfrm>
            <a:off x="4428670" y="699971"/>
            <a:ext cx="3334658" cy="130903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AC7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2335" y="76731"/>
            <a:ext cx="332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GHI NHỚ: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849" y="1868742"/>
            <a:ext cx="8496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39899" y="3200612"/>
            <a:ext cx="89281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Đếm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bấy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39899" y="4837281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93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/>
      <p:bldP spid="11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182481" y="619628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07" y="2094313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70  3,5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2466701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0750</a:t>
              </a:r>
              <a:endPara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    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4169632" y="544875"/>
            <a:ext cx="4465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906499" y="1791192"/>
            <a:ext cx="2628901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a) 32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32 : 10 =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2614394" y="1785046"/>
            <a:ext cx="1269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320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4277582" y="1779315"/>
            <a:ext cx="2952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b) 168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168 : 10 =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972514" y="1768842"/>
            <a:ext cx="26638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c) 934 :0,01=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934 : 100 =</a:t>
            </a: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6402451" y="2374576"/>
            <a:ext cx="154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16,8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9976655" y="1783423"/>
            <a:ext cx="1495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93400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10095142" y="2401348"/>
            <a:ext cx="12239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9,34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906498" y="3662695"/>
            <a:ext cx="10565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906498" y="4485020"/>
            <a:ext cx="105655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lần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lượt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2" name="Text Box 52"/>
          <p:cNvSpPr txBox="1">
            <a:spLocks noChangeArrowheads="1"/>
          </p:cNvSpPr>
          <p:nvPr/>
        </p:nvSpPr>
        <p:spPr bwMode="auto">
          <a:xfrm>
            <a:off x="2890093" y="2428434"/>
            <a:ext cx="1009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3,2</a:t>
            </a:r>
          </a:p>
        </p:txBody>
      </p:sp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6265785" y="1779315"/>
            <a:ext cx="154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1680</a:t>
            </a:r>
          </a:p>
        </p:txBody>
      </p:sp>
    </p:spTree>
    <p:extLst>
      <p:ext uri="{BB962C8B-B14F-4D97-AF65-F5344CB8AC3E}">
        <p14:creationId xmlns:p14="http://schemas.microsoft.com/office/powerpoint/2010/main" val="29654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4" grpId="1"/>
      <p:bldP spid="25" grpId="0"/>
      <p:bldP spid="12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13503" y="573689"/>
            <a:ext cx="1844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3: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4286877" y="2205131"/>
            <a:ext cx="35702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50"/>
                </a:solidFill>
                <a:latin typeface="Arial" panose="020B0604020202020204" pitchFamily="34" charset="0"/>
              </a:rPr>
              <a:t>0,8 m sắt    : 16kg</a:t>
            </a: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4107489" y="2657568"/>
            <a:ext cx="3786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0,18 m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  : ?kg</a:t>
            </a:r>
          </a:p>
        </p:txBody>
      </p: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4445309" y="1744226"/>
            <a:ext cx="277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Tóm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Arial" panose="020B0604020202020204" pitchFamily="34" charset="0"/>
              </a:rPr>
              <a:t>tắt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5308909" y="3394168"/>
            <a:ext cx="2076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Bài giải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2686359" y="3957096"/>
            <a:ext cx="71294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Thanh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1m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nặng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3724584" y="4390483"/>
            <a:ext cx="453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16 : 0,8 = 20 (kg)</a:t>
            </a:r>
          </a:p>
        </p:txBody>
      </p:sp>
      <p:sp>
        <p:nvSpPr>
          <p:cNvPr id="22" name="Text Box 62"/>
          <p:cNvSpPr txBox="1">
            <a:spLocks noChangeArrowheads="1"/>
          </p:cNvSpPr>
          <p:nvPr/>
        </p:nvSpPr>
        <p:spPr bwMode="auto">
          <a:xfrm>
            <a:off x="2692383" y="4785771"/>
            <a:ext cx="745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Thanh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sắt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0,18m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cân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nặng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3653147" y="5254083"/>
            <a:ext cx="4856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0,18 x 20 = 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3,6 (kg)</a:t>
            </a:r>
          </a:p>
        </p:txBody>
      </p:sp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4445309" y="5722396"/>
            <a:ext cx="4460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Đáp số:  3,6 kg.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735840" y="573689"/>
            <a:ext cx="99740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16kg.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?</a:t>
            </a:r>
          </a:p>
        </p:txBody>
      </p:sp>
    </p:spTree>
    <p:extLst>
      <p:ext uri="{BB962C8B-B14F-4D97-AF65-F5344CB8AC3E}">
        <p14:creationId xmlns:p14="http://schemas.microsoft.com/office/powerpoint/2010/main" val="26841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243" y="2015202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Hai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Ba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Bốn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không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vantGarde-Demi" panose="02020500000000000000" pitchFamily="18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732008" y="555970"/>
            <a:ext cx="80789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55 : 0,125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chia,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245725"/>
            <a:ext cx="3282549" cy="32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5034265" y="4285021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20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034265" y="286413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10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30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276600"/>
            <a:ext cx="3251499" cy="323311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36825" y="859729"/>
            <a:ext cx="4378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Arial" panose="020B0604020202020204" pitchFamily="34" charset="0"/>
              </a:rPr>
              <a:t>124 : 12,4 = </a:t>
            </a:r>
          </a:p>
        </p:txBody>
      </p:sp>
    </p:spTree>
    <p:extLst>
      <p:ext uri="{BB962C8B-B14F-4D97-AF65-F5344CB8AC3E}">
        <p14:creationId xmlns:p14="http://schemas.microsoft.com/office/powerpoint/2010/main" val="1929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779" y="2529830"/>
            <a:ext cx="744855" cy="902335"/>
          </a:xfrm>
          <a:prstGeom prst="rect">
            <a:avLst/>
          </a:prstGeom>
        </p:spPr>
      </p:pic>
      <p:grpSp>
        <p:nvGrpSpPr>
          <p:cNvPr id="19" name="组合 31"/>
          <p:cNvGrpSpPr/>
          <p:nvPr/>
        </p:nvGrpSpPr>
        <p:grpSpPr>
          <a:xfrm>
            <a:off x="131962" y="0"/>
            <a:ext cx="1512570" cy="1823085"/>
            <a:chOff x="4378324" y="1762126"/>
            <a:chExt cx="1023937" cy="1233488"/>
          </a:xfrm>
        </p:grpSpPr>
        <p:sp>
          <p:nvSpPr>
            <p:cNvPr id="20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6" name="图片 43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41820A4-392D-4F6A-AD53-672ACDA1A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71" y="1240857"/>
            <a:ext cx="91204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35810" y="0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7683249-AC88-4F00-A933-55B361521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875" y="2351497"/>
            <a:ext cx="607214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0,54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 Black" panose="020B0A04020102020204" pitchFamily="34" charset="0"/>
              </a:rPr>
              <a:t>5,4 x 10 = …?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715726"/>
            <a:ext cx="2809875" cy="27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2,54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xmlns="" id="{C3F609AC-00FD-4AA8-8859-DFC33DD6D4AE}"/>
              </a:ext>
            </a:extLst>
          </p:cNvPr>
          <p:cNvSpPr/>
          <p:nvPr/>
        </p:nvSpPr>
        <p:spPr>
          <a:xfrm>
            <a:off x="5034265" y="5320470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9BB386F8-1E91-4358-9C7D-8FA463469EF3}"/>
              </a:ext>
            </a:extLst>
          </p:cNvPr>
          <p:cNvSpPr/>
          <p:nvPr/>
        </p:nvSpPr>
        <p:spPr>
          <a:xfrm>
            <a:off x="5034265" y="398159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" panose="020B0604020202020204" pitchFamily="34" charset="0"/>
              </a:rPr>
              <a:t>25,4 x 100 = ...?</a:t>
            </a:r>
            <a:endParaRPr lang="en-US" altLang="en-US" sz="48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3791495"/>
            <a:ext cx="2733675" cy="271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0ABE61A-070E-4E47-952C-2F6A5FE5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0" b="45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43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51" y="777653"/>
            <a:ext cx="3798741" cy="3023085"/>
          </a:xfrm>
          <a:prstGeom prst="rect">
            <a:avLst/>
          </a:prstGeom>
        </p:spPr>
      </p:pic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698043" y="1583729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en-US" sz="2800" b="1" dirty="0">
                <a:solidFill>
                  <a:srgbClr val="0B19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Nắm được cách chia một số tự nhiên cho một số thập phân.</a:t>
            </a:r>
            <a:endParaRPr lang="vi-VN" altLang="en-US" sz="2800" b="1" dirty="0">
              <a:solidFill>
                <a:srgbClr val="0B19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xmlns="" id="{6F7BD1A3-87C6-4150-B039-4C13E8C2DBDB}"/>
              </a:ext>
            </a:extLst>
          </p:cNvPr>
          <p:cNvSpPr/>
          <p:nvPr/>
        </p:nvSpPr>
        <p:spPr>
          <a:xfrm>
            <a:off x="4698043" y="3438237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Biết vận dụng để giải các bài toán có lời văn liên quan đến chia một số tự nhiên cho một số thập phân</a:t>
            </a:r>
            <a:endParaRPr lang="en-US" altLang="en-US" sz="25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A8C4329-A2AB-42A0-B7B4-18E0BA5EAB5F}"/>
              </a:ext>
            </a:extLst>
          </p:cNvPr>
          <p:cNvSpPr txBox="1"/>
          <p:nvPr/>
        </p:nvSpPr>
        <p:spPr>
          <a:xfrm>
            <a:off x="5546608" y="488722"/>
            <a:ext cx="4940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3372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8F6A814-079B-4142-B751-ED2C71504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879" y="2094313"/>
            <a:ext cx="568806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1068" y="625657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a) Tính rồi so sánh kết quả tính:</a:t>
            </a:r>
            <a:r>
              <a:rPr lang="en-US" sz="2400" b="1">
                <a:solidFill>
                  <a:srgbClr val="6600FF"/>
                </a:solidFill>
              </a:rPr>
              <a:t> </a:t>
            </a:r>
            <a:endParaRPr lang="en-US" sz="24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25 : 4            (25 x 5) : (4 x 5)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125     :    20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4,2 : 7           (4,2 x 10) : (7 x 10)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42       :    70 =   </a:t>
            </a: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37,8 : 9        (37,8 x 100) : (9 x 100)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3780       :    900 =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873760" y="5284970"/>
            <a:ext cx="1065784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Khi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873760" y="5126220"/>
            <a:ext cx="1065784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Arial" panose="020B0604020202020204" pitchFamily="34" charset="0"/>
              </a:rPr>
              <a:t>xét</a:t>
            </a:r>
            <a:r>
              <a:rPr lang="en-US" altLang="en-US" sz="2800" b="1" dirty="0">
                <a:solidFill>
                  <a:srgbClr val="3333CC"/>
                </a:solidFill>
                <a:latin typeface="Arial" panose="020B0604020202020204" pitchFamily="34" charset="0"/>
              </a:rPr>
              <a:t>: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Khi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nhân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khác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88168" y="1273357"/>
            <a:ext cx="503237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08488" y="2571932"/>
            <a:ext cx="504825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45317" y="3970520"/>
            <a:ext cx="503238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2" name="Picture 181" descr="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5276238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82456" y="842464"/>
            <a:ext cx="107389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b)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Ví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dụ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hình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nhật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diện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tích</a:t>
            </a:r>
            <a:r>
              <a:rPr lang="en-US" altLang="en-US" sz="3200" b="1" dirty="0">
                <a:latin typeface="Arial" panose="020B0604020202020204" pitchFamily="34" charset="0"/>
              </a:rPr>
              <a:t> 34m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8,5m. </a:t>
            </a:r>
            <a:r>
              <a:rPr lang="en-US" altLang="en-US" sz="3200" b="1" dirty="0" err="1">
                <a:latin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mét</a:t>
            </a:r>
            <a:r>
              <a:rPr lang="en-US" altLang="en-US" sz="3200" b="1" dirty="0">
                <a:latin typeface="Arial" panose="020B0604020202020204" pitchFamily="34" charset="0"/>
              </a:rPr>
              <a:t>?</a:t>
            </a: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80778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chia:  34 : 8,5 </a:t>
            </a:r>
            <a:r>
              <a:rPr lang="en-US" altLang="en-US" sz="3200" b="1" dirty="0">
                <a:solidFill>
                  <a:srgbClr val="3333CC"/>
                </a:solidFill>
                <a:latin typeface="Arial" panose="020B0604020202020204" pitchFamily="34" charset="0"/>
              </a:rPr>
              <a:t>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52375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có:  34 : 8,5 =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413652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492002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4134939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0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10614093" y="427171"/>
            <a:ext cx="1396363" cy="1523832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6686" y="822371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81392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8,5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pic>
        <p:nvPicPr>
          <p:cNvPr id="1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445">
            <a:off x="3764461" y="1557088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31716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865358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416">
            <a:off x="3425905" y="2596244"/>
            <a:ext cx="788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Vậy 34  : 8,5 = 4 (m)</a:t>
            </a: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132286" y="4422821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205311" y="424184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10).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1377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32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524-6人教版五年级语文《走遍天下书为侣》"/>
  <p:tag name="INKNOELEADERBOARD" val="129431258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849</Words>
  <Application>Microsoft Office PowerPoint</Application>
  <PresentationFormat>Widescreen</PresentationFormat>
  <Paragraphs>141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 Black</vt:lpstr>
      <vt:lpstr>Times New Roman</vt:lpstr>
      <vt:lpstr>等线</vt:lpstr>
      <vt:lpstr>Arial</vt:lpstr>
      <vt:lpstr>Source Han Serif SC</vt:lpstr>
      <vt:lpstr>iCiel Cadena</vt:lpstr>
      <vt:lpstr>等线 Light</vt:lpstr>
      <vt:lpstr>Verdana</vt:lpstr>
      <vt:lpstr>AvantGarde-Demi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5-0524-6人教版五年级语文《走遍天下书为侣》</dc:title>
  <dc:creator>Administrator</dc:creator>
  <cp:lastModifiedBy>Admin</cp:lastModifiedBy>
  <cp:revision>47</cp:revision>
  <dcterms:created xsi:type="dcterms:W3CDTF">2019-05-23T07:47:43Z</dcterms:created>
  <dcterms:modified xsi:type="dcterms:W3CDTF">2021-12-08T01:26:50Z</dcterms:modified>
</cp:coreProperties>
</file>