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8" r:id="rId5"/>
    <p:sldId id="259" r:id="rId6"/>
    <p:sldId id="263" r:id="rId7"/>
    <p:sldId id="267" r:id="rId8"/>
    <p:sldId id="260" r:id="rId9"/>
    <p:sldId id="268" r:id="rId10"/>
    <p:sldId id="261" r:id="rId11"/>
    <p:sldId id="269" r:id="rId12"/>
    <p:sldId id="262" r:id="rId13"/>
    <p:sldId id="270" r:id="rId14"/>
    <p:sldId id="271" r:id="rId15"/>
    <p:sldId id="272" r:id="rId16"/>
    <p:sldId id="273" r:id="rId17"/>
    <p:sldId id="274" r:id="rId18"/>
    <p:sldId id="275" r:id="rId19"/>
    <p:sldId id="276" r:id="rId20"/>
    <p:sldId id="277" r:id="rId21"/>
    <p:sldId id="278" r:id="rId22"/>
    <p:sldId id="266" r:id="rId23"/>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8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CFFFEA-1CD1-4996-9458-1AD00DB6686A}"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158604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FFEA-1CD1-4996-9458-1AD00DB6686A}"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3539562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FFEA-1CD1-4996-9458-1AD00DB6686A}"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199467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FFEA-1CD1-4996-9458-1AD00DB6686A}"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221680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CFFFEA-1CD1-4996-9458-1AD00DB6686A}"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233129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CFFFEA-1CD1-4996-9458-1AD00DB6686A}"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182139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FFFEA-1CD1-4996-9458-1AD00DB6686A}" type="datetimeFigureOut">
              <a:rPr lang="en-US" smtClean="0"/>
              <a:t>19/9/2021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322106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CFFFEA-1CD1-4996-9458-1AD00DB6686A}" type="datetimeFigureOut">
              <a:rPr lang="en-US" smtClean="0"/>
              <a:t>19/9/2021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2703186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FFFEA-1CD1-4996-9458-1AD00DB6686A}" type="datetimeFigureOut">
              <a:rPr lang="en-US" smtClean="0"/>
              <a:t>19/9/2021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374147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FFEA-1CD1-4996-9458-1AD00DB6686A}"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232732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FFEA-1CD1-4996-9458-1AD00DB6686A}"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5DDE4D-7119-4D1A-83D6-D603C627D39A}" type="slidenum">
              <a:rPr lang="en-US" smtClean="0"/>
              <a:t>‹#›</a:t>
            </a:fld>
            <a:endParaRPr lang="en-US"/>
          </a:p>
        </p:txBody>
      </p:sp>
    </p:spTree>
    <p:extLst>
      <p:ext uri="{BB962C8B-B14F-4D97-AF65-F5344CB8AC3E}">
        <p14:creationId xmlns:p14="http://schemas.microsoft.com/office/powerpoint/2010/main" val="3402550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FFFEA-1CD1-4996-9458-1AD00DB6686A}" type="datetimeFigureOut">
              <a:rPr lang="en-US" smtClean="0"/>
              <a:t>19/9/2021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DDE4D-7119-4D1A-83D6-D603C627D39A}" type="slidenum">
              <a:rPr lang="en-US" smtClean="0"/>
              <a:t>‹#›</a:t>
            </a:fld>
            <a:endParaRPr lang="en-US"/>
          </a:p>
        </p:txBody>
      </p:sp>
    </p:spTree>
    <p:extLst>
      <p:ext uri="{BB962C8B-B14F-4D97-AF65-F5344CB8AC3E}">
        <p14:creationId xmlns:p14="http://schemas.microsoft.com/office/powerpoint/2010/main" val="4085366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38937" y="377952"/>
            <a:ext cx="3045897" cy="830997"/>
          </a:xfrm>
          <a:prstGeom prst="rect">
            <a:avLst/>
          </a:prstGeom>
          <a:noFill/>
        </p:spPr>
        <p:txBody>
          <a:bodyPr wrap="none" lIns="91440" tIns="45720" rIns="91440" bIns="45720">
            <a:spAutoFit/>
          </a:bodyPr>
          <a:lstStyle/>
          <a:p>
            <a:pPr algn="ctr"/>
            <a:r>
              <a:rPr lang="en-US" sz="4800" b="1" cap="none" spc="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 Việt </a:t>
            </a:r>
            <a:endParaRPr lang="en-US" sz="4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7" name="Rectangle 6"/>
          <p:cNvSpPr/>
          <p:nvPr/>
        </p:nvSpPr>
        <p:spPr>
          <a:xfrm>
            <a:off x="919208" y="1208949"/>
            <a:ext cx="10444766" cy="1446550"/>
          </a:xfrm>
          <a:prstGeom prst="rect">
            <a:avLst/>
          </a:prstGeom>
          <a:noFill/>
        </p:spPr>
        <p:txBody>
          <a:bodyPr wrap="square" lIns="91440" tIns="45720" rIns="91440" bIns="45720">
            <a:spAutoFit/>
          </a:bodyPr>
          <a:lstStyle/>
          <a:p>
            <a:pPr algn="ctr"/>
            <a:r>
              <a:rPr lang="en-US" sz="4400" b="1" cap="none" spc="0"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VIẾT ĐOẠN VĂN KỂ VỀ MỘT VIỆC LÀM Ở NHÀ </a:t>
            </a:r>
            <a:endPar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645444" y="2816416"/>
            <a:ext cx="8632882" cy="2798572"/>
          </a:xfrm>
          <a:prstGeom prst="rect">
            <a:avLst/>
          </a:prstGeom>
        </p:spPr>
      </p:pic>
    </p:spTree>
    <p:extLst>
      <p:ext uri="{BB962C8B-B14F-4D97-AF65-F5344CB8AC3E}">
        <p14:creationId xmlns:p14="http://schemas.microsoft.com/office/powerpoint/2010/main" val="157248887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9099" y="3163392"/>
            <a:ext cx="10560676" cy="3416320"/>
          </a:xfrm>
          <a:prstGeom prst="rect">
            <a:avLst/>
          </a:prstGeom>
          <a:noFill/>
        </p:spPr>
        <p:txBody>
          <a:bodyPr wrap="square" rtlCol="0">
            <a:spAutoFit/>
          </a:bodyPr>
          <a:lstStyle/>
          <a:p>
            <a:pPr algn="ct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Đoạn văn mẫu số 2: </a:t>
            </a:r>
          </a:p>
          <a:p>
            <a:pPr algn="just">
              <a:lnSpc>
                <a:spcPct val="150000"/>
              </a:lnSpc>
            </a:pPr>
            <a:r>
              <a:rPr lang="en-US" sz="2800" b="1" dirty="0" smtClean="0">
                <a:solidFill>
                  <a:srgbClr val="FFC00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Chủ</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nhật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tuần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trước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em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phụ</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giúp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mẹ</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quét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Em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quét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từ trong ra </a:t>
            </a:r>
            <a:r>
              <a:rPr lang="en-US" sz="2800" b="1" dirty="0" err="1" smtClean="0">
                <a:solidFill>
                  <a:srgbClr val="002060"/>
                </a:solidFill>
                <a:latin typeface="Times New Roman" panose="02020603050405020304" pitchFamily="18" charset="0"/>
                <a:cs typeface="Times New Roman" panose="02020603050405020304" pitchFamily="18" charset="0"/>
              </a:rPr>
              <a:t>ngoài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hiên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gom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rác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Sau</a:t>
            </a:r>
            <a:r>
              <a:rPr lang="en-US" sz="2800" b="1" dirty="0" smtClean="0">
                <a:solidFill>
                  <a:srgbClr val="002060"/>
                </a:solidFill>
                <a:latin typeface="Times New Roman" panose="02020603050405020304" pitchFamily="18" charset="0"/>
                <a:cs typeface="Times New Roman" panose="02020603050405020304" pitchFamily="18" charset="0"/>
              </a:rPr>
              <a:t> đó, lấy hót rác hót lại và đổ </a:t>
            </a:r>
            <a:r>
              <a:rPr lang="en-US" sz="2800" b="1" dirty="0" err="1" smtClean="0">
                <a:solidFill>
                  <a:srgbClr val="002060"/>
                </a:solidFill>
                <a:latin typeface="Times New Roman" panose="02020603050405020304" pitchFamily="18" charset="0"/>
                <a:cs typeface="Times New Roman" panose="02020603050405020304" pitchFamily="18" charset="0"/>
              </a:rPr>
              <a:t>vào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thùng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rác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Sau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khi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quét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em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thấy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sàn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sạch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sẽ</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hẳn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lên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Mẹ</a:t>
            </a:r>
            <a:r>
              <a:rPr lang="en-US" sz="2800" b="1" dirty="0" smtClean="0">
                <a:solidFill>
                  <a:srgbClr val="002060"/>
                </a:solidFill>
                <a:latin typeface="Times New Roman" panose="02020603050405020304" pitchFamily="18" charset="0"/>
                <a:cs typeface="Times New Roman" panose="02020603050405020304" pitchFamily="18" charset="0"/>
              </a:rPr>
              <a:t> khen em ngoan. Em rất thích thú với lời khen của mẹ.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46161" y="27283"/>
            <a:ext cx="10563367" cy="3262432"/>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mẫu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số</a:t>
            </a:r>
            <a:r>
              <a:rPr lang="en-US" sz="3200" b="1" dirty="0" smtClean="0">
                <a:solidFill>
                  <a:srgbClr val="FF0000"/>
                </a:solidFill>
                <a:latin typeface="Times New Roman" panose="02020603050405020304" pitchFamily="18" charset="0"/>
                <a:cs typeface="Times New Roman" panose="02020603050405020304" pitchFamily="18" charset="0"/>
              </a:rPr>
              <a:t> 1:</a:t>
            </a:r>
          </a:p>
          <a:p>
            <a:pPr algn="just">
              <a:lnSpc>
                <a:spcPct val="150000"/>
              </a:lnSpc>
            </a:pPr>
            <a:r>
              <a:rPr lang="en-US" sz="32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7 </a:t>
            </a:r>
            <a:r>
              <a:rPr lang="en-US" sz="2800" b="1" dirty="0" err="1">
                <a:solidFill>
                  <a:srgbClr val="002060"/>
                </a:solidFill>
                <a:latin typeface="Times New Roman" panose="02020603050405020304" pitchFamily="18" charset="0"/>
                <a:cs typeface="Times New Roman" panose="02020603050405020304" pitchFamily="18" charset="0"/>
              </a:rPr>
              <a:t>tuần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cẩn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từng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cọng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bỏ</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úa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theo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dặn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Nhờ</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có</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em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mẹ</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nấu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cơm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nhanh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hơn</a:t>
            </a:r>
            <a:r>
              <a:rPr lang="en-US" sz="2800" b="1" smtClean="0">
                <a:solidFill>
                  <a:srgbClr val="002060"/>
                </a:solidFill>
                <a:latin typeface="Times New Roman" panose="02020603050405020304" pitchFamily="18" charset="0"/>
                <a:cs typeface="Times New Roman" panose="02020603050405020304" pitchFamily="18" charset="0"/>
              </a:rPr>
              <a:t>. Mẹ khen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err="1">
                <a:solidFill>
                  <a:srgbClr val="002060"/>
                </a:solidFill>
                <a:latin typeface="Times New Roman" panose="02020603050405020304" pitchFamily="18" charset="0"/>
                <a:cs typeface="Times New Roman" panose="02020603050405020304" pitchFamily="18" charset="0"/>
              </a:rPr>
              <a:t>đỡ</a:t>
            </a:r>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bố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vui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khen</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322893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8714" y="421614"/>
            <a:ext cx="9729786" cy="6164923"/>
          </a:xfrm>
          <a:prstGeom prst="rect">
            <a:avLst/>
          </a:prstGeom>
        </p:spPr>
      </p:pic>
    </p:spTree>
    <p:extLst>
      <p:ext uri="{BB962C8B-B14F-4D97-AF65-F5344CB8AC3E}">
        <p14:creationId xmlns:p14="http://schemas.microsoft.com/office/powerpoint/2010/main" val="111268752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716" y="2477261"/>
            <a:ext cx="10515600" cy="1325563"/>
          </a:xfrm>
        </p:spPr>
        <p:txBody>
          <a:bodyPr>
            <a:normAutofit/>
          </a:bodyPr>
          <a:lstStyle/>
          <a:p>
            <a:pPr algn="ctr"/>
            <a:r>
              <a:rPr lang="en-US" sz="6600" b="1" smtClean="0">
                <a:solidFill>
                  <a:srgbClr val="FF0000"/>
                </a:solidFill>
                <a:latin typeface="Times New Roman" panose="02020603050405020304" pitchFamily="18" charset="0"/>
                <a:cs typeface="Times New Roman" panose="02020603050405020304" pitchFamily="18" charset="0"/>
              </a:rPr>
              <a:t>CỦNG CỐ - DẶN DÒ</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77613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9015" y="1515105"/>
            <a:ext cx="5513048" cy="923330"/>
          </a:xfrm>
          <a:prstGeom prst="rect">
            <a:avLst/>
          </a:prstGeom>
          <a:noFill/>
        </p:spPr>
        <p:txBody>
          <a:bodyPr wrap="none" lIns="91440" tIns="45720" rIns="91440" bIns="45720">
            <a:spAutoFit/>
          </a:bodyPr>
          <a:lstStyle/>
          <a:p>
            <a:pPr algn="ctr"/>
            <a:r>
              <a:rPr lang="en-US" sz="54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ĐỌC MỞ RỘNG </a:t>
            </a:r>
            <a:endPar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ectangle 5"/>
          <p:cNvSpPr/>
          <p:nvPr/>
        </p:nvSpPr>
        <p:spPr>
          <a:xfrm>
            <a:off x="3964593" y="2216246"/>
            <a:ext cx="3427541" cy="1107996"/>
          </a:xfrm>
          <a:prstGeom prst="rect">
            <a:avLst/>
          </a:prstGeom>
          <a:noFill/>
        </p:spPr>
        <p:txBody>
          <a:bodyPr wrap="none" lIns="91440" tIns="45720" rIns="91440" bIns="45720">
            <a:spAutoFit/>
          </a:bodyPr>
          <a:lstStyle/>
          <a:p>
            <a:pPr algn="ctr"/>
            <a:r>
              <a:rPr lang="en-US" sz="66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TUẦN 2 </a:t>
            </a:r>
            <a:endParaRPr lang="en-US" sz="6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 name="Picture 1"/>
          <p:cNvPicPr>
            <a:picLocks noChangeAspect="1"/>
          </p:cNvPicPr>
          <p:nvPr/>
        </p:nvPicPr>
        <p:blipFill>
          <a:blip r:embed="rId2"/>
          <a:stretch>
            <a:fillRect/>
          </a:stretch>
        </p:blipFill>
        <p:spPr>
          <a:xfrm>
            <a:off x="1913237" y="3324242"/>
            <a:ext cx="7530251" cy="2519363"/>
          </a:xfrm>
          <a:prstGeom prst="rect">
            <a:avLst/>
          </a:prstGeom>
        </p:spPr>
      </p:pic>
    </p:spTree>
    <p:extLst>
      <p:ext uri="{BB962C8B-B14F-4D97-AF65-F5344CB8AC3E}">
        <p14:creationId xmlns:p14="http://schemas.microsoft.com/office/powerpoint/2010/main" val="402965559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503488"/>
            <a:ext cx="10515600" cy="1325562"/>
          </a:xfrm>
          <a:prstGeom prst="rect">
            <a:avLst/>
          </a:prstGeom>
        </p:spPr>
        <p:txBody>
          <a:bodyPr/>
          <a:lstStyle/>
          <a:p>
            <a:r>
              <a:rPr lang="en-US" b="1" u="sng" dirty="0" smtClean="0">
                <a:solidFill>
                  <a:srgbClr val="FF0000"/>
                </a:solidFill>
                <a:latin typeface="Times New Roman" panose="02020603050405020304" pitchFamily="18" charset="0"/>
                <a:cs typeface="Times New Roman" panose="02020603050405020304" pitchFamily="18" charset="0"/>
              </a:rPr>
              <a:t>Hoạt động 1: </a:t>
            </a:r>
            <a:r>
              <a:rPr lang="en-US" b="1" dirty="0" smtClean="0">
                <a:solidFill>
                  <a:srgbClr val="FF0000"/>
                </a:solidFill>
                <a:latin typeface="Times New Roman" panose="02020603050405020304" pitchFamily="18" charset="0"/>
                <a:cs typeface="Times New Roman" panose="02020603050405020304" pitchFamily="18" charset="0"/>
              </a:rPr>
              <a:t>Tìm đọc các bài viết về những hoạt động của thiếu nhi</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8914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0638" y="1599755"/>
            <a:ext cx="4365114" cy="44992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221" y="1940952"/>
            <a:ext cx="6130188" cy="3432905"/>
          </a:xfrm>
          <a:prstGeom prst="rect">
            <a:avLst/>
          </a:prstGeom>
        </p:spPr>
      </p:pic>
    </p:spTree>
    <p:extLst>
      <p:ext uri="{BB962C8B-B14F-4D97-AF65-F5344CB8AC3E}">
        <p14:creationId xmlns:p14="http://schemas.microsoft.com/office/powerpoint/2010/main" val="298244615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8034" y="1223493"/>
            <a:ext cx="5125288" cy="6247864"/>
          </a:xfrm>
          <a:prstGeom prst="rect">
            <a:avLst/>
          </a:prstGeom>
          <a:noFill/>
        </p:spPr>
        <p:txBody>
          <a:bodyPr wrap="square" rtlCol="0">
            <a:spAutoFit/>
          </a:bodyPr>
          <a:lstStyle/>
          <a:p>
            <a:pPr algn="ctr"/>
            <a:r>
              <a:rPr lang="vi-VN" sz="2000" b="1" i="1" dirty="0">
                <a:solidFill>
                  <a:schemeClr val="accent2">
                    <a:lumMod val="75000"/>
                  </a:schemeClr>
                </a:solidFill>
                <a:latin typeface="Times New Roman" panose="02020603050405020304" pitchFamily="18" charset="0"/>
                <a:cs typeface="Times New Roman" panose="02020603050405020304" pitchFamily="18" charset="0"/>
              </a:rPr>
              <a:t>Tập tầm vông </a:t>
            </a:r>
            <a:r>
              <a:rPr lang="vi-VN" sz="2000" b="1" dirty="0">
                <a:solidFill>
                  <a:schemeClr val="accent2">
                    <a:lumMod val="75000"/>
                  </a:schemeClr>
                </a:solidFill>
                <a:latin typeface="Times New Roman" panose="02020603050405020304" pitchFamily="18" charset="0"/>
                <a:cs typeface="Times New Roman" panose="02020603050405020304" pitchFamily="18" charset="0"/>
              </a:rPr>
              <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i="1" dirty="0">
                <a:solidFill>
                  <a:schemeClr val="accent2">
                    <a:lumMod val="75000"/>
                  </a:schemeClr>
                </a:solidFill>
                <a:latin typeface="Times New Roman" panose="02020603050405020304" pitchFamily="18" charset="0"/>
                <a:cs typeface="Times New Roman" panose="02020603050405020304" pitchFamily="18" charset="0"/>
              </a:rPr>
              <a:t>Tay nào không? </a:t>
            </a:r>
            <a:r>
              <a:rPr lang="vi-VN" sz="2000" b="1" dirty="0">
                <a:solidFill>
                  <a:schemeClr val="accent2">
                    <a:lumMod val="75000"/>
                  </a:schemeClr>
                </a:solidFill>
                <a:latin typeface="Times New Roman" panose="02020603050405020304" pitchFamily="18" charset="0"/>
                <a:cs typeface="Times New Roman" panose="02020603050405020304" pitchFamily="18" charset="0"/>
              </a:rPr>
              <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i="1" dirty="0">
                <a:solidFill>
                  <a:schemeClr val="accent2">
                    <a:lumMod val="75000"/>
                  </a:schemeClr>
                </a:solidFill>
                <a:latin typeface="Times New Roman" panose="02020603050405020304" pitchFamily="18" charset="0"/>
                <a:cs typeface="Times New Roman" panose="02020603050405020304" pitchFamily="18" charset="0"/>
              </a:rPr>
              <a:t>Tay nào có?</a:t>
            </a:r>
            <a:r>
              <a:rPr lang="vi-VN" sz="2000" b="1" dirty="0">
                <a:solidFill>
                  <a:schemeClr val="accent2">
                    <a:lumMod val="75000"/>
                  </a:schemeClr>
                </a:solidFill>
                <a:latin typeface="Times New Roman" panose="02020603050405020304" pitchFamily="18" charset="0"/>
                <a:cs typeface="Times New Roman" panose="02020603050405020304" pitchFamily="18" charset="0"/>
              </a:rPr>
              <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Tay cầm hạt đỗ</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Tay cầm nụ hoa</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Đố bạn đoán ra</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Nắm tay nào có…</a:t>
            </a:r>
          </a:p>
          <a:p>
            <a:pPr algn="ctr"/>
            <a:r>
              <a:rPr lang="vi-VN" sz="2000" b="1" dirty="0">
                <a:solidFill>
                  <a:schemeClr val="accent2">
                    <a:lumMod val="75000"/>
                  </a:schemeClr>
                </a:solidFill>
                <a:latin typeface="Times New Roman" panose="02020603050405020304" pitchFamily="18" charset="0"/>
                <a:cs typeface="Times New Roman" panose="02020603050405020304" pitchFamily="18" charset="0"/>
              </a:rPr>
              <a:t>***</a:t>
            </a:r>
          </a:p>
          <a:p>
            <a:pPr algn="ctr"/>
            <a:r>
              <a:rPr lang="vi-VN" sz="2000" b="1" dirty="0">
                <a:solidFill>
                  <a:schemeClr val="accent2">
                    <a:lumMod val="75000"/>
                  </a:schemeClr>
                </a:solidFill>
                <a:latin typeface="Times New Roman" panose="02020603050405020304" pitchFamily="18" charset="0"/>
                <a:cs typeface="Times New Roman" panose="02020603050405020304" pitchFamily="18" charset="0"/>
              </a:rPr>
              <a:t>Nếu là hạt đỗ</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Tay nắm chặt mà</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Nếu cầm nụ hoa</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Chắc là nắm nhẹ</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Nếu cầm mẩu giẻ</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Nắm xẹp như không</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Nắm tay mà phồng</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Táo nằm trong đó</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Hai tay chẳng có</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r>
              <a:rPr lang="vi-VN" sz="2000" b="1" dirty="0">
                <a:solidFill>
                  <a:schemeClr val="accent2">
                    <a:lumMod val="75000"/>
                  </a:schemeClr>
                </a:solidFill>
                <a:latin typeface="Times New Roman" panose="02020603050405020304" pitchFamily="18" charset="0"/>
                <a:cs typeface="Times New Roman" panose="02020603050405020304" pitchFamily="18" charset="0"/>
              </a:rPr>
              <a:t>Lấy gì đoán đây</a:t>
            </a:r>
            <a:r>
              <a:rPr lang="vi-VN" sz="2000"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sz="2000" b="1" dirty="0" smtClean="0">
              <a:solidFill>
                <a:schemeClr val="accent2">
                  <a:lumMod val="75000"/>
                </a:schemeClr>
              </a:solidFill>
              <a:latin typeface="Times New Roman" panose="02020603050405020304" pitchFamily="18" charset="0"/>
              <a:cs typeface="Times New Roman" panose="02020603050405020304" pitchFamily="18" charset="0"/>
            </a:endParaRPr>
          </a:p>
          <a:p>
            <a:pPr algn="ctr"/>
            <a:r>
              <a:rPr lang="en-US" sz="2000" b="1" dirty="0">
                <a:solidFill>
                  <a:schemeClr val="accent2">
                    <a:lumMod val="75000"/>
                  </a:schemeClr>
                </a:solidFill>
                <a:latin typeface="Times New Roman" panose="02020603050405020304" pitchFamily="18" charset="0"/>
                <a:cs typeface="Times New Roman" panose="02020603050405020304" pitchFamily="18" charset="0"/>
              </a:rPr>
              <a:t> </a:t>
            </a:r>
            <a:r>
              <a:rPr lang="en-US" sz="2000" b="1" dirty="0" smtClean="0">
                <a:solidFill>
                  <a:schemeClr val="accent2">
                    <a:lumMod val="75000"/>
                  </a:schemeClr>
                </a:solidFill>
                <a:latin typeface="Times New Roman" panose="02020603050405020304" pitchFamily="18" charset="0"/>
                <a:cs typeface="Times New Roman" panose="02020603050405020304" pitchFamily="18" charset="0"/>
              </a:rPr>
              <a:t>        Xuân Quỳnh </a:t>
            </a:r>
            <a:r>
              <a:rPr lang="vi-VN" sz="2000" b="1" dirty="0">
                <a:solidFill>
                  <a:schemeClr val="accent2">
                    <a:lumMod val="75000"/>
                  </a:schemeClr>
                </a:solidFill>
                <a:latin typeface="Times New Roman" panose="02020603050405020304" pitchFamily="18" charset="0"/>
                <a:cs typeface="Times New Roman" panose="02020603050405020304" pitchFamily="18" charset="0"/>
              </a:rPr>
              <a:t/>
            </a:r>
            <a:br>
              <a:rPr lang="vi-VN" sz="2000" b="1" dirty="0">
                <a:solidFill>
                  <a:schemeClr val="accent2">
                    <a:lumMod val="75000"/>
                  </a:schemeClr>
                </a:solidFill>
                <a:latin typeface="Times New Roman" panose="02020603050405020304" pitchFamily="18" charset="0"/>
                <a:cs typeface="Times New Roman" panose="02020603050405020304" pitchFamily="18" charset="0"/>
              </a:rPr>
            </a:br>
            <a:endParaRPr lang="vi-VN"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3322" y="1223493"/>
            <a:ext cx="6532257" cy="4572396"/>
          </a:xfrm>
          <a:prstGeom prst="rect">
            <a:avLst/>
          </a:prstGeom>
        </p:spPr>
      </p:pic>
    </p:spTree>
    <p:extLst>
      <p:ext uri="{BB962C8B-B14F-4D97-AF65-F5344CB8AC3E}">
        <p14:creationId xmlns:p14="http://schemas.microsoft.com/office/powerpoint/2010/main" val="204856670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76325"/>
            <a:ext cx="10515600" cy="1325563"/>
          </a:xfrm>
          <a:prstGeom prst="rect">
            <a:avLst/>
          </a:prstGeo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Hoạt động 2: Trao đổi với các bạn dựa vào gợi ý sau: </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39" y="2401686"/>
            <a:ext cx="10199122" cy="4456314"/>
          </a:xfrm>
          <a:prstGeom prst="rect">
            <a:avLst/>
          </a:prstGeom>
        </p:spPr>
      </p:pic>
    </p:spTree>
    <p:extLst>
      <p:ext uri="{BB962C8B-B14F-4D97-AF65-F5344CB8AC3E}">
        <p14:creationId xmlns:p14="http://schemas.microsoft.com/office/powerpoint/2010/main" val="105102104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538288"/>
            <a:ext cx="9144000" cy="2387600"/>
          </a:xfrm>
          <a:prstGeom prst="rect">
            <a:avLst/>
          </a:prstGeom>
        </p:spPr>
        <p:txBody>
          <a:bodyPr>
            <a:normAutofit fontScale="90000"/>
          </a:bodyPr>
          <a:lstStyle/>
          <a:p>
            <a:r>
              <a:rPr lang="en-US" sz="8800" b="1" smtClean="0">
                <a:solidFill>
                  <a:srgbClr val="0070C0"/>
                </a:solidFill>
                <a:latin typeface="Times New Roman" panose="02020603050405020304" pitchFamily="18" charset="0"/>
                <a:cs typeface="Times New Roman" panose="02020603050405020304" pitchFamily="18" charset="0"/>
              </a:rPr>
              <a:t>Chia sẻ với các bạn</a:t>
            </a:r>
            <a:endParaRPr lang="en-US" sz="8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82739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93738" y="1168400"/>
            <a:ext cx="11498262" cy="5689600"/>
          </a:xfrm>
          <a:prstGeom prst="rect">
            <a:avLst/>
          </a:prstGeom>
        </p:spPr>
      </p:pic>
      <p:sp>
        <p:nvSpPr>
          <p:cNvPr id="5" name="TextBox 4"/>
          <p:cNvSpPr txBox="1"/>
          <p:nvPr/>
        </p:nvSpPr>
        <p:spPr>
          <a:xfrm>
            <a:off x="1184856" y="582911"/>
            <a:ext cx="2614411" cy="584775"/>
          </a:xfrm>
          <a:prstGeom prst="rect">
            <a:avLst/>
          </a:prstGeom>
          <a:noFill/>
        </p:spPr>
        <p:txBody>
          <a:bodyPr wrap="square" rtlCol="0">
            <a:spAutoFit/>
          </a:bodyPr>
          <a:lstStyle/>
          <a:p>
            <a:r>
              <a:rPr lang="en-US" sz="3200" b="1" dirty="0" smtClean="0">
                <a:solidFill>
                  <a:srgbClr val="FFC000"/>
                </a:solidFill>
                <a:latin typeface="Times New Roman" panose="02020603050405020304" pitchFamily="18" charset="0"/>
                <a:cs typeface="Times New Roman" panose="02020603050405020304" pitchFamily="18" charset="0"/>
              </a:rPr>
              <a:t>Liên hệ: </a:t>
            </a:r>
            <a:endParaRPr lang="en-US" sz="32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886345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É QUÉT NHÀ - KARAOKE (CÓ LỜI) - LỚP 1 - Vì Sự Bình Đẳng Và Dân Chủ Trong Giáo Dụ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46958" y="1078651"/>
            <a:ext cx="8591753" cy="4832752"/>
          </a:xfrm>
        </p:spPr>
      </p:pic>
    </p:spTree>
    <p:extLst>
      <p:ext uri="{BB962C8B-B14F-4D97-AF65-F5344CB8AC3E}">
        <p14:creationId xmlns:p14="http://schemas.microsoft.com/office/powerpoint/2010/main" val="191302135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25550"/>
            <a:ext cx="10515600" cy="5311775"/>
          </a:xfrm>
          <a:prstGeom prst="rect">
            <a:avLst/>
          </a:prstGeom>
        </p:spPr>
        <p:txBody>
          <a:bodyPr>
            <a:normAutofit fontScale="25000" lnSpcReduction="20000"/>
          </a:bodyPr>
          <a:lstStyle/>
          <a:p>
            <a:pPr marL="0" indent="0">
              <a:lnSpc>
                <a:spcPct val="170000"/>
              </a:lnSpc>
              <a:spcBef>
                <a:spcPts val="0"/>
              </a:spcBef>
              <a:buNone/>
            </a:pPr>
            <a:r>
              <a:rPr lang="en-US" b="1" dirty="0" smtClean="0"/>
              <a:t>        </a:t>
            </a:r>
            <a:r>
              <a:rPr lang="en-US" b="1" dirty="0" smtClean="0">
                <a:solidFill>
                  <a:srgbClr val="FF0000"/>
                </a:solidFill>
              </a:rPr>
              <a:t>                                                                                                                                          </a:t>
            </a:r>
            <a:r>
              <a:rPr lang="vi-VN" sz="9600" b="1" dirty="0" smtClean="0">
                <a:solidFill>
                  <a:srgbClr val="FF0000"/>
                </a:solidFill>
              </a:rPr>
              <a:t>Bể </a:t>
            </a:r>
            <a:r>
              <a:rPr lang="vi-VN" sz="9600" b="1" dirty="0">
                <a:solidFill>
                  <a:srgbClr val="FF0000"/>
                </a:solidFill>
              </a:rPr>
              <a:t>cá vàng dành cho các cháu.</a:t>
            </a:r>
            <a:br>
              <a:rPr lang="vi-VN" sz="9600" b="1" dirty="0">
                <a:solidFill>
                  <a:srgbClr val="FF0000"/>
                </a:solidFill>
              </a:rPr>
            </a:br>
            <a:r>
              <a:rPr lang="en-US" sz="7400" b="1" dirty="0" smtClean="0">
                <a:solidFill>
                  <a:srgbClr val="FF0000"/>
                </a:solidFill>
              </a:rPr>
              <a:t>	</a:t>
            </a:r>
            <a:r>
              <a:rPr lang="vi-VN" sz="7400" b="1" dirty="0" smtClean="0">
                <a:solidFill>
                  <a:srgbClr val="002060"/>
                </a:solidFill>
              </a:rPr>
              <a:t>Các </a:t>
            </a:r>
            <a:r>
              <a:rPr lang="vi-VN" sz="7400" b="1" dirty="0">
                <a:solidFill>
                  <a:srgbClr val="002060"/>
                </a:solidFill>
              </a:rPr>
              <a:t>bạn đều biết ngôi nhà sàn của Bác ở Phủ Chủ tịch rất đơn sơ nhưng khi thiết kế, Bác đã đề nghị các đồng chí xây cho Bác một hàng ghế </a:t>
            </a:r>
            <a:r>
              <a:rPr lang="vi-VN" sz="7400" b="1" dirty="0" smtClean="0">
                <a:solidFill>
                  <a:srgbClr val="002060"/>
                </a:solidFill>
              </a:rPr>
              <a:t>xi</a:t>
            </a:r>
            <a:r>
              <a:rPr lang="en-US" sz="7400" b="1" dirty="0" smtClean="0">
                <a:solidFill>
                  <a:srgbClr val="002060"/>
                </a:solidFill>
              </a:rPr>
              <a:t> </a:t>
            </a:r>
            <a:r>
              <a:rPr lang="vi-VN" sz="7400" b="1" dirty="0" smtClean="0">
                <a:solidFill>
                  <a:srgbClr val="002060"/>
                </a:solidFill>
              </a:rPr>
              <a:t>măng </a:t>
            </a:r>
            <a:r>
              <a:rPr lang="vi-VN" sz="7400" b="1" dirty="0">
                <a:solidFill>
                  <a:srgbClr val="002060"/>
                </a:solidFill>
              </a:rPr>
              <a:t>bao quanh để các cháu thiếu nhi đến thăm Bác có chỗ ngồi. Thấy các cháu co chỗ ngồi nhưng lại không có gì để chơi, Bác lại đề nghị kiếm 1 bể cá để nuôi cá vàng cho các cháu đến thăm Bác có cá để xem. Thấy các cháu xúm xít xem cá trong bể, Bác rất vui. Hàng ngày, sau giờ làm việc, Bác thường cho cá vàng ăn. Bác để dành những mẩu bánh mì ăn sáng làm thức ăn nuôi cá. Được Bác chăm sóc, mấy con cá vàng trong bể ngày một lớn và phát triển thành cả một đàn cá. Mùa đông trời lạnh, Bác nhờ mấy chú làm một chiếc nắp đậy bể để bảo đảm độ ấm cho cá.</a:t>
            </a:r>
            <a:br>
              <a:rPr lang="vi-VN" sz="7400" b="1" dirty="0">
                <a:solidFill>
                  <a:srgbClr val="002060"/>
                </a:solidFill>
              </a:rPr>
            </a:br>
            <a:r>
              <a:rPr lang="en-US" sz="7400" b="1" dirty="0" smtClean="0">
                <a:solidFill>
                  <a:srgbClr val="002060"/>
                </a:solidFill>
                <a:latin typeface=".VnArial" pitchFamily="34" charset="0"/>
              </a:rPr>
              <a:t>	</a:t>
            </a:r>
            <a:r>
              <a:rPr lang="vi-VN" sz="7400" b="1" dirty="0" smtClean="0">
                <a:solidFill>
                  <a:srgbClr val="002060"/>
                </a:solidFill>
              </a:rPr>
              <a:t>Mỗi </a:t>
            </a:r>
            <a:r>
              <a:rPr lang="vi-VN" sz="7400" b="1" dirty="0">
                <a:solidFill>
                  <a:srgbClr val="002060"/>
                </a:solidFill>
              </a:rPr>
              <a:t>lần đến thăm nhà sàn của Bác, khách thường thích thú ngắm bể cá, nhất là khách thiếu nhi.</a:t>
            </a:r>
            <a:endParaRPr lang="en-US" sz="7400" b="1" dirty="0">
              <a:solidFill>
                <a:srgbClr val="002060"/>
              </a:solidFill>
              <a:latin typeface=".VnArial" pitchFamily="34" charset="0"/>
            </a:endParaRPr>
          </a:p>
        </p:txBody>
      </p:sp>
    </p:spTree>
    <p:extLst>
      <p:ext uri="{BB962C8B-B14F-4D97-AF65-F5344CB8AC3E}">
        <p14:creationId xmlns:p14="http://schemas.microsoft.com/office/powerpoint/2010/main" val="105709388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70225" y="2838450"/>
            <a:ext cx="9121775" cy="1690688"/>
          </a:xfrm>
          <a:prstGeom prst="rect">
            <a:avLst/>
          </a:prstGeom>
        </p:spPr>
        <p:txBody>
          <a:bodyPr>
            <a:normAutofit/>
          </a:bodyPr>
          <a:lstStyle/>
          <a:p>
            <a:pPr marL="0" indent="0">
              <a:buNone/>
            </a:pPr>
            <a:r>
              <a:rPr lang="en-US" sz="8800" b="1" dirty="0" smtClean="0">
                <a:solidFill>
                  <a:srgbClr val="FF0000"/>
                </a:solidFill>
                <a:latin typeface="Times New Roman" panose="02020603050405020304" pitchFamily="18" charset="0"/>
                <a:cs typeface="Times New Roman" panose="02020603050405020304" pitchFamily="18" charset="0"/>
              </a:rPr>
              <a:t>TỔNG KẾT </a:t>
            </a:r>
            <a:endParaRPr lang="en-US" sz="8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92904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48915" y="3337232"/>
            <a:ext cx="7723589" cy="1569660"/>
          </a:xfrm>
          <a:prstGeom prst="rect">
            <a:avLst/>
          </a:prstGeom>
        </p:spPr>
        <p:txBody>
          <a:bodyPr wrap="none">
            <a:prstTxWarp prst="textArchUp">
              <a:avLst/>
            </a:prstTxWarp>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CHÚC CÁC CON </a:t>
            </a:r>
            <a:endParaRPr lang="en-US" sz="4800" b="1" dirty="0" smtClean="0">
              <a:solidFill>
                <a:srgbClr val="FF0000"/>
              </a:solidFill>
              <a:latin typeface="Times New Roman" panose="02020603050405020304" pitchFamily="18" charset="0"/>
              <a:cs typeface="Times New Roman" panose="02020603050405020304" pitchFamily="18" charset="0"/>
            </a:endParaRPr>
          </a:p>
          <a:p>
            <a:pPr algn="ctr"/>
            <a:r>
              <a:rPr lang="en-US" sz="4800" b="1" dirty="0" smtClean="0">
                <a:solidFill>
                  <a:srgbClr val="FF0000"/>
                </a:solidFill>
                <a:latin typeface="Times New Roman" panose="02020603050405020304" pitchFamily="18" charset="0"/>
                <a:cs typeface="Times New Roman" panose="02020603050405020304" pitchFamily="18" charset="0"/>
              </a:rPr>
              <a:t>CHĂM NGOAN HỌC </a:t>
            </a:r>
            <a:r>
              <a:rPr lang="en-US" sz="4800" b="1" dirty="0">
                <a:solidFill>
                  <a:srgbClr val="FF0000"/>
                </a:solidFill>
                <a:latin typeface="Times New Roman" panose="02020603050405020304" pitchFamily="18" charset="0"/>
                <a:cs typeface="Times New Roman" panose="02020603050405020304" pitchFamily="18" charset="0"/>
              </a:rPr>
              <a:t>GIỎI</a:t>
            </a:r>
          </a:p>
        </p:txBody>
      </p:sp>
    </p:spTree>
    <p:extLst>
      <p:ext uri="{BB962C8B-B14F-4D97-AF65-F5344CB8AC3E}">
        <p14:creationId xmlns:p14="http://schemas.microsoft.com/office/powerpoint/2010/main" val="27045902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54434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2" y="1"/>
            <a:ext cx="10515600" cy="560832"/>
          </a:xfrm>
        </p:spPr>
        <p:txBody>
          <a:bodyPr>
            <a:normAutofit fontScale="90000"/>
          </a:bodyPr>
          <a:lstStyle/>
          <a:p>
            <a:pPr algn="ctr"/>
            <a:r>
              <a:rPr lang="en-US" b="1" i="0" dirty="0" smtClean="0">
                <a:solidFill>
                  <a:srgbClr val="FF0000"/>
                </a:solidFill>
                <a:effectLst/>
                <a:latin typeface="Times New Roman" panose="02020603050405020304" pitchFamily="18" charset="0"/>
              </a:rPr>
              <a:t>Hoạt động 1:</a:t>
            </a:r>
            <a:endParaRPr lang="en-US" b="1" dirty="0">
              <a:solidFill>
                <a:srgbClr val="FF0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60833"/>
            <a:ext cx="11512669" cy="5030137"/>
          </a:xfrm>
        </p:spPr>
      </p:pic>
      <p:sp>
        <p:nvSpPr>
          <p:cNvPr id="4" name="TextBox 3"/>
          <p:cNvSpPr txBox="1"/>
          <p:nvPr/>
        </p:nvSpPr>
        <p:spPr>
          <a:xfrm>
            <a:off x="1767840" y="5590970"/>
            <a:ext cx="8868133" cy="523220"/>
          </a:xfrm>
          <a:prstGeom prst="rect">
            <a:avLst/>
          </a:prstGeom>
          <a:noFill/>
        </p:spPr>
        <p:txBody>
          <a:bodyPr wrap="none" rtlCol="0">
            <a:spAutoFit/>
          </a:bodyPr>
          <a:lstStyle/>
          <a:p>
            <a:r>
              <a:rPr lang="en-US" sz="2800" smtClean="0">
                <a:latin typeface="#9Slide01 Tieu de ngan" panose="00000800000000000000" pitchFamily="2" charset="0"/>
              </a:rPr>
              <a:t>Quan sát tranh và cho biết tranh vẽ những gì?</a:t>
            </a:r>
            <a:endParaRPr lang="en-US" sz="2800">
              <a:latin typeface="#9Slide01 Tieu de ngan" panose="00000800000000000000" pitchFamily="2" charset="0"/>
            </a:endParaRPr>
          </a:p>
        </p:txBody>
      </p:sp>
    </p:spTree>
    <p:extLst>
      <p:ext uri="{BB962C8B-B14F-4D97-AF65-F5344CB8AC3E}">
        <p14:creationId xmlns:p14="http://schemas.microsoft.com/office/powerpoint/2010/main" val="14533311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47662" cy="4203069"/>
          </a:xfrm>
          <a:prstGeom prst="rect">
            <a:avLst/>
          </a:prstGeom>
        </p:spPr>
      </p:pic>
      <p:sp>
        <p:nvSpPr>
          <p:cNvPr id="8" name="TextBox 7"/>
          <p:cNvSpPr txBox="1"/>
          <p:nvPr/>
        </p:nvSpPr>
        <p:spPr>
          <a:xfrm>
            <a:off x="528034" y="3902298"/>
            <a:ext cx="3515932"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Bạn nhỏ bỏ quả vào bồn rửa </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696" y="2670580"/>
            <a:ext cx="3193961" cy="4073458"/>
          </a:xfrm>
          <a:prstGeom prst="rect">
            <a:avLst/>
          </a:prstGeom>
        </p:spPr>
      </p:pic>
      <p:sp>
        <p:nvSpPr>
          <p:cNvPr id="10" name="TextBox 9"/>
          <p:cNvSpPr txBox="1"/>
          <p:nvPr/>
        </p:nvSpPr>
        <p:spPr>
          <a:xfrm>
            <a:off x="4375696" y="1815921"/>
            <a:ext cx="3181082"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rPr>
              <a:t>Bạn nhỏ</a:t>
            </a:r>
            <a:r>
              <a:rPr lang="vi-VN" sz="2800" b="1" i="0" dirty="0" smtClean="0">
                <a:solidFill>
                  <a:srgbClr val="FF0000"/>
                </a:solidFill>
                <a:effectLst/>
                <a:latin typeface="Times New Roman" panose="02020603050405020304" pitchFamily="18" charset="0"/>
              </a:rPr>
              <a:t> xả nước và rửa từng quả</a:t>
            </a:r>
            <a:endParaRPr lang="en-US" sz="2800" b="1" dirty="0">
              <a:solidFill>
                <a:srgbClr val="FF000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6933" y="-278107"/>
            <a:ext cx="3645067" cy="4759281"/>
          </a:xfrm>
          <a:prstGeom prst="rect">
            <a:avLst/>
          </a:prstGeom>
        </p:spPr>
      </p:pic>
      <p:sp>
        <p:nvSpPr>
          <p:cNvPr id="12" name="TextBox 11"/>
          <p:cNvSpPr txBox="1"/>
          <p:nvPr/>
        </p:nvSpPr>
        <p:spPr>
          <a:xfrm>
            <a:off x="8804683" y="4230255"/>
            <a:ext cx="312956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rPr>
              <a:t>B</a:t>
            </a:r>
            <a:r>
              <a:rPr lang="en-US" sz="2800" b="1" i="0" dirty="0" smtClean="0">
                <a:solidFill>
                  <a:srgbClr val="FF0000"/>
                </a:solidFill>
                <a:effectLst/>
                <a:latin typeface="Times New Roman" panose="02020603050405020304" pitchFamily="18" charset="0"/>
              </a:rPr>
              <a:t>ạn nhỏ xếp hoa quả đã rửa vào rổ</a:t>
            </a:r>
            <a:endParaRPr lang="en-US" sz="2800" b="1" dirty="0">
              <a:solidFill>
                <a:srgbClr val="FF0000"/>
              </a:solidFill>
            </a:endParaRPr>
          </a:p>
        </p:txBody>
      </p:sp>
    </p:spTree>
    <p:extLst>
      <p:ext uri="{BB962C8B-B14F-4D97-AF65-F5344CB8AC3E}">
        <p14:creationId xmlns:p14="http://schemas.microsoft.com/office/powerpoint/2010/main" val="170782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 y="1"/>
            <a:ext cx="11512669" cy="4145280"/>
          </a:xfrm>
          <a:prstGeom prst="rect">
            <a:avLst/>
          </a:prstGeom>
        </p:spPr>
      </p:pic>
      <p:sp>
        <p:nvSpPr>
          <p:cNvPr id="6" name="TextBox 5"/>
          <p:cNvSpPr txBox="1"/>
          <p:nvPr/>
        </p:nvSpPr>
        <p:spPr>
          <a:xfrm>
            <a:off x="2011680" y="4547616"/>
            <a:ext cx="7188186" cy="769441"/>
          </a:xfrm>
          <a:prstGeom prst="rect">
            <a:avLst/>
          </a:prstGeom>
          <a:noFill/>
        </p:spPr>
        <p:txBody>
          <a:bodyPr wrap="none" rtlCol="0">
            <a:spAutoFit/>
          </a:bodyPr>
          <a:lstStyle/>
          <a:p>
            <a:r>
              <a:rPr lang="en-US" sz="4400" smtClean="0">
                <a:solidFill>
                  <a:srgbClr val="FF0000"/>
                </a:solidFill>
                <a:latin typeface="#9Slide01 Tieu de ngan" panose="00000800000000000000" pitchFamily="2" charset="0"/>
              </a:rPr>
              <a:t>Kể lại việc bạn nhỏ làm </a:t>
            </a:r>
            <a:endParaRPr lang="en-US" sz="4400">
              <a:solidFill>
                <a:srgbClr val="FF0000"/>
              </a:solidFill>
              <a:latin typeface="#9Slide01 Tieu de ngan" panose="00000800000000000000" pitchFamily="2" charset="0"/>
            </a:endParaRPr>
          </a:p>
        </p:txBody>
      </p:sp>
    </p:spTree>
    <p:extLst>
      <p:ext uri="{BB962C8B-B14F-4D97-AF65-F5344CB8AC3E}">
        <p14:creationId xmlns:p14="http://schemas.microsoft.com/office/powerpoint/2010/main" val="983295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2930" y="2290192"/>
            <a:ext cx="9902070" cy="1446550"/>
          </a:xfrm>
          <a:prstGeom prst="rect">
            <a:avLst/>
          </a:prstGeom>
          <a:noFill/>
        </p:spPr>
        <p:txBody>
          <a:bodyPr wrap="none" rtlCol="0">
            <a:spAutoFit/>
          </a:bodyPr>
          <a:lstStyle/>
          <a:p>
            <a:r>
              <a:rPr lang="en-US" sz="4400" smtClean="0">
                <a:solidFill>
                  <a:srgbClr val="FF0000"/>
                </a:solidFill>
                <a:latin typeface="#9Slide01 Tieu de ngan" panose="00000800000000000000" pitchFamily="2" charset="0"/>
              </a:rPr>
              <a:t>Ở nhà con đã làm những việc gì?</a:t>
            </a:r>
          </a:p>
          <a:p>
            <a:r>
              <a:rPr lang="en-US" sz="4400" smtClean="0">
                <a:solidFill>
                  <a:srgbClr val="FF0000"/>
                </a:solidFill>
                <a:latin typeface="#9Slide01 Tieu de ngan" panose="00000800000000000000" pitchFamily="2" charset="0"/>
              </a:rPr>
              <a:t>   Con hãy chia sẻ với các bạn.</a:t>
            </a:r>
            <a:endParaRPr lang="en-US" sz="4400">
              <a:solidFill>
                <a:srgbClr val="FF0000"/>
              </a:solidFill>
              <a:latin typeface="#9Slide01 Tieu de ngan" panose="00000800000000000000" pitchFamily="2" charset="0"/>
            </a:endParaRPr>
          </a:p>
        </p:txBody>
      </p:sp>
    </p:spTree>
    <p:extLst>
      <p:ext uri="{BB962C8B-B14F-4D97-AF65-F5344CB8AC3E}">
        <p14:creationId xmlns:p14="http://schemas.microsoft.com/office/powerpoint/2010/main" val="3844726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55" y="1023610"/>
            <a:ext cx="10515600" cy="1325563"/>
          </a:xfrm>
        </p:spPr>
        <p:txBody>
          <a:bodyPr>
            <a:noAutofit/>
          </a:bodyPr>
          <a:lstStyle/>
          <a:p>
            <a:r>
              <a:rPr lang="en-US" sz="4800" b="1" dirty="0" smtClean="0">
                <a:latin typeface="Times New Roman" panose="02020603050405020304" pitchFamily="18" charset="0"/>
                <a:cs typeface="Times New Roman" panose="02020603050405020304" pitchFamily="18" charset="0"/>
              </a:rPr>
              <a:t>Hoạt động 2:</a:t>
            </a:r>
            <a:r>
              <a:rPr lang="en-US" sz="4800" b="1" dirty="0" smtClean="0">
                <a:solidFill>
                  <a:srgbClr val="FF0000"/>
                </a:solidFill>
                <a:latin typeface="Times New Roman" panose="02020603050405020304" pitchFamily="18" charset="0"/>
                <a:cs typeface="Times New Roman" panose="02020603050405020304" pitchFamily="18" charset="0"/>
              </a:rPr>
              <a:t> Viết 2 – 3 câu những việc em đã làm ở nhà. </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37138" y="2765080"/>
            <a:ext cx="6928834"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 Em đã làm những việc gì?</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293217" y="2191675"/>
            <a:ext cx="3258355" cy="707886"/>
          </a:xfrm>
          <a:prstGeom prst="rect">
            <a:avLst/>
          </a:prstGeom>
          <a:noFill/>
        </p:spPr>
        <p:txBody>
          <a:bodyPr wrap="square" rtlCol="0">
            <a:spAutoFit/>
          </a:bodyPr>
          <a:lstStyle/>
          <a:p>
            <a:r>
              <a:rPr lang="en-US" sz="4000" b="1" dirty="0" smtClean="0">
                <a:solidFill>
                  <a:schemeClr val="tx1">
                    <a:lumMod val="85000"/>
                    <a:lumOff val="15000"/>
                  </a:schemeClr>
                </a:solidFill>
                <a:latin typeface="Times New Roman" panose="02020603050405020304" pitchFamily="18" charset="0"/>
                <a:cs typeface="Times New Roman" panose="02020603050405020304" pitchFamily="18" charset="0"/>
              </a:rPr>
              <a:t>Gợi ý </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01117" y="3517238"/>
            <a:ext cx="6246253"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 Em làm việc đó thế nào? </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01117" y="4326799"/>
            <a:ext cx="9079606"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 Nêu suy nghĩ của em sau khi làm xong việc đó.</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990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66744" y="-261773"/>
            <a:ext cx="2354936" cy="2059553"/>
          </a:xfrm>
          <a:prstGeom prst="rect">
            <a:avLst/>
          </a:prstGeom>
        </p:spPr>
      </p:pic>
      <p:sp>
        <p:nvSpPr>
          <p:cNvPr id="3" name="Rounded Rectangle 2"/>
          <p:cNvSpPr/>
          <p:nvPr/>
        </p:nvSpPr>
        <p:spPr>
          <a:xfrm>
            <a:off x="985838" y="1839452"/>
            <a:ext cx="2832597" cy="2202960"/>
          </a:xfrm>
          <a:prstGeom prst="roundRect">
            <a:avLst/>
          </a:prstGeom>
          <a:solidFill>
            <a:schemeClr val="accent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a:solidFill>
                  <a:srgbClr val="002060"/>
                </a:solidFill>
                <a:latin typeface="Times New Roman" panose="02020603050405020304" pitchFamily="18" charset="0"/>
                <a:cs typeface="Times New Roman" panose="02020603050405020304" pitchFamily="18" charset="0"/>
              </a:rPr>
              <a:t>Em đã làm những việc gì?</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652067" y="4458219"/>
            <a:ext cx="2534045" cy="23404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smtClean="0">
                <a:solidFill>
                  <a:srgbClr val="00B0F0"/>
                </a:solidFill>
                <a:latin typeface="Times New Roman" panose="02020603050405020304" pitchFamily="18" charset="0"/>
                <a:cs typeface="Times New Roman" panose="02020603050405020304" pitchFamily="18" charset="0"/>
              </a:rPr>
              <a:t>Quét nhà, rửa bát, trông em, nhặt rau,…</a:t>
            </a:r>
            <a:endParaRPr lang="en-US" sz="2800" b="1" dirty="0">
              <a:solidFill>
                <a:srgbClr val="00B0F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461543" y="1771316"/>
            <a:ext cx="2639345" cy="2271096"/>
          </a:xfrm>
          <a:prstGeom prst="roundRect">
            <a:avLst/>
          </a:prstGeom>
          <a:solidFill>
            <a:schemeClr val="accent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rgbClr val="FF0000"/>
                </a:solidFill>
                <a:latin typeface="Times New Roman" panose="02020603050405020304" pitchFamily="18" charset="0"/>
                <a:cs typeface="Times New Roman" panose="02020603050405020304" pitchFamily="18" charset="0"/>
              </a:rPr>
              <a:t>Em làm việc đó thế nào?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7978124" y="4622785"/>
            <a:ext cx="2957513" cy="217593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a:solidFill>
                  <a:prstClr val="black"/>
                </a:solidFill>
                <a:latin typeface="Times New Roman" panose="02020603050405020304" pitchFamily="18" charset="0"/>
                <a:cs typeface="Times New Roman" panose="02020603050405020304" pitchFamily="18" charset="0"/>
              </a:rPr>
              <a:t>Em rất vui, em hào hứng, em yêu thích,…</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7867789" y="1785447"/>
            <a:ext cx="3100406" cy="2271096"/>
          </a:xfrm>
          <a:prstGeom prst="roundRect">
            <a:avLst/>
          </a:prstGeom>
          <a:solidFill>
            <a:schemeClr val="accent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smtClean="0">
                <a:solidFill>
                  <a:srgbClr val="002060"/>
                </a:solidFill>
                <a:latin typeface="Times New Roman" panose="02020603050405020304" pitchFamily="18" charset="0"/>
                <a:cs typeface="Times New Roman" panose="02020603050405020304" pitchFamily="18" charset="0"/>
              </a:rPr>
              <a:t>Nêu suy nghĩ của em sau khi làm xong việc đó.</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4248467" y="4622785"/>
            <a:ext cx="2886075" cy="217593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a:solidFill>
                  <a:srgbClr val="FF0000"/>
                </a:solidFill>
                <a:latin typeface="Times New Roman" panose="02020603050405020304" pitchFamily="18" charset="0"/>
                <a:cs typeface="Times New Roman" panose="02020603050405020304" pitchFamily="18" charset="0"/>
              </a:rPr>
              <a:t>Chăm chỉ, cẩn thận, tỉ  mỉ, nhẹ nhàng</a:t>
            </a:r>
            <a:r>
              <a:rPr lang="en-US" sz="2800" b="1"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5691505" y="1348377"/>
            <a:ext cx="3126" cy="486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19392" y="1223265"/>
            <a:ext cx="2317464" cy="5480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128838" y="1246488"/>
            <a:ext cx="2430269" cy="5880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2"/>
          </p:cNvCxnSpPr>
          <p:nvPr/>
        </p:nvCxnSpPr>
        <p:spPr>
          <a:xfrm>
            <a:off x="9417992" y="4056543"/>
            <a:ext cx="0" cy="620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18574" y="4042078"/>
            <a:ext cx="515" cy="416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691504" y="4110375"/>
            <a:ext cx="0" cy="5124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106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500" fill="hold"/>
                                        <p:tgtEl>
                                          <p:spTgt spid="6"/>
                                        </p:tgtEl>
                                        <p:attrNameLst>
                                          <p:attrName>ppt_w</p:attrName>
                                        </p:attrNameLst>
                                      </p:cBhvr>
                                      <p:tavLst>
                                        <p:tav tm="0">
                                          <p:val>
                                            <p:fltVal val="0"/>
                                          </p:val>
                                        </p:tav>
                                        <p:tav tm="100000">
                                          <p:val>
                                            <p:strVal val="#ppt_w"/>
                                          </p:val>
                                        </p:tav>
                                      </p:tavLst>
                                    </p:anim>
                                    <p:anim calcmode="lin" valueType="num">
                                      <p:cBhvr>
                                        <p:cTn id="68" dur="500" fill="hold"/>
                                        <p:tgtEl>
                                          <p:spTgt spid="6"/>
                                        </p:tgtEl>
                                        <p:attrNameLst>
                                          <p:attrName>ppt_h</p:attrName>
                                        </p:attrNameLst>
                                      </p:cBhvr>
                                      <p:tavLst>
                                        <p:tav tm="0">
                                          <p:val>
                                            <p:fltVal val="0"/>
                                          </p:val>
                                        </p:tav>
                                        <p:tav tm="100000">
                                          <p:val>
                                            <p:strVal val="#ppt_h"/>
                                          </p:val>
                                        </p:tav>
                                      </p:tavLst>
                                    </p:anim>
                                    <p:animEffect transition="in" filter="fade">
                                      <p:cBhvr>
                                        <p:cTn id="69" dur="500"/>
                                        <p:tgtEl>
                                          <p:spTgt spid="6"/>
                                        </p:tgtEl>
                                      </p:cBhvr>
                                    </p:animEffect>
                                  </p:childTnLst>
                                </p:cTn>
                              </p:par>
                              <p:par>
                                <p:cTn id="70" presetID="53" presetClass="entr" presetSubtype="16"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 - &amp;quot;Hoạt động 1:&amp;quot;&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 - &amp;quot;Hoạt động 2: Viết 2 – 3 câu những việc em đã làm ở nhà. &amp;quot;&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 - &amp;quot;TỔNG KẾT &amp;quot;&quot;/&gt;&lt;property id=&quot;20307&quot; value=&quot;262&quot;/&gt;&lt;/object&gt;&lt;/object&gt;&lt;object type=&quot;8&quot; unique_id=&quot;10018&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238</TotalTime>
  <Words>267</Words>
  <Application>Microsoft Office PowerPoint</Application>
  <PresentationFormat>Widescreen</PresentationFormat>
  <Paragraphs>40</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#9Slide01 Tieu de ngan</vt:lpstr>
      <vt:lpstr>.VnArial</vt:lpstr>
      <vt:lpstr>Arial</vt:lpstr>
      <vt:lpstr>Calibri</vt:lpstr>
      <vt:lpstr>Calibri Light</vt:lpstr>
      <vt:lpstr>Times New Roman</vt:lpstr>
      <vt:lpstr>Office Theme</vt:lpstr>
      <vt:lpstr>PowerPoint Presentation</vt:lpstr>
      <vt:lpstr>PowerPoint Presentation</vt:lpstr>
      <vt:lpstr>PowerPoint Presentation</vt:lpstr>
      <vt:lpstr>Hoạt động 1:</vt:lpstr>
      <vt:lpstr>PowerPoint Presentation</vt:lpstr>
      <vt:lpstr>PowerPoint Presentation</vt:lpstr>
      <vt:lpstr>PowerPoint Presentation</vt:lpstr>
      <vt:lpstr>Hoạt động 2: Viết 2 – 3 câu những việc em đã làm ở nhà. </vt:lpstr>
      <vt:lpstr>PowerPoint Presentation</vt:lpstr>
      <vt:lpstr>PowerPoint Presentation</vt:lpstr>
      <vt:lpstr>PowerPoint Presentation</vt:lpstr>
      <vt:lpstr>CỦNG CỐ - DẶN DÒ</vt:lpstr>
      <vt:lpstr>PowerPoint Presentation</vt:lpstr>
      <vt:lpstr>Hoạt động 1: Tìm đọc các bài viết về những hoạt động của thiếu nhi</vt:lpstr>
      <vt:lpstr>PowerPoint Presentation</vt:lpstr>
      <vt:lpstr>PowerPoint Presentation</vt:lpstr>
      <vt:lpstr>Hoạt động 2: Trao đổi với các bạn dựa vào gợi ý sau: </vt:lpstr>
      <vt:lpstr>Chia sẻ với các bạn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dc:title>
  <dc:subject>9Slide.vn</dc:subject>
  <dc:creator>Administrator</dc:creator>
  <dc:description>9Slide.vn</dc:description>
  <cp:lastModifiedBy>9Slide</cp:lastModifiedBy>
  <cp:revision>30</cp:revision>
  <dcterms:created xsi:type="dcterms:W3CDTF">2021-07-11T14:31:21Z</dcterms:created>
  <dcterms:modified xsi:type="dcterms:W3CDTF">2021-09-19T06:43:49Z</dcterms:modified>
  <cp:category>9Slide.vn</cp:category>
</cp:coreProperties>
</file>