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7" r:id="rId2"/>
    <p:sldId id="256" r:id="rId3"/>
    <p:sldId id="300" r:id="rId4"/>
    <p:sldId id="301" r:id="rId5"/>
    <p:sldId id="258" r:id="rId6"/>
    <p:sldId id="284" r:id="rId7"/>
    <p:sldId id="285" r:id="rId8"/>
    <p:sldId id="283" r:id="rId9"/>
    <p:sldId id="286" r:id="rId10"/>
    <p:sldId id="302" r:id="rId11"/>
    <p:sldId id="304" r:id="rId12"/>
    <p:sldId id="287" r:id="rId13"/>
    <p:sldId id="288" r:id="rId14"/>
    <p:sldId id="298" r:id="rId15"/>
    <p:sldId id="297" r:id="rId16"/>
    <p:sldId id="290" r:id="rId17"/>
    <p:sldId id="306" r:id="rId18"/>
    <p:sldId id="305" r:id="rId19"/>
    <p:sldId id="293" r:id="rId20"/>
    <p:sldId id="294" r:id="rId21"/>
    <p:sldId id="303" r:id="rId22"/>
    <p:sldId id="299" r:id="rId23"/>
    <p:sldId id="296"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Pattaya" panose="020B0604020202020204" charset="0"/>
      <p:regular r:id="rId30"/>
    </p:embeddedFont>
    <p:embeddedFont>
      <p:font typeface="UTM Arruba KT" panose="02040603050506020204" pitchFamily="18" charset="0"/>
      <p:regular r:id="rId31"/>
    </p:embeddedFont>
    <p:embeddedFont>
      <p:font typeface="UTM Azuki" panose="02040603050506020204" pitchFamily="18" charset="0"/>
      <p:regular r:id="rId32"/>
    </p:embeddedFont>
    <p:embeddedFont>
      <p:font typeface="UTM Showcard" panose="02040603050506020204" pitchFamily="18" charset="0"/>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364" autoAdjust="0"/>
  </p:normalViewPr>
  <p:slideViewPr>
    <p:cSldViewPr snapToGrid="0">
      <p:cViewPr varScale="1">
        <p:scale>
          <a:sx n="74" d="100"/>
          <a:sy n="74" d="100"/>
        </p:scale>
        <p:origin x="92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3</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6</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7</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15</a:t>
            </a:fld>
            <a:endParaRPr lang="en-US"/>
          </a:p>
        </p:txBody>
      </p:sp>
    </p:spTree>
    <p:extLst>
      <p:ext uri="{BB962C8B-B14F-4D97-AF65-F5344CB8AC3E}">
        <p14:creationId xmlns:p14="http://schemas.microsoft.com/office/powerpoint/2010/main" val="34852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16</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21</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png"/><Relationship Id="rId12"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31.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3.wdp"/><Relationship Id="rId5" Type="http://schemas.openxmlformats.org/officeDocument/2006/relationships/image" Target="../media/image3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2.jpeg"/><Relationship Id="rId1" Type="http://schemas.openxmlformats.org/officeDocument/2006/relationships/slideLayout" Target="../slideLayouts/slideLayout8.xml"/><Relationship Id="rId6" Type="http://schemas.microsoft.com/office/2007/relationships/hdphoto" Target="../media/hdphoto15.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6.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9.wdp"/><Relationship Id="rId2" Type="http://schemas.openxmlformats.org/officeDocument/2006/relationships/image" Target="../media/image51.jpeg"/><Relationship Id="rId1" Type="http://schemas.openxmlformats.org/officeDocument/2006/relationships/slideLayout" Target="../slideLayouts/slideLayout8.xml"/><Relationship Id="rId6" Type="http://schemas.openxmlformats.org/officeDocument/2006/relationships/image" Target="../media/image53.png"/><Relationship Id="rId5" Type="http://schemas.microsoft.com/office/2007/relationships/hdphoto" Target="../media/hdphoto18.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3.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gif"/><Relationship Id="rId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microsoft.com/office/2007/relationships/hdphoto" Target="../media/hdphoto20.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6.xml"/><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pn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509256" y="222002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566507" y="2220027"/>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29" name="Rectangle: Rounded Corners 8">
            <a:extLst>
              <a:ext uri="{FF2B5EF4-FFF2-40B4-BE49-F238E27FC236}">
                <a16:creationId xmlns:a16="http://schemas.microsoft.com/office/drawing/2014/main"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Trương</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Quốc</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Khánh</a:t>
            </a:r>
            <a:endParaRPr lang="en-US" sz="2800" i="1" dirty="0">
              <a:solidFill>
                <a:schemeClr val="accent2">
                  <a:lumMod val="75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4"/>
          <a:stretch>
            <a:fillRect/>
          </a:stretch>
        </p:blipFill>
        <p:spPr>
          <a:xfrm>
            <a:off x="666796" y="456014"/>
            <a:ext cx="11101778" cy="6259418"/>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1155064" y="878062"/>
            <a:ext cx="10317708"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solidFill>
                  <a:srgbClr val="C00000"/>
                </a:solidFill>
                <a:latin typeface="Calibri" panose="020F0502020204030204" pitchFamily="34" charset="0"/>
                <a:cs typeface="Calibri" panose="020F0502020204030204" pitchFamily="34" charset="0"/>
              </a:rPr>
              <a:t>Bài 1. Tìm vế câu chỉ điều kiện (giả thiết), vế câu chỉ kết quả và các quan hệ từ nối chúng trong những ví dụ sau:</a:t>
            </a:r>
            <a:endParaRPr lang="en-US" sz="3200" dirty="0">
              <a:solidFill>
                <a:srgbClr val="C00000"/>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2AC5C4D8-CA58-422E-979F-0FE54B53089E}"/>
              </a:ext>
            </a:extLst>
          </p:cNvPr>
          <p:cNvSpPr/>
          <p:nvPr/>
        </p:nvSpPr>
        <p:spPr>
          <a:xfrm>
            <a:off x="1689306" y="2338477"/>
            <a:ext cx="714906"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26275" y="2453416"/>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584187" y="3457959"/>
            <a:ext cx="132283" cy="55029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16469" y="4387682"/>
            <a:ext cx="153769" cy="59216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B04D48CA-1799-43F9-9AAE-499EFAACD9F8}"/>
              </a:ext>
            </a:extLst>
          </p:cNvPr>
          <p:cNvSpPr/>
          <p:nvPr/>
        </p:nvSpPr>
        <p:spPr>
          <a:xfrm>
            <a:off x="1193743" y="292337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B04D48CA-1799-43F9-9AAE-499EFAACD9F8}"/>
              </a:ext>
            </a:extLst>
          </p:cNvPr>
          <p:cNvSpPr/>
          <p:nvPr/>
        </p:nvSpPr>
        <p:spPr>
          <a:xfrm>
            <a:off x="4572854" y="2915258"/>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B04D48CA-1799-43F9-9AAE-499EFAACD9F8}"/>
              </a:ext>
            </a:extLst>
          </p:cNvPr>
          <p:cNvSpPr/>
          <p:nvPr/>
        </p:nvSpPr>
        <p:spPr>
          <a:xfrm>
            <a:off x="1156927" y="391404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B04D48CA-1799-43F9-9AAE-499EFAACD9F8}"/>
              </a:ext>
            </a:extLst>
          </p:cNvPr>
          <p:cNvSpPr/>
          <p:nvPr/>
        </p:nvSpPr>
        <p:spPr>
          <a:xfrm>
            <a:off x="4524978" y="390435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B04D48CA-1799-43F9-9AAE-499EFAACD9F8}"/>
              </a:ext>
            </a:extLst>
          </p:cNvPr>
          <p:cNvSpPr/>
          <p:nvPr/>
        </p:nvSpPr>
        <p:spPr>
          <a:xfrm>
            <a:off x="1193743" y="48817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a:solidFill>
                  <a:srgbClr val="0070C0"/>
                </a:solidFill>
                <a:latin typeface="Calibri" panose="020F0502020204030204" pitchFamily="34" charset="0"/>
                <a:cs typeface="Calibri" panose="020F0502020204030204" pitchFamily="34" charset="0"/>
              </a:rPr>
              <a:t>(Chỉ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B04D48CA-1799-43F9-9AAE-499EFAACD9F8}"/>
              </a:ext>
            </a:extLst>
          </p:cNvPr>
          <p:cNvSpPr/>
          <p:nvPr/>
        </p:nvSpPr>
        <p:spPr>
          <a:xfrm>
            <a:off x="4450629" y="487065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2AC39C30-B8F1-4B4A-8F63-8423C93049C1}"/>
              </a:ext>
            </a:extLst>
          </p:cNvPr>
          <p:cNvCxnSpPr>
            <a:cxnSpLocks/>
          </p:cNvCxnSpPr>
          <p:nvPr/>
        </p:nvCxnSpPr>
        <p:spPr>
          <a:xfrm>
            <a:off x="4864936" y="1584006"/>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F1BF79-9527-41D8-8B30-13BF2D3A6D87}"/>
              </a:ext>
            </a:extLst>
          </p:cNvPr>
          <p:cNvCxnSpPr>
            <a:cxnSpLocks/>
          </p:cNvCxnSpPr>
          <p:nvPr/>
        </p:nvCxnSpPr>
        <p:spPr>
          <a:xfrm flipV="1">
            <a:off x="9943075" y="1584006"/>
            <a:ext cx="1077400" cy="15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EA6C9-B62C-47F4-826D-D6810880FD28}"/>
              </a:ext>
            </a:extLst>
          </p:cNvPr>
          <p:cNvCxnSpPr>
            <a:cxnSpLocks/>
          </p:cNvCxnSpPr>
          <p:nvPr/>
        </p:nvCxnSpPr>
        <p:spPr>
          <a:xfrm flipV="1">
            <a:off x="1911673" y="2076006"/>
            <a:ext cx="2313762" cy="13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352273" y="477130"/>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32F1BF79-9527-41D8-8B30-13BF2D3A6D87}"/>
              </a:ext>
            </a:extLst>
          </p:cNvPr>
          <p:cNvCxnSpPr>
            <a:cxnSpLocks/>
          </p:cNvCxnSpPr>
          <p:nvPr/>
        </p:nvCxnSpPr>
        <p:spPr>
          <a:xfrm flipV="1">
            <a:off x="1773385" y="2908117"/>
            <a:ext cx="1827197" cy="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F1BF79-9527-41D8-8B30-13BF2D3A6D87}"/>
              </a:ext>
            </a:extLst>
          </p:cNvPr>
          <p:cNvCxnSpPr>
            <a:cxnSpLocks/>
          </p:cNvCxnSpPr>
          <p:nvPr/>
        </p:nvCxnSpPr>
        <p:spPr>
          <a:xfrm flipV="1">
            <a:off x="3878534" y="2914203"/>
            <a:ext cx="4121062" cy="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F1BF79-9527-41D8-8B30-13BF2D3A6D87}"/>
              </a:ext>
            </a:extLst>
          </p:cNvPr>
          <p:cNvCxnSpPr>
            <a:cxnSpLocks/>
          </p:cNvCxnSpPr>
          <p:nvPr/>
        </p:nvCxnSpPr>
        <p:spPr>
          <a:xfrm flipV="1">
            <a:off x="3774414" y="3876492"/>
            <a:ext cx="5014368" cy="4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F1BF79-9527-41D8-8B30-13BF2D3A6D87}"/>
              </a:ext>
            </a:extLst>
          </p:cNvPr>
          <p:cNvCxnSpPr>
            <a:cxnSpLocks/>
          </p:cNvCxnSpPr>
          <p:nvPr/>
        </p:nvCxnSpPr>
        <p:spPr>
          <a:xfrm>
            <a:off x="3946967" y="4873849"/>
            <a:ext cx="4047857" cy="5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Đâu là chi tiết con có thể sử dụng khi miêu tả cây hoa hướng dư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619" l="0" r="100000">
                        <a14:foregroundMark x1="8462" y1="44843" x2="19846" y2="42825"/>
                        <a14:foregroundMark x1="73846" y1="65022" x2="83231" y2="70852"/>
                        <a14:foregroundMark x1="70308" y1="65022" x2="79846" y2="73767"/>
                        <a14:foregroundMark x1="10462" y1="86771" x2="10000" y2="94619"/>
                        <a14:foregroundMark x1="73846" y1="78700" x2="84769" y2="78700"/>
                        <a14:foregroundMark x1="45077" y1="70852" x2="43692" y2="75112"/>
                        <a14:foregroundMark x1="7538" y1="49327" x2="10462" y2="52915"/>
                      </a14:backgroundRemoval>
                    </a14:imgEffect>
                  </a14:imgLayer>
                </a14:imgProps>
              </a:ext>
              <a:ext uri="{28A0092B-C50C-407E-A947-70E740481C1C}">
                <a14:useLocalDpi xmlns:a14="http://schemas.microsoft.com/office/drawing/2010/main" val="0"/>
              </a:ext>
            </a:extLst>
          </a:blip>
          <a:srcRect/>
          <a:stretch>
            <a:fillRect/>
          </a:stretch>
        </p:blipFill>
        <p:spPr bwMode="auto">
          <a:xfrm>
            <a:off x="9147428" y="4315632"/>
            <a:ext cx="2429766" cy="1667194"/>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Giấc mơ hoà bình-Thơ Trần Mộng Tú | ĐỒNG HƯƠNG KONT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124" y="2700549"/>
            <a:ext cx="2428061" cy="151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2AC5C4D8-CA58-422E-979F-0FE54B53089E}"/>
              </a:ext>
            </a:extLst>
          </p:cNvPr>
          <p:cNvSpPr/>
          <p:nvPr/>
        </p:nvSpPr>
        <p:spPr>
          <a:xfrm>
            <a:off x="1732314" y="3365752"/>
            <a:ext cx="732372" cy="642497"/>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2AC5C4D8-CA58-422E-979F-0FE54B53089E}"/>
              </a:ext>
            </a:extLst>
          </p:cNvPr>
          <p:cNvSpPr/>
          <p:nvPr/>
        </p:nvSpPr>
        <p:spPr>
          <a:xfrm>
            <a:off x="1697941" y="4308287"/>
            <a:ext cx="728193" cy="659626"/>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32F1BF79-9527-41D8-8B30-13BF2D3A6D87}"/>
              </a:ext>
            </a:extLst>
          </p:cNvPr>
          <p:cNvCxnSpPr>
            <a:cxnSpLocks/>
          </p:cNvCxnSpPr>
          <p:nvPr/>
        </p:nvCxnSpPr>
        <p:spPr>
          <a:xfrm flipV="1">
            <a:off x="1773385" y="3901662"/>
            <a:ext cx="1715931" cy="53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F1BF79-9527-41D8-8B30-13BF2D3A6D87}"/>
              </a:ext>
            </a:extLst>
          </p:cNvPr>
          <p:cNvCxnSpPr>
            <a:cxnSpLocks/>
          </p:cNvCxnSpPr>
          <p:nvPr/>
        </p:nvCxnSpPr>
        <p:spPr>
          <a:xfrm>
            <a:off x="1773385" y="4851559"/>
            <a:ext cx="1715931" cy="1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9CE1192A-8E05-446E-ADEE-479E5E3E141F}"/>
              </a:ext>
            </a:extLst>
          </p:cNvPr>
          <p:cNvSpPr/>
          <p:nvPr/>
        </p:nvSpPr>
        <p:spPr>
          <a:xfrm>
            <a:off x="1083146" y="3136300"/>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lnSpc>
                <a:spcPct val="150000"/>
              </a:lnSpc>
            </a:pPr>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Trương</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Quốc</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Khánh</a:t>
            </a:r>
            <a:endParaRPr lang="en-US" sz="2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animEffect transition="in" filter="randombar(horizontal)">
                                      <p:cBhvr>
                                        <p:cTn id="53" dur="500"/>
                                        <p:tgtEl>
                                          <p:spTgt spid="40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barn(inVertical)">
                                      <p:cBhvr>
                                        <p:cTn id="61" dur="500"/>
                                        <p:tgtEl>
                                          <p:spTgt spid="2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barn(inVertical)">
                                      <p:cBhvr>
                                        <p:cTn id="66" dur="500"/>
                                        <p:tgtEl>
                                          <p:spTgt spid="28">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barn(inVertical)">
                                      <p:cBhvr>
                                        <p:cTn id="86" dur="500"/>
                                        <p:tgtEl>
                                          <p:spTgt spid="29">
                                            <p:txEl>
                                              <p:pRg st="0" end="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barn(inVertical)">
                                      <p:cBhvr>
                                        <p:cTn id="94" dur="500"/>
                                        <p:tgtEl>
                                          <p:spTgt spid="3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4062564" y="1251596"/>
            <a:ext cx="4605748"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err="1">
                <a:ln/>
                <a:solidFill>
                  <a:srgbClr val="FF0000"/>
                </a:solidFill>
                <a:effectLst>
                  <a:outerShdw blurRad="50800" dist="38100" dir="18900000" algn="bl" rotWithShape="0">
                    <a:prstClr val="black">
                      <a:alpha val="40000"/>
                    </a:prstClr>
                  </a:outerShdw>
                </a:effectLst>
                <a:latin typeface="UTM Arruba KT" panose="02040603050506020204" pitchFamily="18" charset="0"/>
              </a:rPr>
              <a:t>Định</a:t>
            </a:r>
            <a:r>
              <a:rPr lang="en-US" sz="4400" b="1" dirty="0">
                <a:ln/>
                <a:solidFill>
                  <a:srgbClr val="FF0000"/>
                </a:solidFill>
                <a:effectLst>
                  <a:outerShdw blurRad="50800" dist="38100" dir="18900000" algn="bl" rotWithShape="0">
                    <a:prstClr val="black">
                      <a:alpha val="40000"/>
                    </a:prstClr>
                  </a:outerShdw>
                </a:effectLst>
                <a:latin typeface="UTM Arruba KT" panose="02040603050506020204" pitchFamily="18" charset="0"/>
              </a:rPr>
              <a:t> </a:t>
            </a:r>
            <a:r>
              <a:rPr lang="en-US" sz="4400" b="1" dirty="0" err="1">
                <a:ln/>
                <a:solidFill>
                  <a:srgbClr val="FF0000"/>
                </a:solidFill>
                <a:effectLst>
                  <a:outerShdw blurRad="50800" dist="38100" dir="18900000" algn="bl" rotWithShape="0">
                    <a:prstClr val="black">
                      <a:alpha val="40000"/>
                    </a:prstClr>
                  </a:outerShdw>
                </a:effectLst>
                <a:latin typeface="UTM Arruba KT" panose="02040603050506020204" pitchFamily="18" charset="0"/>
              </a:rPr>
              <a:t>hướng</a:t>
            </a:r>
            <a:r>
              <a:rPr lang="en-US" sz="4400" b="1" dirty="0">
                <a:ln/>
                <a:solidFill>
                  <a:srgbClr val="FF0000"/>
                </a:solidFill>
                <a:effectLst>
                  <a:outerShdw blurRad="50800" dist="38100" dir="18900000" algn="bl" rotWithShape="0">
                    <a:prstClr val="black">
                      <a:alpha val="40000"/>
                    </a:prstClr>
                  </a:outerShdw>
                </a:effectLst>
                <a:latin typeface="UTM Arruba KT" panose="02040603050506020204" pitchFamily="18" charset="0"/>
              </a:rPr>
              <a:t> </a:t>
            </a:r>
            <a:r>
              <a:rPr lang="en-US" sz="4400" b="1" dirty="0" err="1">
                <a:ln/>
                <a:solidFill>
                  <a:srgbClr val="FF0000"/>
                </a:solidFill>
                <a:effectLst>
                  <a:outerShdw blurRad="50800" dist="38100" dir="18900000" algn="bl" rotWithShape="0">
                    <a:prstClr val="black">
                      <a:alpha val="40000"/>
                    </a:prstClr>
                  </a:outerShdw>
                </a:effectLst>
                <a:latin typeface="UTM Arruba KT" panose="02040603050506020204" pitchFamily="18" charset="0"/>
              </a:rPr>
              <a:t>bài</a:t>
            </a:r>
            <a:r>
              <a:rPr lang="en-US" sz="4400" b="1" dirty="0">
                <a:ln/>
                <a:solidFill>
                  <a:srgbClr val="FF0000"/>
                </a:solidFill>
                <a:effectLst>
                  <a:outerShdw blurRad="50800" dist="38100" dir="18900000" algn="bl" rotWithShape="0">
                    <a:prstClr val="black">
                      <a:alpha val="40000"/>
                    </a:prstClr>
                  </a:outerShdw>
                </a:effectLst>
                <a:latin typeface="UTM Arruba KT" panose="02040603050506020204" pitchFamily="18" charset="0"/>
              </a:rPr>
              <a:t> </a:t>
            </a:r>
            <a:r>
              <a:rPr lang="en-US" sz="4400" b="1" dirty="0" err="1">
                <a:ln/>
                <a:solidFill>
                  <a:srgbClr val="FF0000"/>
                </a:solidFill>
                <a:effectLst>
                  <a:outerShdw blurRad="50800" dist="38100" dir="18900000" algn="bl" rotWithShape="0">
                    <a:prstClr val="black">
                      <a:alpha val="40000"/>
                    </a:prstClr>
                  </a:outerShdw>
                </a:effectLst>
                <a:latin typeface="UTM Arruba KT" panose="02040603050506020204" pitchFamily="18" charset="0"/>
              </a:rPr>
              <a:t>sau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1776</TotalTime>
  <Words>1396</Words>
  <Application>Microsoft Office PowerPoint</Application>
  <PresentationFormat>Widescreen</PresentationFormat>
  <Paragraphs>138</Paragraphs>
  <Slides>23</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Pattaya</vt:lpstr>
      <vt:lpstr>Calibri</vt:lpstr>
      <vt:lpstr>UTM Azuki</vt:lpstr>
      <vt:lpstr>UTM Showcard</vt:lpstr>
      <vt:lpstr>Arial</vt:lpstr>
      <vt:lpstr>UTM Arruba KT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Giang Giang</cp:lastModifiedBy>
  <cp:revision>171</cp:revision>
  <dcterms:created xsi:type="dcterms:W3CDTF">2021-03-19T08:33:11Z</dcterms:created>
  <dcterms:modified xsi:type="dcterms:W3CDTF">2022-02-10T03:13:08Z</dcterms:modified>
</cp:coreProperties>
</file>