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notesMasterIdLst>
    <p:notesMasterId r:id="rId21"/>
  </p:notesMasterIdLst>
  <p:sldIdLst>
    <p:sldId id="266" r:id="rId5"/>
    <p:sldId id="269" r:id="rId6"/>
    <p:sldId id="268" r:id="rId7"/>
    <p:sldId id="271" r:id="rId8"/>
    <p:sldId id="314" r:id="rId9"/>
    <p:sldId id="257" r:id="rId10"/>
    <p:sldId id="315" r:id="rId11"/>
    <p:sldId id="307" r:id="rId12"/>
    <p:sldId id="316" r:id="rId13"/>
    <p:sldId id="308" r:id="rId14"/>
    <p:sldId id="260" r:id="rId15"/>
    <p:sldId id="261" r:id="rId16"/>
    <p:sldId id="262" r:id="rId17"/>
    <p:sldId id="263" r:id="rId18"/>
    <p:sldId id="264" r:id="rId19"/>
    <p:sldId id="270" r:id="rId20"/>
  </p:sldIdLst>
  <p:sldSz cx="12192000" cy="6858000"/>
  <p:notesSz cx="6858000" cy="9144000"/>
  <p:defaultTextStyle>
    <a:defPPr>
      <a:defRPr lang="en-US"/>
    </a:defPPr>
    <a:lvl1pPr marL="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4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FF287-FF30-4929-8E76-21BAA5D817A8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4CDCD-77F0-4EBD-8B4E-EE634210F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8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4B377-8C60-4990-B433-F8E7BBE6A8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617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9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4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575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7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7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660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6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968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0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1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70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23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654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10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814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657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0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903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916C0-548C-49F7-9AA9-805876122715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E732B-ACE9-4880-8CD2-8677888C587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BFC2-C444-4C9A-9BCF-655711AFE06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C83F0-998A-432C-971E-E8658D7D538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5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5BF8D-B627-4CDD-9F66-AEB32D9CAB5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885BA-F26E-4BDB-AFA8-4676AC4AFD6A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1020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B3F45-FB10-4090-8694-AFC6D7BE5A17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483CE-EE6C-4020-8C23-3D3DA30C83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227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5A3C3-495A-45EE-9D1E-B42777EC3F0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7BD25-DFFE-4FE1-957F-A126398B77A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8785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0C91-7AAB-45F7-AA7A-F0FA0E0A5BA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EE3D6-6351-4EDF-AC92-BF944E83597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0079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C5EE9-7CD6-4856-86F4-4BCC50272FB3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0BD1C-1394-4569-9141-1E3DA0B9065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1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42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7492-8D11-4B4A-9011-333557E11302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3C4EB-BC32-4349-B6F2-AE3B675F459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938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8A41-360B-48C1-89BD-C85A69AD8DA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7B82A-F7A0-4E8A-BCFF-247D8B320065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8502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C361-74A7-4C29-B2B0-3769D03A566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02A54-C757-42F9-B651-5B3EBE74109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7428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1194-72E4-4FB8-B2F3-A8E22CD676B6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CED6-83A0-4400-BDD8-16B7E032DB0F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4767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248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445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37929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0466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2802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7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981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449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46189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1648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656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8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9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8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5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74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8" indent="0">
              <a:buNone/>
              <a:defRPr sz="1500"/>
            </a:lvl2pPr>
            <a:lvl3pPr marL="914354" indent="0">
              <a:buNone/>
              <a:defRPr sz="1200"/>
            </a:lvl3pPr>
            <a:lvl4pPr marL="1371532" indent="0">
              <a:buNone/>
              <a:defRPr sz="1100"/>
            </a:lvl4pPr>
            <a:lvl5pPr marL="1828709" indent="0">
              <a:buNone/>
              <a:defRPr sz="1100"/>
            </a:lvl5pPr>
            <a:lvl6pPr marL="2285886" indent="0">
              <a:buNone/>
              <a:defRPr sz="1100"/>
            </a:lvl6pPr>
            <a:lvl7pPr marL="2743062" indent="0">
              <a:buNone/>
              <a:defRPr sz="1100"/>
            </a:lvl7pPr>
            <a:lvl8pPr marL="3200240" indent="0">
              <a:buNone/>
              <a:defRPr sz="1100"/>
            </a:lvl8pPr>
            <a:lvl9pPr marL="3657418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95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CB43B-2EEB-4CB6-87D6-16785C26BC17}" type="datetimeFigureOut">
              <a:rPr lang="en-US" smtClean="0"/>
              <a:t>12/7/2021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83C0B-9E86-476C-8DB7-E9FF5DC6A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43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DD0664D7-83BE-453A-A5B6-52980CAB782F}" type="datetimeFigureOut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12/7/2021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Arial" charset="0"/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19ED28A-7EE5-40A2-A429-4A39A1C03560}" type="slidenum">
              <a:rPr lang="en-US" alt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77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F9F0214-E0F6-43FB-915A-937A2633A83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12/7/2021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9393E6B1-6D0E-49C7-9FA6-A7B266E5B2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3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129" y="1947423"/>
            <a:ext cx="11191741" cy="2175592"/>
          </a:xfrm>
          <a:prstGeom prst="rect">
            <a:avLst/>
          </a:prstGeom>
          <a:noFill/>
        </p:spPr>
        <p:txBody>
          <a:bodyPr wrap="square" lIns="91436" tIns="45718" rIns="91436" bIns="45718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</a:p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800" b="1" dirty="0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VỀ TỪ LOẠI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088A86-078E-4E34-B2D1-92B7A4DE51B1}"/>
              </a:ext>
            </a:extLst>
          </p:cNvPr>
          <p:cNvSpPr txBox="1"/>
          <p:nvPr/>
        </p:nvSpPr>
        <p:spPr>
          <a:xfrm>
            <a:off x="3392129" y="98323"/>
            <a:ext cx="534874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</p:spTree>
    <p:extLst>
      <p:ext uri="{BB962C8B-B14F-4D97-AF65-F5344CB8AC3E}">
        <p14:creationId xmlns:p14="http://schemas.microsoft.com/office/powerpoint/2010/main" val="2841546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BAA92A2E-6ED5-4BA4-908A-6C69DD965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308" y="1186836"/>
            <a:ext cx="11317383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189" indent="-457189">
              <a:spcBef>
                <a:spcPct val="50000"/>
              </a:spcBef>
            </a:pP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</a:p>
          <a:p>
            <a:pPr marL="457189" indent="-457189">
              <a:spcBef>
                <a:spcPct val="50000"/>
              </a:spcBef>
              <a:buFontTx/>
              <a:buAutoNum type="alphaLcParenR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  <a:p>
            <a:pPr marL="457189" indent="-457189">
              <a:spcBef>
                <a:spcPct val="50000"/>
              </a:spcBef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d) Một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135810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1830595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8343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18560" y="80083"/>
            <a:ext cx="0" cy="637200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48343" y="80083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4874" y="5468484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2"/>
          <p:cNvSpPr txBox="1">
            <a:spLocks noChangeArrowheads="1"/>
          </p:cNvSpPr>
          <p:nvPr/>
        </p:nvSpPr>
        <p:spPr bwMode="auto">
          <a:xfrm>
            <a:off x="348346" y="165655"/>
            <a:ext cx="3370217" cy="1015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5685" y="3212077"/>
            <a:ext cx="3518267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8173" y="5622014"/>
            <a:ext cx="3649174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tham gia làm bộ phận vị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8" name="Rectangle 60"/>
          <p:cNvSpPr>
            <a:spLocks noChangeArrowheads="1"/>
          </p:cNvSpPr>
          <p:nvPr/>
        </p:nvSpPr>
        <p:spPr bwMode="auto">
          <a:xfrm>
            <a:off x="3833953" y="128781"/>
            <a:ext cx="4741996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quay sang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giọng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nghẹn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ngào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9" name="Rectangle 62"/>
          <p:cNvSpPr>
            <a:spLocks noChangeArrowheads="1"/>
          </p:cNvSpPr>
          <p:nvPr/>
        </p:nvSpPr>
        <p:spPr bwMode="auto">
          <a:xfrm>
            <a:off x="3833952" y="678724"/>
            <a:ext cx="799664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nhìn em cưười trong hai hàng nước mắt kéo vệt trên má.</a:t>
            </a:r>
          </a:p>
        </p:txBody>
      </p:sp>
      <p:sp>
        <p:nvSpPr>
          <p:cNvPr id="20" name="Rectangle 63"/>
          <p:cNvSpPr>
            <a:spLocks noChangeArrowheads="1"/>
          </p:cNvSpPr>
          <p:nvPr/>
        </p:nvSpPr>
        <p:spPr bwMode="auto">
          <a:xfrm>
            <a:off x="3847199" y="1316429"/>
            <a:ext cx="4299567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>
                <a:latin typeface="Times New Roman" panose="02020603050405020304" pitchFamily="18" charset="0"/>
              </a:rPr>
              <a:t>3.</a:t>
            </a:r>
            <a:r>
              <a:rPr 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b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vi-VN" sz="20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cười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rồi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đưa tay lên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quệt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má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en-US" sz="2000" dirty="0">
              <a:latin typeface=".VnTime" panose="020B7200000000000000" pitchFamily="34" charset="0"/>
            </a:endParaRP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3833950" y="1933338"/>
            <a:ext cx="333455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4.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chẳng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buồn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lau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mặt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nữa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2" name="Rectangle 67"/>
          <p:cNvSpPr>
            <a:spLocks noChangeArrowheads="1"/>
          </p:cNvSpPr>
          <p:nvPr/>
        </p:nvSpPr>
        <p:spPr bwMode="auto">
          <a:xfrm>
            <a:off x="3833947" y="2448372"/>
            <a:ext cx="799664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vi-VN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Chúng tôi</a:t>
            </a:r>
            <a:r>
              <a:rPr lang="vi-VN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đứng như vậy nhìn ra phía xa sáng rực ánh đèn màu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vi-VN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" name="Rectangle 74"/>
          <p:cNvSpPr>
            <a:spLocks noChangeArrowheads="1"/>
          </p:cNvSpPr>
          <p:nvPr/>
        </p:nvSpPr>
        <p:spPr bwMode="auto">
          <a:xfrm>
            <a:off x="4077555" y="1638305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danh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Rectangle 76"/>
          <p:cNvSpPr>
            <a:spLocks noChangeArrowheads="1"/>
          </p:cNvSpPr>
          <p:nvPr/>
        </p:nvSpPr>
        <p:spPr bwMode="auto">
          <a:xfrm>
            <a:off x="3964865" y="2161938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" name="Rectangle 77"/>
          <p:cNvSpPr>
            <a:spLocks noChangeArrowheads="1"/>
          </p:cNvSpPr>
          <p:nvPr/>
        </p:nvSpPr>
        <p:spPr bwMode="auto">
          <a:xfrm>
            <a:off x="4034424" y="973800"/>
            <a:ext cx="12953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Rectangle 78"/>
          <p:cNvSpPr>
            <a:spLocks noChangeArrowheads="1"/>
          </p:cNvSpPr>
          <p:nvPr/>
        </p:nvSpPr>
        <p:spPr bwMode="auto">
          <a:xfrm>
            <a:off x="4034423" y="2711723"/>
            <a:ext cx="12954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7030A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Rectangle 68"/>
          <p:cNvSpPr>
            <a:spLocks noChangeArrowheads="1"/>
          </p:cNvSpPr>
          <p:nvPr/>
        </p:nvSpPr>
        <p:spPr bwMode="auto">
          <a:xfrm>
            <a:off x="3833947" y="3260005"/>
            <a:ext cx="445878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3" name="Rectangle 82"/>
          <p:cNvSpPr>
            <a:spLocks noChangeArrowheads="1"/>
          </p:cNvSpPr>
          <p:nvPr/>
        </p:nvSpPr>
        <p:spPr bwMode="auto">
          <a:xfrm>
            <a:off x="4017857" y="3539523"/>
            <a:ext cx="17526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i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(cụm danh từ)</a:t>
            </a:r>
            <a:endParaRPr lang="en-US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69"/>
          <p:cNvSpPr>
            <a:spLocks noChangeArrowheads="1"/>
          </p:cNvSpPr>
          <p:nvPr/>
        </p:nvSpPr>
        <p:spPr bwMode="auto">
          <a:xfrm>
            <a:off x="4077558" y="4077780"/>
            <a:ext cx="3158229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nhé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5" name="Rectangle 70"/>
          <p:cNvSpPr>
            <a:spLocks noChangeArrowheads="1"/>
          </p:cNvSpPr>
          <p:nvPr/>
        </p:nvSpPr>
        <p:spPr bwMode="auto">
          <a:xfrm>
            <a:off x="4077555" y="4687381"/>
            <a:ext cx="3711264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err="1">
                <a:solidFill>
                  <a:srgbClr val="00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>
                <a:solidFill>
                  <a:srgbClr val="000000"/>
                </a:solidFill>
                <a:latin typeface="Times New Roman" panose="02020603050405020304" pitchFamily="18" charset="0"/>
              </a:rPr>
              <a:t> của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mãi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6" name="Rectangle 83"/>
          <p:cNvSpPr>
            <a:spLocks noChangeArrowheads="1"/>
          </p:cNvSpPr>
          <p:nvPr/>
        </p:nvSpPr>
        <p:spPr bwMode="auto">
          <a:xfrm>
            <a:off x="4001355" y="5068379"/>
            <a:ext cx="19812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7" name="Rectangle 84"/>
          <p:cNvSpPr>
            <a:spLocks noChangeArrowheads="1"/>
          </p:cNvSpPr>
          <p:nvPr/>
        </p:nvSpPr>
        <p:spPr bwMode="auto">
          <a:xfrm>
            <a:off x="4001355" y="4346135"/>
            <a:ext cx="2209800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(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đại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từ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348343" y="3169887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42798" y="4099092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69">
            <a:extLst>
              <a:ext uri="{FF2B5EF4-FFF2-40B4-BE49-F238E27FC236}">
                <a16:creationId xmlns:a16="http://schemas.microsoft.com/office/drawing/2014/main" id="{12E7D939-C2C3-4154-B885-221A6B654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8" y="5562917"/>
            <a:ext cx="3129375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1.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là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chị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gái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nhé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sp>
        <p:nvSpPr>
          <p:cNvPr id="31" name="Rectangle 70">
            <a:extLst>
              <a:ext uri="{FF2B5EF4-FFF2-40B4-BE49-F238E27FC236}">
                <a16:creationId xmlns:a16="http://schemas.microsoft.com/office/drawing/2014/main" id="{94859943-751C-4C08-BB2A-A3B809929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6135" y="5947231"/>
            <a:ext cx="3568598" cy="400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00FF"/>
                    </a:gs>
                    <a:gs pos="100000">
                      <a:srgbClr val="FFFFFF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0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buNone/>
            </a:pPr>
            <a:r>
              <a:rPr lang="en-US" sz="2000" dirty="0">
                <a:latin typeface="Times New Roman" panose="02020603050405020304" pitchFamily="18" charset="0"/>
              </a:rPr>
              <a:t>2. </a:t>
            </a:r>
            <a:r>
              <a:rPr lang="en-US" sz="2000" dirty="0" err="1">
                <a:latin typeface="Times New Roman" panose="02020603050405020304" pitchFamily="18" charset="0"/>
              </a:rPr>
              <a:t>Chị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sẽ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err="1">
                <a:latin typeface="Times New Roman" panose="02020603050405020304" pitchFamily="18" charset="0"/>
              </a:rPr>
              <a:t>là</a:t>
            </a:r>
            <a:r>
              <a:rPr lang="en-US" sz="2000">
                <a:latin typeface="Times New Roman" panose="02020603050405020304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anose="02020603050405020304" pitchFamily="18" charset="0"/>
              </a:rPr>
              <a:t>chị </a:t>
            </a:r>
            <a:r>
              <a:rPr lang="en-US" sz="2000" dirty="0" err="1">
                <a:latin typeface="Times New Roman" panose="02020603050405020304" pitchFamily="18" charset="0"/>
              </a:rPr>
              <a:t>của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em</a:t>
            </a:r>
            <a:r>
              <a:rPr lang="en-US" sz="2000" dirty="0">
                <a:latin typeface="Times New Roman" panose="02020603050405020304" pitchFamily="18" charset="0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</a:rPr>
              <a:t>mãi</a:t>
            </a:r>
            <a:r>
              <a:rPr lang="en-US" sz="2000" dirty="0">
                <a:latin typeface="Times New Roman" panose="02020603050405020304" pitchFamily="18" charset="0"/>
              </a:rPr>
              <a:t>!</a:t>
            </a:r>
          </a:p>
        </p:txBody>
      </p:sp>
      <p:cxnSp>
        <p:nvCxnSpPr>
          <p:cNvPr id="40" name="Straight Connector 13">
            <a:extLst>
              <a:ext uri="{FF2B5EF4-FFF2-40B4-BE49-F238E27FC236}">
                <a16:creationId xmlns:a16="http://schemas.microsoft.com/office/drawing/2014/main" id="{7D8D5A9E-9584-4622-A01B-8B81B70D8A57}"/>
              </a:ext>
            </a:extLst>
          </p:cNvPr>
          <p:cNvCxnSpPr/>
          <p:nvPr/>
        </p:nvCxnSpPr>
        <p:spPr>
          <a:xfrm>
            <a:off x="354874" y="6426848"/>
            <a:ext cx="11482252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6">
            <a:extLst>
              <a:ext uri="{FF2B5EF4-FFF2-40B4-BE49-F238E27FC236}">
                <a16:creationId xmlns:a16="http://schemas.microsoft.com/office/drawing/2014/main" id="{9C129971-B184-49C5-AF99-27DECCB4546D}"/>
              </a:ext>
            </a:extLst>
          </p:cNvPr>
          <p:cNvSpPr/>
          <p:nvPr/>
        </p:nvSpPr>
        <p:spPr>
          <a:xfrm>
            <a:off x="315686" y="4297095"/>
            <a:ext cx="3435535" cy="707882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125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32" grpId="0"/>
      <p:bldP spid="33" grpId="0"/>
      <p:bldP spid="34" grpId="0"/>
      <p:bldP spid="35" grpId="0"/>
      <p:bldP spid="36" grpId="0"/>
      <p:bldP spid="37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5056" y="862636"/>
            <a:ext cx="12192001" cy="5459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>
              <a:buNone/>
            </a:pPr>
            <a:r>
              <a:rPr lang="en-US">
                <a:latin typeface=".VnArial" panose="020B7200000000000000" pitchFamily="34" charset="0"/>
              </a:rPr>
              <a:t> 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Chị !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pt-B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 gái của  </a:t>
            </a:r>
            <a:r>
              <a:rPr lang="pt-BR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nhé!</a:t>
            </a:r>
            <a:endParaRPr lang="pt-BR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hai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mãi!</a:t>
            </a:r>
          </a:p>
          <a:p>
            <a:pPr algn="just">
              <a:buNone/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đưa tay lên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lau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tôi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nhưư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xa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vi-V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dirty="0">
              <a:latin typeface=".VnArial" panose="020B7200000000000000" pitchFamily="34" charset="0"/>
            </a:endParaRPr>
          </a:p>
        </p:txBody>
      </p:sp>
      <p:sp>
        <p:nvSpPr>
          <p:cNvPr id="12" name="Line 41"/>
          <p:cNvSpPr>
            <a:spLocks noChangeShapeType="1"/>
          </p:cNvSpPr>
          <p:nvPr/>
        </p:nvSpPr>
        <p:spPr bwMode="auto">
          <a:xfrm>
            <a:off x="2126212" y="1356966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2553596" y="1321075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 dirty="0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14" name="Line 51"/>
          <p:cNvSpPr>
            <a:spLocks noChangeShapeType="1"/>
          </p:cNvSpPr>
          <p:nvPr/>
        </p:nvSpPr>
        <p:spPr bwMode="auto">
          <a:xfrm flipH="1">
            <a:off x="3461024" y="862636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H="1">
            <a:off x="2102017" y="216447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6" name="Line 41"/>
          <p:cNvSpPr>
            <a:spLocks noChangeShapeType="1"/>
          </p:cNvSpPr>
          <p:nvPr/>
        </p:nvSpPr>
        <p:spPr bwMode="auto">
          <a:xfrm>
            <a:off x="1647546" y="2546902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Text Box 43"/>
          <p:cNvSpPr txBox="1">
            <a:spLocks noChangeArrowheads="1"/>
          </p:cNvSpPr>
          <p:nvPr/>
        </p:nvSpPr>
        <p:spPr bwMode="auto">
          <a:xfrm>
            <a:off x="1591223" y="2463828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8" name="Text Box 43"/>
          <p:cNvSpPr txBox="1">
            <a:spLocks noChangeArrowheads="1"/>
          </p:cNvSpPr>
          <p:nvPr/>
        </p:nvSpPr>
        <p:spPr bwMode="auto">
          <a:xfrm>
            <a:off x="7815818" y="3723895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19" name="Line 51"/>
          <p:cNvSpPr>
            <a:spLocks noChangeShapeType="1"/>
          </p:cNvSpPr>
          <p:nvPr/>
        </p:nvSpPr>
        <p:spPr bwMode="auto">
          <a:xfrm flipH="1">
            <a:off x="8333974" y="3333904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7815818" y="3716327"/>
            <a:ext cx="48701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1516602" y="3716327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2" name="Line 51"/>
          <p:cNvSpPr>
            <a:spLocks noChangeShapeType="1"/>
          </p:cNvSpPr>
          <p:nvPr/>
        </p:nvSpPr>
        <p:spPr bwMode="auto">
          <a:xfrm flipH="1">
            <a:off x="2791479" y="3190495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2011912" y="368682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00B050"/>
                </a:solidFill>
                <a:latin typeface=".VnArial" panose="020B7200000000000000" pitchFamily="34" charset="0"/>
              </a:rPr>
              <a:t>DT</a:t>
            </a: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1492490" y="4334258"/>
            <a:ext cx="160217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5" name="Line 51"/>
          <p:cNvSpPr>
            <a:spLocks noChangeShapeType="1"/>
          </p:cNvSpPr>
          <p:nvPr/>
        </p:nvSpPr>
        <p:spPr bwMode="auto">
          <a:xfrm flipH="1">
            <a:off x="3087025" y="3969922"/>
            <a:ext cx="59902" cy="339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6" name="Text Box 43"/>
          <p:cNvSpPr txBox="1">
            <a:spLocks noChangeArrowheads="1"/>
          </p:cNvSpPr>
          <p:nvPr/>
        </p:nvSpPr>
        <p:spPr bwMode="auto">
          <a:xfrm>
            <a:off x="2172596" y="4283896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7030A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7030A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F454BC-F370-4AA1-BA70-D06009099DAD}"/>
              </a:ext>
            </a:extLst>
          </p:cNvPr>
          <p:cNvSpPr txBox="1"/>
          <p:nvPr/>
        </p:nvSpPr>
        <p:spPr>
          <a:xfrm>
            <a:off x="919316" y="266520"/>
            <a:ext cx="10353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>
                <a:solidFill>
                  <a:srgbClr val="00B050"/>
                </a:solidFill>
              </a:rPr>
              <a:t>Xác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định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chủ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ngữ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trong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các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câu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màu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xanh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và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cho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biết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chúng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thuộc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từ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loại</a:t>
            </a:r>
            <a:r>
              <a:rPr lang="en-US" sz="2400" b="1" i="1" dirty="0">
                <a:solidFill>
                  <a:srgbClr val="00B050"/>
                </a:solidFill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</a:rPr>
              <a:t>nào</a:t>
            </a:r>
            <a:r>
              <a:rPr lang="en-US" sz="2400" b="1" i="1" dirty="0">
                <a:solidFill>
                  <a:srgbClr val="00B05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0896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otif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 animBg="1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285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Chị!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chị gái của em nhé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!</a:t>
            </a:r>
            <a:endParaRPr lang="vi-VN" dirty="0">
              <a:solidFill>
                <a:prstClr val="black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- Chị sẽ là chị của em mãi mãi!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Chúng tôi đứng như vậy nhìn ra phía xa sáng rực ánh đèn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Một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năm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mới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bắt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đầu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</a:t>
            </a:r>
            <a:endParaRPr lang="en-US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3329354" y="5952667"/>
            <a:ext cx="2495396" cy="115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9" name="Text Box 43"/>
          <p:cNvSpPr txBox="1">
            <a:spLocks noChangeArrowheads="1"/>
          </p:cNvSpPr>
          <p:nvPr/>
        </p:nvSpPr>
        <p:spPr bwMode="auto">
          <a:xfrm>
            <a:off x="4224803" y="5952667"/>
            <a:ext cx="762000" cy="400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CDT</a:t>
            </a:r>
          </a:p>
        </p:txBody>
      </p:sp>
      <p:sp>
        <p:nvSpPr>
          <p:cNvPr id="30" name="Line 51"/>
          <p:cNvSpPr>
            <a:spLocks noChangeShapeType="1"/>
          </p:cNvSpPr>
          <p:nvPr/>
        </p:nvSpPr>
        <p:spPr bwMode="auto">
          <a:xfrm flipH="1">
            <a:off x="5970176" y="5406130"/>
            <a:ext cx="152400" cy="533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8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90499" y="3810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.-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3" name="Line 41"/>
          <p:cNvSpPr>
            <a:spLocks noChangeShapeType="1"/>
          </p:cNvSpPr>
          <p:nvPr/>
        </p:nvSpPr>
        <p:spPr bwMode="auto">
          <a:xfrm>
            <a:off x="9722888" y="828192"/>
            <a:ext cx="51311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423572" y="483609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5" name="Text Box 43"/>
          <p:cNvSpPr txBox="1">
            <a:spLocks noChangeArrowheads="1"/>
          </p:cNvSpPr>
          <p:nvPr/>
        </p:nvSpPr>
        <p:spPr bwMode="auto">
          <a:xfrm>
            <a:off x="9852173" y="86603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  <p:sp>
        <p:nvSpPr>
          <p:cNvPr id="36" name="Line 41"/>
          <p:cNvSpPr>
            <a:spLocks noChangeShapeType="1"/>
          </p:cNvSpPr>
          <p:nvPr/>
        </p:nvSpPr>
        <p:spPr bwMode="auto">
          <a:xfrm>
            <a:off x="1012136" y="3070239"/>
            <a:ext cx="544461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38200" y="268781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1048371" y="2999442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sz="2400" b="1">
                <a:solidFill>
                  <a:srgbClr val="FF0000"/>
                </a:solidFill>
                <a:latin typeface=".VnArial" panose="020B7200000000000000" pitchFamily="34" charset="0"/>
              </a:rPr>
              <a:t>Đ</a:t>
            </a:r>
            <a:r>
              <a:rPr lang="en-US" sz="2000" b="1">
                <a:solidFill>
                  <a:srgbClr val="FF0000"/>
                </a:solidFill>
                <a:latin typeface=".VnArial" panose="020B7200000000000000" pitchFamily="34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7291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6" grpId="0" animBg="1"/>
      <p:bldP spid="37" grpId="0" animBg="1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04799" y="304802"/>
            <a:ext cx="12192001" cy="5755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! - Nguyên quay sang tôi,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giọng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nghẹn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ngào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.-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Chị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…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gái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 </a:t>
            </a:r>
            <a:r>
              <a:rPr lang="vi-VN">
                <a:solidFill>
                  <a:srgbClr val="0070C0"/>
                </a:solidFill>
                <a:latin typeface="+mj-lt"/>
              </a:rPr>
              <a:t>em nhé!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em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trong hai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hàng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nưước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kéo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trên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-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sẽ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là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chị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</a:t>
            </a:r>
            <a:r>
              <a:rPr lang="vi-VN" dirty="0" err="1">
                <a:solidFill>
                  <a:srgbClr val="0070C0"/>
                </a:solidFill>
                <a:latin typeface="+mj-lt"/>
              </a:rPr>
              <a:t>của</a:t>
            </a:r>
            <a:r>
              <a:rPr lang="vi-VN" dirty="0">
                <a:solidFill>
                  <a:srgbClr val="0070C0"/>
                </a:solidFill>
                <a:latin typeface="+mj-lt"/>
              </a:rPr>
              <a:t> em </a:t>
            </a:r>
            <a:r>
              <a:rPr lang="vi-VN" err="1">
                <a:solidFill>
                  <a:srgbClr val="0070C0"/>
                </a:solidFill>
                <a:latin typeface="+mj-lt"/>
              </a:rPr>
              <a:t>mãi</a:t>
            </a:r>
            <a:r>
              <a:rPr lang="vi-VN">
                <a:solidFill>
                  <a:srgbClr val="0070C0"/>
                </a:solidFill>
                <a:latin typeface="+mj-lt"/>
              </a:rPr>
              <a:t> mãi!</a:t>
            </a:r>
            <a:endParaRPr lang="vi-VN" dirty="0">
              <a:solidFill>
                <a:srgbClr val="0070C0"/>
              </a:solidFill>
              <a:latin typeface="+mj-lt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>
                <a:solidFill>
                  <a:prstClr val="black"/>
                </a:solidFill>
                <a:latin typeface="+mj-lt"/>
              </a:rPr>
              <a:t>    Nguyên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cười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rồi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đưa tay lên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quệt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má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chẳng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buồn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lau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mặt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nữa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Chúng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tôi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đứng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như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vậy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nhìn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ra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phía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xa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sáng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rực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ánh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đèn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màu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xung quanh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là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đàn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,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tiếng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hát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khi xa, khi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gần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chào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vi-VN" dirty="0" err="1">
                <a:solidFill>
                  <a:prstClr val="black"/>
                </a:solidFill>
                <a:latin typeface="+mj-lt"/>
              </a:rPr>
              <a:t>mừng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mùa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xuân.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Một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năm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mới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bắt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 </a:t>
            </a:r>
            <a:r>
              <a:rPr lang="vi-VN" dirty="0" err="1">
                <a:solidFill>
                  <a:prstClr val="black"/>
                </a:solidFill>
                <a:latin typeface="+mj-lt"/>
              </a:rPr>
              <a:t>đầu</a:t>
            </a:r>
            <a:r>
              <a:rPr lang="vi-VN" dirty="0">
                <a:solidFill>
                  <a:prstClr val="black"/>
                </a:solidFill>
                <a:latin typeface="+mj-lt"/>
              </a:rPr>
              <a:t>.</a:t>
            </a:r>
            <a:endParaRPr lang="en-US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4" name="Line 51"/>
          <p:cNvSpPr>
            <a:spLocks noChangeShapeType="1"/>
          </p:cNvSpPr>
          <p:nvPr/>
        </p:nvSpPr>
        <p:spPr bwMode="auto">
          <a:xfrm flipH="1">
            <a:off x="10519632" y="414696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7" name="Line 51"/>
          <p:cNvSpPr>
            <a:spLocks noChangeShapeType="1"/>
          </p:cNvSpPr>
          <p:nvPr/>
        </p:nvSpPr>
        <p:spPr bwMode="auto">
          <a:xfrm flipH="1">
            <a:off x="1582922" y="2656393"/>
            <a:ext cx="109264" cy="38242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0" name="Line 41"/>
          <p:cNvSpPr>
            <a:spLocks noChangeShapeType="1"/>
          </p:cNvSpPr>
          <p:nvPr/>
        </p:nvSpPr>
        <p:spPr bwMode="auto">
          <a:xfrm>
            <a:off x="382860" y="1494115"/>
            <a:ext cx="1180899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21" name="Line 41"/>
          <p:cNvSpPr>
            <a:spLocks noChangeShapeType="1"/>
          </p:cNvSpPr>
          <p:nvPr/>
        </p:nvSpPr>
        <p:spPr bwMode="auto">
          <a:xfrm>
            <a:off x="2593935" y="2972852"/>
            <a:ext cx="4917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5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36C60-5E1C-4A34-99C2-7FBA2154643A}"/>
              </a:ext>
            </a:extLst>
          </p:cNvPr>
          <p:cNvSpPr txBox="1">
            <a:spLocks/>
          </p:cNvSpPr>
          <p:nvPr/>
        </p:nvSpPr>
        <p:spPr>
          <a:xfrm>
            <a:off x="3150069" y="1008758"/>
            <a:ext cx="70395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#9Slide03 Arima Madurai Black" panose="00000A00000000000000" pitchFamily="2" charset="0"/>
                <a:cs typeface="#9Slide03 Arima Madurai Black" panose="00000A00000000000000" pitchFamily="2" charset="0"/>
              </a:defRPr>
            </a:lvl1pPr>
          </a:lstStyle>
          <a:p>
            <a:pPr algn="ctr" defTabSz="914400"/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altLang="vi-VN" sz="48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8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altLang="vi-VN" sz="4800" dirty="0"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47CB69-3CDF-4B4A-A720-972B4982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892" y="1025271"/>
            <a:ext cx="1891943" cy="89827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671031" y="2415672"/>
            <a:ext cx="11882919" cy="658835"/>
            <a:chOff x="309081" y="1942527"/>
            <a:chExt cx="11882919" cy="658835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A11FE64C-4B50-409D-B59F-8555154D13F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21406" y="1942527"/>
              <a:ext cx="1147059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kiến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quan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hệ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7" name="Star: 4 Points 6">
              <a:extLst>
                <a:ext uri="{FF2B5EF4-FFF2-40B4-BE49-F238E27FC236}">
                  <a16:creationId xmlns:a16="http://schemas.microsoft.com/office/drawing/2014/main" id="{E5B53AFC-A322-4CBE-85CF-E5E55C9AA208}"/>
                </a:ext>
              </a:extLst>
            </p:cNvPr>
            <p:cNvSpPr/>
            <p:nvPr/>
          </p:nvSpPr>
          <p:spPr>
            <a:xfrm>
              <a:off x="309081" y="2137240"/>
              <a:ext cx="384585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/>
              <a:endParaRPr lang="vi-VN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628146" y="3381113"/>
            <a:ext cx="11746348" cy="658835"/>
            <a:chOff x="222654" y="3503052"/>
            <a:chExt cx="11746348" cy="658835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0137B78B-F9D7-4336-B048-907FF28523E9}"/>
                </a:ext>
              </a:extLst>
            </p:cNvPr>
            <p:cNvSpPr txBox="1">
              <a:spLocks/>
            </p:cNvSpPr>
            <p:nvPr/>
          </p:nvSpPr>
          <p:spPr>
            <a:xfrm>
              <a:off x="745151" y="3503052"/>
              <a:ext cx="11223851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#9Slide03 Arima Madurai Black" panose="00000A00000000000000" pitchFamily="2" charset="0"/>
                  <a:cs typeface="#9Slide03 Arima Madurai Black" panose="00000A00000000000000" pitchFamily="2" charset="0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Chuẩn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Mở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rộng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vốn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Hạnh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phúc</a:t>
              </a:r>
              <a:r>
                <a:rPr lang="en-US" altLang="vi-VN" sz="28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8" name="Star: 4 Points 7">
              <a:extLst>
                <a:ext uri="{FF2B5EF4-FFF2-40B4-BE49-F238E27FC236}">
                  <a16:creationId xmlns:a16="http://schemas.microsoft.com/office/drawing/2014/main" id="{1E730987-582F-4170-ACCC-8A6D12EA88A8}"/>
                </a:ext>
              </a:extLst>
            </p:cNvPr>
            <p:cNvSpPr/>
            <p:nvPr/>
          </p:nvSpPr>
          <p:spPr>
            <a:xfrm>
              <a:off x="222654" y="3733763"/>
              <a:ext cx="432153" cy="384585"/>
            </a:xfrm>
            <a:prstGeom prst="star4">
              <a:avLst/>
            </a:prstGeom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lnSpc>
                  <a:spcPct val="150000"/>
                </a:lnSpc>
              </a:pPr>
              <a:endParaRPr lang="vi-VN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图片 71695" descr="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28532" y="10114859"/>
            <a:ext cx="1554560" cy="8968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019999D-3965-48C8-BACF-50510130C81A}"/>
              </a:ext>
            </a:extLst>
          </p:cNvPr>
          <p:cNvSpPr txBox="1"/>
          <p:nvPr/>
        </p:nvSpPr>
        <p:spPr>
          <a:xfrm>
            <a:off x="3392129" y="98323"/>
            <a:ext cx="534874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</p:spTree>
    <p:extLst>
      <p:ext uri="{BB962C8B-B14F-4D97-AF65-F5344CB8AC3E}">
        <p14:creationId xmlns:p14="http://schemas.microsoft.com/office/powerpoint/2010/main" val="289920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316347" y="2643338"/>
            <a:ext cx="932915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Em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defTabSz="9144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Đặt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GB" alt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 defTabSz="914400" fontAlgn="base">
              <a:spcBef>
                <a:spcPct val="50000"/>
              </a:spcBef>
              <a:spcAft>
                <a:spcPct val="0"/>
              </a:spcAft>
              <a:buFontTx/>
              <a:buChar char="-"/>
              <a:defRPr/>
            </a:pPr>
            <a:endParaRPr lang="en-GB" alt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252" y="2947013"/>
            <a:ext cx="1422400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53CBB6E2-9F53-4184-83C4-0DBDF12ABEEC}"/>
              </a:ext>
            </a:extLst>
          </p:cNvPr>
          <p:cNvSpPr txBox="1"/>
          <p:nvPr/>
        </p:nvSpPr>
        <p:spPr>
          <a:xfrm>
            <a:off x="4203033" y="818148"/>
            <a:ext cx="355578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C70265-0C0B-4A48-99B4-9D42290550E4}"/>
              </a:ext>
            </a:extLst>
          </p:cNvPr>
          <p:cNvSpPr txBox="1"/>
          <p:nvPr/>
        </p:nvSpPr>
        <p:spPr>
          <a:xfrm>
            <a:off x="3392129" y="98323"/>
            <a:ext cx="534874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85783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 bwMode="auto">
          <a:xfrm>
            <a:off x="340672" y="3849673"/>
            <a:ext cx="11506534" cy="671851"/>
            <a:chOff x="1265809" y="2980105"/>
            <a:chExt cx="10906580" cy="671054"/>
          </a:xfrm>
        </p:grpSpPr>
        <p:sp>
          <p:nvSpPr>
            <p:cNvPr id="51" name="Rectangle 14"/>
            <p:cNvSpPr>
              <a:spLocks noChangeArrowheads="1"/>
            </p:cNvSpPr>
            <p:nvPr/>
          </p:nvSpPr>
          <p:spPr bwMode="auto">
            <a:xfrm>
              <a:off x="1955926" y="2980105"/>
              <a:ext cx="10216463" cy="671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Thực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hành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kĩ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năng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sử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dụng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trong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kiểu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câu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sz="28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n-US" altLang="vi-VN" sz="28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  <p:sp>
          <p:nvSpPr>
            <p:cNvPr id="52" name="Freeform 11"/>
            <p:cNvSpPr/>
            <p:nvPr/>
          </p:nvSpPr>
          <p:spPr>
            <a:xfrm>
              <a:off x="1265809" y="3094917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 bwMode="auto">
          <a:xfrm>
            <a:off x="368628" y="2056599"/>
            <a:ext cx="11655033" cy="1394356"/>
            <a:chOff x="681488" y="2842400"/>
            <a:chExt cx="12190640" cy="1392698"/>
          </a:xfrm>
        </p:grpSpPr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1380807" y="2842400"/>
              <a:ext cx="11491321" cy="1392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 defTabSz="914400">
                <a:lnSpc>
                  <a:spcPct val="150000"/>
                </a:lnSpc>
              </a:pP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Ôn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tập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và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hệ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thống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hóa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các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kiến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thức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đã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học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về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: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,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đại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>
                  <a:solidFill>
                    <a:srgbClr val="002060"/>
                  </a:solidFill>
                  <a:cs typeface="Times New Roman" panose="02020603050405020304" pitchFamily="18" charset="0"/>
                </a:rPr>
                <a:t>, quy tắc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viết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hoa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danh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từ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 </a:t>
              </a:r>
              <a:r>
                <a:rPr lang="es-VE" sz="3000" b="1" dirty="0" err="1">
                  <a:solidFill>
                    <a:srgbClr val="002060"/>
                  </a:solidFill>
                  <a:cs typeface="Times New Roman" panose="02020603050405020304" pitchFamily="18" charset="0"/>
                </a:rPr>
                <a:t>riêng</a:t>
              </a:r>
              <a:r>
                <a:rPr lang="es-VE" sz="3000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.</a:t>
              </a:r>
              <a:endParaRPr lang="en-US" altLang="en-US" sz="30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55" name="Freeform 11"/>
            <p:cNvSpPr/>
            <p:nvPr/>
          </p:nvSpPr>
          <p:spPr>
            <a:xfrm>
              <a:off x="681488" y="3079653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-1" fmla="*/ 169069 w 397669"/>
                <a:gd name="connsiteY0-2" fmla="*/ 176212 h 289079"/>
                <a:gd name="connsiteX1-3" fmla="*/ 73819 w 397669"/>
                <a:gd name="connsiteY1-4" fmla="*/ 97631 h 289079"/>
                <a:gd name="connsiteX2-5" fmla="*/ 0 w 397669"/>
                <a:gd name="connsiteY2-6" fmla="*/ 169068 h 289079"/>
                <a:gd name="connsiteX3-7" fmla="*/ 126206 w 397669"/>
                <a:gd name="connsiteY3-8" fmla="*/ 280987 h 289079"/>
                <a:gd name="connsiteX4-9" fmla="*/ 219075 w 397669"/>
                <a:gd name="connsiteY4-10" fmla="*/ 273843 h 289079"/>
                <a:gd name="connsiteX5-11" fmla="*/ 397669 w 397669"/>
                <a:gd name="connsiteY5-12" fmla="*/ 35718 h 289079"/>
                <a:gd name="connsiteX6-13" fmla="*/ 376237 w 397669"/>
                <a:gd name="connsiteY6-14" fmla="*/ 0 h 289079"/>
                <a:gd name="connsiteX7-15" fmla="*/ 169069 w 397669"/>
                <a:gd name="connsiteY7-16" fmla="*/ 176212 h 289079"/>
                <a:gd name="connsiteX0-17" fmla="*/ 169069 w 397669"/>
                <a:gd name="connsiteY0-18" fmla="*/ 176212 h 297100"/>
                <a:gd name="connsiteX1-19" fmla="*/ 73819 w 397669"/>
                <a:gd name="connsiteY1-20" fmla="*/ 97631 h 297100"/>
                <a:gd name="connsiteX2-21" fmla="*/ 0 w 397669"/>
                <a:gd name="connsiteY2-22" fmla="*/ 169068 h 297100"/>
                <a:gd name="connsiteX3-23" fmla="*/ 126206 w 397669"/>
                <a:gd name="connsiteY3-24" fmla="*/ 280987 h 297100"/>
                <a:gd name="connsiteX4-25" fmla="*/ 219075 w 397669"/>
                <a:gd name="connsiteY4-26" fmla="*/ 273843 h 297100"/>
                <a:gd name="connsiteX5-27" fmla="*/ 397669 w 397669"/>
                <a:gd name="connsiteY5-28" fmla="*/ 35718 h 297100"/>
                <a:gd name="connsiteX6-29" fmla="*/ 376237 w 397669"/>
                <a:gd name="connsiteY6-30" fmla="*/ 0 h 297100"/>
                <a:gd name="connsiteX7-31" fmla="*/ 169069 w 397669"/>
                <a:gd name="connsiteY7-32" fmla="*/ 176212 h 297100"/>
                <a:gd name="connsiteX0-33" fmla="*/ 177436 w 406036"/>
                <a:gd name="connsiteY0-34" fmla="*/ 176212 h 297100"/>
                <a:gd name="connsiteX1-35" fmla="*/ 82186 w 406036"/>
                <a:gd name="connsiteY1-36" fmla="*/ 97631 h 297100"/>
                <a:gd name="connsiteX2-37" fmla="*/ 8367 w 406036"/>
                <a:gd name="connsiteY2-38" fmla="*/ 169068 h 297100"/>
                <a:gd name="connsiteX3-39" fmla="*/ 134573 w 406036"/>
                <a:gd name="connsiteY3-40" fmla="*/ 280987 h 297100"/>
                <a:gd name="connsiteX4-41" fmla="*/ 227442 w 406036"/>
                <a:gd name="connsiteY4-42" fmla="*/ 273843 h 297100"/>
                <a:gd name="connsiteX5-43" fmla="*/ 406036 w 406036"/>
                <a:gd name="connsiteY5-44" fmla="*/ 35718 h 297100"/>
                <a:gd name="connsiteX6-45" fmla="*/ 384604 w 406036"/>
                <a:gd name="connsiteY6-46" fmla="*/ 0 h 297100"/>
                <a:gd name="connsiteX7-47" fmla="*/ 177436 w 406036"/>
                <a:gd name="connsiteY7-48" fmla="*/ 176212 h 297100"/>
                <a:gd name="connsiteX0-49" fmla="*/ 179971 w 408571"/>
                <a:gd name="connsiteY0-50" fmla="*/ 176212 h 297100"/>
                <a:gd name="connsiteX1-51" fmla="*/ 84721 w 408571"/>
                <a:gd name="connsiteY1-52" fmla="*/ 97631 h 297100"/>
                <a:gd name="connsiteX2-53" fmla="*/ 10902 w 408571"/>
                <a:gd name="connsiteY2-54" fmla="*/ 169068 h 297100"/>
                <a:gd name="connsiteX3-55" fmla="*/ 137108 w 408571"/>
                <a:gd name="connsiteY3-56" fmla="*/ 280987 h 297100"/>
                <a:gd name="connsiteX4-57" fmla="*/ 229977 w 408571"/>
                <a:gd name="connsiteY4-58" fmla="*/ 273843 h 297100"/>
                <a:gd name="connsiteX5-59" fmla="*/ 408571 w 408571"/>
                <a:gd name="connsiteY5-60" fmla="*/ 35718 h 297100"/>
                <a:gd name="connsiteX6-61" fmla="*/ 387139 w 408571"/>
                <a:gd name="connsiteY6-62" fmla="*/ 0 h 297100"/>
                <a:gd name="connsiteX7-63" fmla="*/ 179971 w 408571"/>
                <a:gd name="connsiteY7-64" fmla="*/ 176212 h 297100"/>
                <a:gd name="connsiteX0-65" fmla="*/ 179971 w 408571"/>
                <a:gd name="connsiteY0-66" fmla="*/ 176212 h 297100"/>
                <a:gd name="connsiteX1-67" fmla="*/ 84721 w 408571"/>
                <a:gd name="connsiteY1-68" fmla="*/ 97631 h 297100"/>
                <a:gd name="connsiteX2-69" fmla="*/ 10902 w 408571"/>
                <a:gd name="connsiteY2-70" fmla="*/ 169068 h 297100"/>
                <a:gd name="connsiteX3-71" fmla="*/ 137108 w 408571"/>
                <a:gd name="connsiteY3-72" fmla="*/ 280987 h 297100"/>
                <a:gd name="connsiteX4-73" fmla="*/ 229977 w 408571"/>
                <a:gd name="connsiteY4-74" fmla="*/ 273843 h 297100"/>
                <a:gd name="connsiteX5-75" fmla="*/ 408571 w 408571"/>
                <a:gd name="connsiteY5-76" fmla="*/ 35718 h 297100"/>
                <a:gd name="connsiteX6-77" fmla="*/ 387139 w 408571"/>
                <a:gd name="connsiteY6-78" fmla="*/ 0 h 297100"/>
                <a:gd name="connsiteX7-79" fmla="*/ 179971 w 408571"/>
                <a:gd name="connsiteY7-80" fmla="*/ 176212 h 297100"/>
                <a:gd name="connsiteX0-81" fmla="*/ 179971 w 408571"/>
                <a:gd name="connsiteY0-82" fmla="*/ 176212 h 297100"/>
                <a:gd name="connsiteX1-83" fmla="*/ 84721 w 408571"/>
                <a:gd name="connsiteY1-84" fmla="*/ 97631 h 297100"/>
                <a:gd name="connsiteX2-85" fmla="*/ 10902 w 408571"/>
                <a:gd name="connsiteY2-86" fmla="*/ 169068 h 297100"/>
                <a:gd name="connsiteX3-87" fmla="*/ 137108 w 408571"/>
                <a:gd name="connsiteY3-88" fmla="*/ 280987 h 297100"/>
                <a:gd name="connsiteX4-89" fmla="*/ 229977 w 408571"/>
                <a:gd name="connsiteY4-90" fmla="*/ 273843 h 297100"/>
                <a:gd name="connsiteX5-91" fmla="*/ 408571 w 408571"/>
                <a:gd name="connsiteY5-92" fmla="*/ 35718 h 297100"/>
                <a:gd name="connsiteX6-93" fmla="*/ 387139 w 408571"/>
                <a:gd name="connsiteY6-94" fmla="*/ 0 h 297100"/>
                <a:gd name="connsiteX7-95" fmla="*/ 179971 w 408571"/>
                <a:gd name="connsiteY7-96" fmla="*/ 176212 h 297100"/>
                <a:gd name="connsiteX0-97" fmla="*/ 179971 w 408571"/>
                <a:gd name="connsiteY0-98" fmla="*/ 176212 h 297100"/>
                <a:gd name="connsiteX1-99" fmla="*/ 84721 w 408571"/>
                <a:gd name="connsiteY1-100" fmla="*/ 97631 h 297100"/>
                <a:gd name="connsiteX2-101" fmla="*/ 10902 w 408571"/>
                <a:gd name="connsiteY2-102" fmla="*/ 169068 h 297100"/>
                <a:gd name="connsiteX3-103" fmla="*/ 137108 w 408571"/>
                <a:gd name="connsiteY3-104" fmla="*/ 280987 h 297100"/>
                <a:gd name="connsiteX4-105" fmla="*/ 229977 w 408571"/>
                <a:gd name="connsiteY4-106" fmla="*/ 273843 h 297100"/>
                <a:gd name="connsiteX5-107" fmla="*/ 408571 w 408571"/>
                <a:gd name="connsiteY5-108" fmla="*/ 35718 h 297100"/>
                <a:gd name="connsiteX6-109" fmla="*/ 387139 w 408571"/>
                <a:gd name="connsiteY6-110" fmla="*/ 0 h 297100"/>
                <a:gd name="connsiteX7-111" fmla="*/ 179971 w 408571"/>
                <a:gd name="connsiteY7-112" fmla="*/ 176212 h 297100"/>
                <a:gd name="connsiteX0-113" fmla="*/ 179971 w 408571"/>
                <a:gd name="connsiteY0-114" fmla="*/ 176212 h 297100"/>
                <a:gd name="connsiteX1-115" fmla="*/ 84721 w 408571"/>
                <a:gd name="connsiteY1-116" fmla="*/ 97631 h 297100"/>
                <a:gd name="connsiteX2-117" fmla="*/ 10902 w 408571"/>
                <a:gd name="connsiteY2-118" fmla="*/ 169068 h 297100"/>
                <a:gd name="connsiteX3-119" fmla="*/ 137108 w 408571"/>
                <a:gd name="connsiteY3-120" fmla="*/ 280987 h 297100"/>
                <a:gd name="connsiteX4-121" fmla="*/ 229977 w 408571"/>
                <a:gd name="connsiteY4-122" fmla="*/ 273843 h 297100"/>
                <a:gd name="connsiteX5-123" fmla="*/ 408571 w 408571"/>
                <a:gd name="connsiteY5-124" fmla="*/ 35718 h 297100"/>
                <a:gd name="connsiteX6-125" fmla="*/ 387139 w 408571"/>
                <a:gd name="connsiteY6-126" fmla="*/ 0 h 297100"/>
                <a:gd name="connsiteX7-127" fmla="*/ 179971 w 408571"/>
                <a:gd name="connsiteY7-128" fmla="*/ 176212 h 297100"/>
                <a:gd name="connsiteX0-129" fmla="*/ 179971 w 425397"/>
                <a:gd name="connsiteY0-130" fmla="*/ 176212 h 297100"/>
                <a:gd name="connsiteX1-131" fmla="*/ 84721 w 425397"/>
                <a:gd name="connsiteY1-132" fmla="*/ 97631 h 297100"/>
                <a:gd name="connsiteX2-133" fmla="*/ 10902 w 425397"/>
                <a:gd name="connsiteY2-134" fmla="*/ 169068 h 297100"/>
                <a:gd name="connsiteX3-135" fmla="*/ 137108 w 425397"/>
                <a:gd name="connsiteY3-136" fmla="*/ 280987 h 297100"/>
                <a:gd name="connsiteX4-137" fmla="*/ 229977 w 425397"/>
                <a:gd name="connsiteY4-138" fmla="*/ 273843 h 297100"/>
                <a:gd name="connsiteX5-139" fmla="*/ 408571 w 425397"/>
                <a:gd name="connsiteY5-140" fmla="*/ 35718 h 297100"/>
                <a:gd name="connsiteX6-141" fmla="*/ 387139 w 425397"/>
                <a:gd name="connsiteY6-142" fmla="*/ 0 h 297100"/>
                <a:gd name="connsiteX7-143" fmla="*/ 179971 w 425397"/>
                <a:gd name="connsiteY7-144" fmla="*/ 176212 h 297100"/>
                <a:gd name="connsiteX0-145" fmla="*/ 179971 w 445220"/>
                <a:gd name="connsiteY0-146" fmla="*/ 184370 h 305258"/>
                <a:gd name="connsiteX1-147" fmla="*/ 84721 w 445220"/>
                <a:gd name="connsiteY1-148" fmla="*/ 105789 h 305258"/>
                <a:gd name="connsiteX2-149" fmla="*/ 10902 w 445220"/>
                <a:gd name="connsiteY2-150" fmla="*/ 177226 h 305258"/>
                <a:gd name="connsiteX3-151" fmla="*/ 137108 w 445220"/>
                <a:gd name="connsiteY3-152" fmla="*/ 289145 h 305258"/>
                <a:gd name="connsiteX4-153" fmla="*/ 229977 w 445220"/>
                <a:gd name="connsiteY4-154" fmla="*/ 282001 h 305258"/>
                <a:gd name="connsiteX5-155" fmla="*/ 408571 w 445220"/>
                <a:gd name="connsiteY5-156" fmla="*/ 43876 h 305258"/>
                <a:gd name="connsiteX6-157" fmla="*/ 387139 w 445220"/>
                <a:gd name="connsiteY6-158" fmla="*/ 8158 h 305258"/>
                <a:gd name="connsiteX7-159" fmla="*/ 179971 w 445220"/>
                <a:gd name="connsiteY7-160" fmla="*/ 184370 h 30525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A5A355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lnSpc>
                  <a:spcPct val="150000"/>
                </a:lnSpc>
                <a:defRPr/>
              </a:pPr>
              <a:endParaRPr lang="en-US" sz="1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3600194" y="551504"/>
            <a:ext cx="493596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>
              <a:defRPr/>
            </a:pP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sz="5400" b="1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3EBF54-501C-4E2B-85A8-D17D1F3CBF3B}"/>
              </a:ext>
            </a:extLst>
          </p:cNvPr>
          <p:cNvSpPr txBox="1"/>
          <p:nvPr/>
        </p:nvSpPr>
        <p:spPr>
          <a:xfrm>
            <a:off x="3392129" y="98323"/>
            <a:ext cx="534874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ĐỨC GIANG</a:t>
            </a:r>
          </a:p>
        </p:txBody>
      </p:sp>
    </p:spTree>
    <p:extLst>
      <p:ext uri="{BB962C8B-B14F-4D97-AF65-F5344CB8AC3E}">
        <p14:creationId xmlns:p14="http://schemas.microsoft.com/office/powerpoint/2010/main" val="93225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3">
            <a:extLst>
              <a:ext uri="{FF2B5EF4-FFF2-40B4-BE49-F238E27FC236}">
                <a16:creationId xmlns:a16="http://schemas.microsoft.com/office/drawing/2014/main" id="{2F7D29DD-8BC6-4976-B5E7-5677404E532F}"/>
              </a:ext>
            </a:extLst>
          </p:cNvPr>
          <p:cNvSpPr txBox="1">
            <a:spLocks noChangeArrowheads="1"/>
          </p:cNvSpPr>
          <p:nvPr/>
        </p:nvSpPr>
        <p:spPr>
          <a:xfrm>
            <a:off x="-323082" y="1718655"/>
            <a:ext cx="11899963" cy="5568951"/>
          </a:xfrm>
          <a:prstGeom prst="rect">
            <a:avLst/>
          </a:prstGeom>
          <a:noFill/>
        </p:spPr>
        <p:txBody>
          <a:bodyPr vert="horz" lIns="121920" tIns="60960" rIns="121920" bIns="6096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2780" indent="-812780" algn="just">
              <a:buNone/>
            </a:pPr>
            <a:r>
              <a:rPr 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 Chị 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algn="just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algn="r">
              <a:buNone/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A685415D-515E-4B4A-A8E1-0413936FF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895" y="353405"/>
            <a:ext cx="11144336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189" indent="-457189">
              <a:spcBef>
                <a:spcPct val="20000"/>
              </a:spcBef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Đọc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dirty="0" err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oạn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2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</p:txBody>
      </p:sp>
      <p:sp>
        <p:nvSpPr>
          <p:cNvPr id="22" name="Line 24">
            <a:extLst>
              <a:ext uri="{FF2B5EF4-FFF2-40B4-BE49-F238E27FC236}">
                <a16:creationId xmlns:a16="http://schemas.microsoft.com/office/drawing/2014/main" id="{318C659C-88C1-43A4-BC9A-3CEE9D1D9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722" y="891318"/>
            <a:ext cx="2916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4" name="Line 25">
            <a:extLst>
              <a:ext uri="{FF2B5EF4-FFF2-40B4-BE49-F238E27FC236}">
                <a16:creationId xmlns:a16="http://schemas.microsoft.com/office/drawing/2014/main" id="{AC4D6BF5-86D8-49F8-88FB-573AE83B61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0247" y="875276"/>
            <a:ext cx="3168000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  <p:sp>
        <p:nvSpPr>
          <p:cNvPr id="25" name="Line 26">
            <a:extLst>
              <a:ext uri="{FF2B5EF4-FFF2-40B4-BE49-F238E27FC236}">
                <a16:creationId xmlns:a16="http://schemas.microsoft.com/office/drawing/2014/main" id="{A088B98C-B147-44CC-825C-4529EA5F9E4F}"/>
              </a:ext>
            </a:extLst>
          </p:cNvPr>
          <p:cNvSpPr>
            <a:spLocks noChangeShapeType="1"/>
          </p:cNvSpPr>
          <p:nvPr/>
        </p:nvSpPr>
        <p:spPr bwMode="auto">
          <a:xfrm>
            <a:off x="903422" y="870926"/>
            <a:ext cx="3162103" cy="0"/>
          </a:xfrm>
          <a:prstGeom prst="line">
            <a:avLst/>
          </a:prstGeom>
          <a:ln w="38100"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36" tIns="45718" rIns="91436" bIns="4571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ker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43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69B943CD-9769-4F55-96A8-70151167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738" y="2070219"/>
            <a:ext cx="960452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kern="0" dirty="0">
                <a:solidFill>
                  <a:srgbClr val="0000FF"/>
                </a:solidFill>
              </a:rPr>
              <a:t>                                                        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giọng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gái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hàng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nước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mắt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vệt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chị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tay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má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mặt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phía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ánh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đèn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màu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đàn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tiếng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hát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mùa</a:t>
            </a:r>
            <a:r>
              <a:rPr lang="en-US" altLang="en-US" sz="3200" kern="0" dirty="0">
                <a:solidFill>
                  <a:srgbClr val="0070C0"/>
                </a:solidFill>
              </a:rPr>
              <a:t>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xuân</a:t>
            </a:r>
            <a:r>
              <a:rPr lang="en-US" altLang="en-US" sz="3200" kern="0" dirty="0">
                <a:solidFill>
                  <a:srgbClr val="0070C0"/>
                </a:solidFill>
              </a:rPr>
              <a:t>, </a:t>
            </a:r>
            <a:r>
              <a:rPr lang="en-US" altLang="en-US" sz="3200" kern="0" dirty="0" err="1">
                <a:solidFill>
                  <a:srgbClr val="0070C0"/>
                </a:solidFill>
              </a:rPr>
              <a:t>năm</a:t>
            </a:r>
            <a:r>
              <a:rPr lang="en-US" altLang="en-US" sz="3200" kern="0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3F3E8E6-9B8A-40D8-857F-DADCA582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816" y="566616"/>
            <a:ext cx="10972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>
                <a:solidFill>
                  <a:srgbClr val="0070C0"/>
                </a:solidFill>
              </a:rPr>
              <a:t> </a:t>
            </a:r>
            <a:r>
              <a:rPr lang="en-US" altLang="en-US" sz="3200" b="1" u="sng" kern="0">
                <a:solidFill>
                  <a:srgbClr val="0070C0"/>
                </a:solidFill>
              </a:rPr>
              <a:t>Câu 1:</a:t>
            </a:r>
            <a:r>
              <a:rPr lang="en-US" altLang="en-US" sz="3200" b="1" kern="0">
                <a:solidFill>
                  <a:srgbClr val="0070C0"/>
                </a:solidFill>
              </a:rPr>
              <a:t> Danh từ riêng và 3 danh từ chung trong đoạn văn. 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97EB25D9-FF6B-42AA-BDA7-FE97FD9F3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1371600"/>
            <a:ext cx="6400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b="1" kern="0" dirty="0">
                <a:solidFill>
                  <a:srgbClr val="FF3300"/>
                </a:solidFill>
              </a:rPr>
              <a:t>-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riêng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kern="0" dirty="0">
                <a:solidFill>
                  <a:srgbClr val="FF3300"/>
                </a:solidFill>
              </a:rPr>
              <a:t> </a:t>
            </a:r>
            <a:r>
              <a:rPr lang="en-US" altLang="en-US" sz="3200" b="1" kern="0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kern="0" dirty="0">
                <a:solidFill>
                  <a:srgbClr val="FF3300"/>
                </a:solidFill>
              </a:rPr>
              <a:t>:</a:t>
            </a:r>
            <a:endParaRPr lang="en-US" altLang="en-US" sz="3200" b="1" kern="0" dirty="0">
              <a:solidFill>
                <a:srgbClr val="0000FF"/>
              </a:solidFill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7754893-7D0F-41CE-9A7C-756620D4A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670657"/>
            <a:ext cx="9827664" cy="223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chung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  <a:p>
            <a:pPr defTabSz="1219170" eaLnBrk="1" hangingPunct="1"/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luôn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kern="0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hoa</a:t>
            </a:r>
            <a:r>
              <a:rPr lang="en-US" altLang="en-US" kern="0" dirty="0">
                <a:solidFill>
                  <a:srgbClr val="FF33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E7280C82-9C10-424F-B60D-BD6148E0D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8800" y="1371600"/>
            <a:ext cx="22352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189" indent="-457189" algn="ctr" defTabSz="1219170" eaLnBrk="1" fontAlgn="base" hangingPunct="1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3200" kern="0">
                <a:solidFill>
                  <a:srgbClr val="0070C0"/>
                </a:solidFill>
              </a:rPr>
              <a:t>Nguyên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D75E0E9D-A2B0-4F11-A018-57EE980AFD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600" y="2070219"/>
            <a:ext cx="79248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- </a:t>
            </a:r>
            <a:r>
              <a:rPr lang="en-US" altLang="en-US" sz="3200" b="1" dirty="0" err="1">
                <a:solidFill>
                  <a:srgbClr val="FF3300"/>
                </a:solidFill>
              </a:rPr>
              <a:t>Danh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từ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chung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trong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đoạn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văn</a:t>
            </a:r>
            <a:r>
              <a:rPr lang="en-US" altLang="en-US" sz="3200" b="1" dirty="0">
                <a:solidFill>
                  <a:srgbClr val="FF3300"/>
                </a:solidFill>
              </a:rPr>
              <a:t> </a:t>
            </a:r>
            <a:r>
              <a:rPr lang="en-US" altLang="en-US" sz="3200" b="1" dirty="0" err="1">
                <a:solidFill>
                  <a:srgbClr val="FF3300"/>
                </a:solidFill>
              </a:rPr>
              <a:t>là</a:t>
            </a:r>
            <a:r>
              <a:rPr lang="en-US" altLang="en-US" sz="3200" b="1" dirty="0">
                <a:solidFill>
                  <a:srgbClr val="FF330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4161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1673" y="118146"/>
            <a:ext cx="112134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tắc viết hoa danh từ riêng:</a:t>
            </a:r>
            <a:b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228600" y="1143001"/>
            <a:ext cx="11836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323965" y="860493"/>
            <a:ext cx="11628783" cy="550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6" tIns="45718" rIns="91436" bIns="45718"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guyễn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uệ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ế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àn,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õ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hị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ẫy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ửu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ong...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n-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pơ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a-nuýp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-to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-go,...</a:t>
            </a: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ắc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200" kern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2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endParaRPr lang="en-US" sz="3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3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3843F7FA-EA1B-46DE-88F0-378D8971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202" y="818008"/>
            <a:ext cx="8241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- Đại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C864F96-EA74-4977-A680-50A95D9F3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937" y="1782395"/>
            <a:ext cx="1045916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từ xưng hô là từ được người nói dùng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tự chỉ mình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chỉ người khác khi giao tiếp</a:t>
            </a: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VD : tôi,chúng tôi , ta , chúng ta , mày,chúng mày , nó ,chúng nó …</a:t>
            </a:r>
          </a:p>
          <a:p>
            <a:pPr>
              <a:spcBef>
                <a:spcPct val="50000"/>
              </a:spcBef>
            </a:pPr>
            <a:r>
              <a:rPr lang="en-US" sz="3200" i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 cạnh các từ nói trên , người Việt Nam còn dùng nhiều danh từ chỉ người làm đại từ xưng hô theo thứ bậc,tuổi tác,giới tính như: ông ,bà , anh ,chị , em ,cháu ,thầy ,bạn ….</a:t>
            </a:r>
          </a:p>
        </p:txBody>
      </p:sp>
    </p:spTree>
    <p:extLst>
      <p:ext uri="{BB962C8B-B14F-4D97-AF65-F5344CB8AC3E}">
        <p14:creationId xmlns:p14="http://schemas.microsoft.com/office/powerpoint/2010/main" val="408390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DBD40926-2580-4761-985B-9E44EEA900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57600"/>
            <a:ext cx="12192000" cy="3067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-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 sang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nghẹn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–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-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quệt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12780" indent="-812780" defTabSz="1219170" eaLnBrk="1" hangingPunct="1">
              <a:buNone/>
              <a:defRPr/>
            </a:pP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Theo </a:t>
            </a:r>
            <a:r>
              <a:rPr lang="en-US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Thùy</a:t>
            </a:r>
            <a:r>
              <a:rPr lang="en-US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</p:txBody>
      </p:sp>
      <p:sp>
        <p:nvSpPr>
          <p:cNvPr id="9" name="Oval 33">
            <a:extLst>
              <a:ext uri="{FF2B5EF4-FFF2-40B4-BE49-F238E27FC236}">
                <a16:creationId xmlns:a16="http://schemas.microsoft.com/office/drawing/2014/main" id="{3B463DD1-9BB3-4177-8D1E-F1C16DFEE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818" y="1200992"/>
            <a:ext cx="673100" cy="590549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Oval 34">
            <a:extLst>
              <a:ext uri="{FF2B5EF4-FFF2-40B4-BE49-F238E27FC236}">
                <a16:creationId xmlns:a16="http://schemas.microsoft.com/office/drawing/2014/main" id="{ADF789A4-3324-49B9-8B29-4A8879445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8867" y="1196540"/>
            <a:ext cx="499533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Oval 35">
            <a:extLst>
              <a:ext uri="{FF2B5EF4-FFF2-40B4-BE49-F238E27FC236}">
                <a16:creationId xmlns:a16="http://schemas.microsoft.com/office/drawing/2014/main" id="{57AAB1DE-4449-4440-BC97-3D5D471FE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498" y="1196539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Oval 36">
            <a:extLst>
              <a:ext uri="{FF2B5EF4-FFF2-40B4-BE49-F238E27FC236}">
                <a16:creationId xmlns:a16="http://schemas.microsoft.com/office/drawing/2014/main" id="{1D97F6E0-11E9-41C2-B2D2-55BC91E63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2258" y="1178331"/>
            <a:ext cx="73024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Oval 37">
            <a:extLst>
              <a:ext uri="{FF2B5EF4-FFF2-40B4-BE49-F238E27FC236}">
                <a16:creationId xmlns:a16="http://schemas.microsoft.com/office/drawing/2014/main" id="{C05C8FE2-7315-4C1E-A2A9-DED40A725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625" y="1648666"/>
            <a:ext cx="6731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Oval 38">
            <a:extLst>
              <a:ext uri="{FF2B5EF4-FFF2-40B4-BE49-F238E27FC236}">
                <a16:creationId xmlns:a16="http://schemas.microsoft.com/office/drawing/2014/main" id="{4DF8AD79-53EF-46FC-806F-5E1CA233B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551" y="2212500"/>
            <a:ext cx="605367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id="{3882D16C-920A-46BA-A127-3E6041B42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707" y="2224399"/>
            <a:ext cx="596899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Oval 40">
            <a:extLst>
              <a:ext uri="{FF2B5EF4-FFF2-40B4-BE49-F238E27FC236}">
                <a16:creationId xmlns:a16="http://schemas.microsoft.com/office/drawing/2014/main" id="{47996E43-4657-4139-9597-87E85CB04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9967" y="2794367"/>
            <a:ext cx="596900" cy="57573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7" name="Oval 41">
            <a:extLst>
              <a:ext uri="{FF2B5EF4-FFF2-40B4-BE49-F238E27FC236}">
                <a16:creationId xmlns:a16="http://schemas.microsoft.com/office/drawing/2014/main" id="{06CA52FF-CECF-43BE-A4E9-D8AAFFF28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9884" y="2928375"/>
            <a:ext cx="575733" cy="48048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" name="Oval 43">
            <a:extLst>
              <a:ext uri="{FF2B5EF4-FFF2-40B4-BE49-F238E27FC236}">
                <a16:creationId xmlns:a16="http://schemas.microsoft.com/office/drawing/2014/main" id="{606AE064-A8F2-49F2-ABE8-91ADB8E74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0443" y="3839418"/>
            <a:ext cx="1817157" cy="6731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9" name="Oval 44">
            <a:extLst>
              <a:ext uri="{FF2B5EF4-FFF2-40B4-BE49-F238E27FC236}">
                <a16:creationId xmlns:a16="http://schemas.microsoft.com/office/drawing/2014/main" id="{B303EE23-2364-43F9-A51C-47516BA6F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5210" y="3408858"/>
            <a:ext cx="575732" cy="5469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en-US" sz="2133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0" name="Text Box 45">
            <a:extLst>
              <a:ext uri="{FF2B5EF4-FFF2-40B4-BE49-F238E27FC236}">
                <a16:creationId xmlns:a16="http://schemas.microsoft.com/office/drawing/2014/main" id="{796EFE1F-B028-4595-9425-80586C526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384" y="372542"/>
            <a:ext cx="100795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Tìm đại từ xưng hô trong đoạn văn ở bài tập 1 .</a:t>
            </a:r>
          </a:p>
        </p:txBody>
      </p:sp>
    </p:spTree>
    <p:extLst>
      <p:ext uri="{BB962C8B-B14F-4D97-AF65-F5344CB8AC3E}">
        <p14:creationId xmlns:p14="http://schemas.microsoft.com/office/powerpoint/2010/main" val="343882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>
            <a:extLst>
              <a:ext uri="{FF2B5EF4-FFF2-40B4-BE49-F238E27FC236}">
                <a16:creationId xmlns:a16="http://schemas.microsoft.com/office/drawing/2014/main" id="{8F28C59F-215E-4F0B-B4A8-504DFC6A6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1" y="1518613"/>
            <a:ext cx="110744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*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được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nói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để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tự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mình</a:t>
            </a:r>
            <a:r>
              <a:rPr lang="en-US" altLang="en-US" sz="3200" b="1" dirty="0">
                <a:solidFill>
                  <a:srgbClr val="FF0066"/>
                </a:solidFill>
              </a:rPr>
              <a:t> hay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khác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khi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giao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tiếp</a:t>
            </a:r>
            <a:r>
              <a:rPr lang="en-US" altLang="en-US" sz="3200" b="1" dirty="0">
                <a:solidFill>
                  <a:srgbClr val="FF0066"/>
                </a:solidFill>
              </a:rPr>
              <a:t>.</a:t>
            </a:r>
          </a:p>
          <a:p>
            <a:pPr eaLnBrk="1" hangingPunct="1"/>
            <a:r>
              <a:rPr lang="en-US" altLang="en-US" sz="3200" b="1" dirty="0">
                <a:solidFill>
                  <a:srgbClr val="FF0066"/>
                </a:solidFill>
              </a:rPr>
              <a:t>   </a:t>
            </a:r>
            <a:r>
              <a:rPr lang="en-US" altLang="en-US" sz="3200" b="1" dirty="0" err="1">
                <a:solidFill>
                  <a:srgbClr val="FF0066"/>
                </a:solidFill>
              </a:rPr>
              <a:t>Bên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cạnh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đó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Việt</a:t>
            </a:r>
            <a:r>
              <a:rPr lang="en-US" altLang="en-US" sz="3200" b="1" dirty="0">
                <a:solidFill>
                  <a:srgbClr val="FF0066"/>
                </a:solidFill>
              </a:rPr>
              <a:t> Nam </a:t>
            </a:r>
            <a:r>
              <a:rPr lang="en-US" altLang="en-US" sz="3200" b="1" dirty="0" err="1">
                <a:solidFill>
                  <a:srgbClr val="FF0066"/>
                </a:solidFill>
              </a:rPr>
              <a:t>còn</a:t>
            </a:r>
            <a:r>
              <a:rPr lang="en-US" altLang="en-US" sz="3200" b="1" dirty="0">
                <a:solidFill>
                  <a:srgbClr val="FF0066"/>
                </a:solidFill>
              </a:rPr>
              <a:t>  </a:t>
            </a:r>
            <a:r>
              <a:rPr lang="en-US" altLang="en-US" sz="3200" b="1" dirty="0" err="1">
                <a:solidFill>
                  <a:srgbClr val="FF0066"/>
                </a:solidFill>
              </a:rPr>
              <a:t>dùng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nhiều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danh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chỉ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người</a:t>
            </a:r>
            <a:r>
              <a:rPr lang="vi-VN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làm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đại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từ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xưng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hô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theo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thứ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bậc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tuổi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tác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giới</a:t>
            </a:r>
            <a:r>
              <a:rPr lang="en-US" altLang="en-US" sz="3200" b="1" dirty="0">
                <a:solidFill>
                  <a:srgbClr val="FF0066"/>
                </a:solidFill>
              </a:rPr>
              <a:t> </a:t>
            </a:r>
            <a:r>
              <a:rPr lang="en-US" altLang="en-US" sz="3200" b="1" dirty="0" err="1">
                <a:solidFill>
                  <a:srgbClr val="FF0066"/>
                </a:solidFill>
              </a:rPr>
              <a:t>tính</a:t>
            </a:r>
            <a:r>
              <a:rPr lang="en-US" altLang="en-US" sz="3200" b="1" dirty="0">
                <a:solidFill>
                  <a:srgbClr val="FF0066"/>
                </a:solidFill>
              </a:rPr>
              <a:t>: </a:t>
            </a:r>
            <a:r>
              <a:rPr lang="en-US" altLang="en-US" sz="3200" b="1" dirty="0" err="1">
                <a:solidFill>
                  <a:srgbClr val="FF0066"/>
                </a:solidFill>
              </a:rPr>
              <a:t>ông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bà,anh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chị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em,cháu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thầy</a:t>
            </a:r>
            <a:r>
              <a:rPr lang="en-US" altLang="en-US" sz="3200" b="1" dirty="0">
                <a:solidFill>
                  <a:srgbClr val="FF0066"/>
                </a:solidFill>
              </a:rPr>
              <a:t>, </a:t>
            </a:r>
            <a:r>
              <a:rPr lang="en-US" altLang="en-US" sz="3200" b="1" dirty="0" err="1">
                <a:solidFill>
                  <a:srgbClr val="FF0066"/>
                </a:solidFill>
              </a:rPr>
              <a:t>bạn</a:t>
            </a:r>
            <a:r>
              <a:rPr lang="en-US" altLang="en-US" sz="3200" b="1" dirty="0">
                <a:solidFill>
                  <a:srgbClr val="FF0066"/>
                </a:solidFill>
              </a:rPr>
              <a:t>…..</a:t>
            </a:r>
          </a:p>
          <a:p>
            <a:pPr eaLnBrk="1" hangingPunct="1"/>
            <a:endParaRPr lang="en-US" altLang="en-US" sz="3200" b="1" dirty="0">
              <a:solidFill>
                <a:srgbClr val="FF0066"/>
              </a:solidFill>
            </a:endParaRP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55F8ACC0-AC3B-49F0-BE13-FB65EB424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1533496"/>
            <a:ext cx="110744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3600" b="1" dirty="0">
                <a:solidFill>
                  <a:srgbClr val="FF3300"/>
                </a:solidFill>
              </a:rPr>
              <a:t>    Khi </a:t>
            </a:r>
            <a:r>
              <a:rPr lang="en-US" altLang="en-US" sz="3600" b="1" dirty="0" err="1">
                <a:solidFill>
                  <a:srgbClr val="FF3300"/>
                </a:solidFill>
              </a:rPr>
              <a:t>sử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dụng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đại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từ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xưng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hô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cần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chú</a:t>
            </a:r>
            <a:r>
              <a:rPr lang="en-US" altLang="en-US" sz="3600" b="1" dirty="0">
                <a:solidFill>
                  <a:srgbClr val="FF3300"/>
                </a:solidFill>
              </a:rPr>
              <a:t> ý </a:t>
            </a:r>
            <a:r>
              <a:rPr lang="en-US" altLang="en-US" sz="36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3600" b="1" dirty="0">
                <a:solidFill>
                  <a:srgbClr val="FF3300"/>
                </a:solidFill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</a:rPr>
              <a:t>gì</a:t>
            </a:r>
            <a:r>
              <a:rPr lang="en-US" altLang="en-US" sz="36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C289DAC8-0879-45AE-B17A-9DD2F65C4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493" y="2244696"/>
            <a:ext cx="12192000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rgbClr val="FF3300"/>
                </a:solidFill>
              </a:rPr>
              <a:t>       Khi sử dụng các đại từ xưng hô cần chú ý chọn từ ngữ cho lịch sự, thể hiện đúng mối quan hệ giữa mình với người nghe và người được nhắc tới.</a:t>
            </a:r>
          </a:p>
        </p:txBody>
      </p:sp>
    </p:spTree>
    <p:extLst>
      <p:ext uri="{BB962C8B-B14F-4D97-AF65-F5344CB8AC3E}">
        <p14:creationId xmlns:p14="http://schemas.microsoft.com/office/powerpoint/2010/main" val="386203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1673</Words>
  <Application>Microsoft Office PowerPoint</Application>
  <PresentationFormat>Widescreen</PresentationFormat>
  <Paragraphs>114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.VnArial</vt:lpstr>
      <vt:lpstr>.VnTime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1_Office Theme</vt:lpstr>
      <vt:lpstr>Default Design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PP</dc:creator>
  <cp:lastModifiedBy>Giang Giang</cp:lastModifiedBy>
  <cp:revision>58</cp:revision>
  <dcterms:created xsi:type="dcterms:W3CDTF">2019-12-01T07:32:45Z</dcterms:created>
  <dcterms:modified xsi:type="dcterms:W3CDTF">2021-12-07T01:28:40Z</dcterms:modified>
</cp:coreProperties>
</file>