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72" r:id="rId2"/>
    <p:sldId id="257" r:id="rId3"/>
    <p:sldId id="256" r:id="rId4"/>
    <p:sldId id="258" r:id="rId5"/>
    <p:sldId id="267" r:id="rId6"/>
    <p:sldId id="268" r:id="rId7"/>
    <p:sldId id="269" r:id="rId8"/>
    <p:sldId id="270" r:id="rId9"/>
    <p:sldId id="271" r:id="rId10"/>
    <p:sldId id="285" r:id="rId11"/>
    <p:sldId id="276" r:id="rId12"/>
    <p:sldId id="275" r:id="rId13"/>
    <p:sldId id="287" r:id="rId14"/>
    <p:sldId id="278" r:id="rId15"/>
    <p:sldId id="286" r:id="rId16"/>
    <p:sldId id="279" r:id="rId17"/>
    <p:sldId id="288" r:id="rId18"/>
    <p:sldId id="289" r:id="rId19"/>
    <p:sldId id="282" r:id="rId20"/>
    <p:sldId id="283" r:id="rId21"/>
    <p:sldId id="291" r:id="rId22"/>
    <p:sldId id="294" r:id="rId23"/>
    <p:sldId id="293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581D0F"/>
    <a:srgbClr val="C45A12"/>
    <a:srgbClr val="FF9900"/>
    <a:srgbClr val="FF6600"/>
    <a:srgbClr val="993366"/>
    <a:srgbClr val="A54C0F"/>
    <a:srgbClr val="2D2A2F"/>
    <a:srgbClr val="2B4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74246" autoAdjust="0"/>
  </p:normalViewPr>
  <p:slideViewPr>
    <p:cSldViewPr snapToGrid="0">
      <p:cViewPr varScale="1">
        <p:scale>
          <a:sx n="63" d="100"/>
          <a:sy n="63" d="100"/>
        </p:scale>
        <p:origin x="85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7FF38-F83E-4378-85EA-3AC2BD6D27ED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3D29-6499-4DAE-B0C1-CF29D7AE5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6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F38F6-5188-443C-897D-CA4E5DF66F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80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800" b="0" i="0" dirty="0">
                <a:solidFill>
                  <a:srgbClr val="333333"/>
                </a:solidFill>
                <a:effectLst/>
                <a:latin typeface="Helvetica Neue"/>
              </a:rPr>
              <a:t>Con người chúng ta quanh đi quẩn lại cũng chỉ muốn về lại nơi mình sinh ra, sống hết những ngày cuối đời.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vi-VN" sz="1800" b="0" i="0" dirty="0">
                <a:solidFill>
                  <a:srgbClr val="333333"/>
                </a:solidFill>
                <a:effectLst/>
                <a:latin typeface="Helvetica Neue"/>
              </a:rPr>
              <a:t>Dù vì lý do nào đi nữa, họ buộc cũng phải xa quê nhà. Nhưng gần cuối đời, ai cũng mong về lại quê nhà như ông bà ta vẫn bảo </a:t>
            </a:r>
            <a:r>
              <a:rPr lang="vi-VN" sz="1800" b="1" i="0" dirty="0">
                <a:solidFill>
                  <a:srgbClr val="0053F9"/>
                </a:solidFill>
                <a:effectLst/>
                <a:latin typeface="Helvetica Neue"/>
              </a:rPr>
              <a:t>“Lá rụng về cội”.</a:t>
            </a:r>
            <a:endParaRPr lang="en-US" sz="1800" b="1" i="0" dirty="0">
              <a:solidFill>
                <a:srgbClr val="0053F9"/>
              </a:solidFill>
              <a:effectLst/>
              <a:latin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84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khổ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HS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. GV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: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: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 mượt, xanh non, xanh rì, xanh mát, xanh thẫm.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họn các sự vật ứng với mỗi màu sắc để viết một đoạn văn miêu tả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63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, HS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khảo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diễn</a:t>
            </a:r>
            <a:r>
              <a:rPr lang="en-US" baseline="0" dirty="0"/>
              <a:t> </a:t>
            </a:r>
            <a:r>
              <a:rPr lang="en-US" baseline="0" dirty="0" err="1"/>
              <a:t>đạt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17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slide 9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5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31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slide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SGK,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SG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58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HS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57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GV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chốt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đeo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xách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vác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khiêng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SG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kẹp</a:t>
            </a:r>
            <a:r>
              <a:rPr lang="en-SG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GV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HS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8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- HS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44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US" sz="1800" dirty="0" err="1"/>
              <a:t>Yêu</a:t>
            </a:r>
            <a:r>
              <a:rPr lang="en-US" sz="1800" baseline="0" dirty="0"/>
              <a:t> </a:t>
            </a:r>
            <a:r>
              <a:rPr lang="en-US" sz="1800" baseline="0" dirty="0" err="1"/>
              <a:t>cầu</a:t>
            </a:r>
            <a:r>
              <a:rPr lang="en-US" sz="1800" baseline="0" dirty="0"/>
              <a:t> HS đặt </a:t>
            </a:r>
            <a:r>
              <a:rPr lang="en-US" sz="1800" baseline="0" dirty="0" err="1"/>
              <a:t>câu</a:t>
            </a:r>
            <a:r>
              <a:rPr lang="en-US" sz="1800" baseline="0" dirty="0"/>
              <a:t> </a:t>
            </a:r>
            <a:r>
              <a:rPr lang="en-US" sz="1800" baseline="0" dirty="0" err="1"/>
              <a:t>với</a:t>
            </a:r>
            <a:r>
              <a:rPr lang="en-US" sz="1800" baseline="0" dirty="0"/>
              <a:t> </a:t>
            </a:r>
            <a:r>
              <a:rPr lang="en-US" sz="1800" baseline="0" dirty="0" err="1"/>
              <a:t>các</a:t>
            </a:r>
            <a:r>
              <a:rPr lang="en-US" sz="1800" baseline="0" dirty="0"/>
              <a:t> </a:t>
            </a:r>
            <a:r>
              <a:rPr lang="en-US" sz="1800" baseline="0" dirty="0" err="1"/>
              <a:t>câu</a:t>
            </a:r>
            <a:r>
              <a:rPr lang="en-US" sz="1800" baseline="0" dirty="0"/>
              <a:t> </a:t>
            </a:r>
            <a:r>
              <a:rPr lang="en-US" sz="1800" baseline="0" dirty="0" err="1"/>
              <a:t>tục</a:t>
            </a:r>
            <a:r>
              <a:rPr lang="en-US" sz="1800" baseline="0" dirty="0"/>
              <a:t> </a:t>
            </a:r>
            <a:r>
              <a:rPr lang="en-US" sz="1800" baseline="0" dirty="0" err="1"/>
              <a:t>ngữ</a:t>
            </a:r>
            <a:r>
              <a:rPr lang="en-US" sz="1800" baseline="0" dirty="0"/>
              <a:t> </a:t>
            </a:r>
            <a:r>
              <a:rPr lang="en-US" sz="1800" baseline="0" dirty="0" err="1"/>
              <a:t>trên</a:t>
            </a:r>
            <a:r>
              <a:rPr lang="en-US" sz="1800" baseline="0" dirty="0"/>
              <a:t>. </a:t>
            </a:r>
          </a:p>
          <a:p>
            <a:pPr marL="285750" marR="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đặt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48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9233B-D4E0-4AFB-9443-B659077DC4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88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4.gif"/><Relationship Id="rId3" Type="http://schemas.microsoft.com/office/2007/relationships/media" Target="../media/media3.wav"/><Relationship Id="rId21" Type="http://schemas.openxmlformats.org/officeDocument/2006/relationships/slide" Target="slide9.xml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17" Type="http://schemas.openxmlformats.org/officeDocument/2006/relationships/image" Target="../media/image13.gif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uyển Tập 22 Hình Nền Powerpoint Dễ Thương Nhất Quả Đất, Tổng Hợp Ảnh Động  Powerpoint Dễ Thương">
            <a:extLst>
              <a:ext uri="{FF2B5EF4-FFF2-40B4-BE49-F238E27FC236}">
                <a16:creationId xmlns:a16="http://schemas.microsoft.com/office/drawing/2014/main" id="{875FA965-6E9D-4CBD-AC3C-E7475176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" y="0"/>
            <a:ext cx="12192000" cy="6858000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7000"/>
              </a:srgbClr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999880" y="1775012"/>
            <a:ext cx="4189379" cy="1817212"/>
            <a:chOff x="3999880" y="1775012"/>
            <a:chExt cx="4189379" cy="1817212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28647473-B020-4BEB-BEC5-336DF23B06F6}"/>
                </a:ext>
              </a:extLst>
            </p:cNvPr>
            <p:cNvSpPr/>
            <p:nvPr/>
          </p:nvSpPr>
          <p:spPr>
            <a:xfrm>
              <a:off x="3999880" y="1775012"/>
              <a:ext cx="4189379" cy="1817212"/>
            </a:xfrm>
            <a:prstGeom prst="cloud">
              <a:avLst/>
            </a:prstGeom>
            <a:gradFill>
              <a:gsLst>
                <a:gs pos="0">
                  <a:srgbClr val="E6FFFF"/>
                </a:gs>
                <a:gs pos="74000">
                  <a:srgbClr val="00B0F0">
                    <a:alpha val="8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548487" y="2160542"/>
              <a:ext cx="33073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KHỞI ĐỘNG</a:t>
              </a:r>
            </a:p>
          </p:txBody>
        </p:sp>
      </p:grpSp>
      <p:sp>
        <p:nvSpPr>
          <p:cNvPr id="7" name="TextBox 1">
            <a:extLst>
              <a:ext uri="{FF2B5EF4-FFF2-40B4-BE49-F238E27FC236}">
                <a16:creationId xmlns:a16="http://schemas.microsoft.com/office/drawing/2014/main" id="{3AA31EDB-E14F-43F3-8F4E-61EA6B770D93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+mj-lt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20765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1722" y="4546981"/>
            <a:ext cx="11911951" cy="885776"/>
            <a:chOff x="907706" y="3273392"/>
            <a:chExt cx="11763198" cy="885203"/>
          </a:xfrm>
        </p:grpSpPr>
        <p:sp>
          <p:nvSpPr>
            <p:cNvPr id="3" name="Freeform 11"/>
            <p:cNvSpPr/>
            <p:nvPr/>
          </p:nvSpPr>
          <p:spPr>
            <a:xfrm>
              <a:off x="907706" y="3589663"/>
              <a:ext cx="777673" cy="56893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17"/>
            <p:cNvSpPr/>
            <p:nvPr/>
          </p:nvSpPr>
          <p:spPr>
            <a:xfrm>
              <a:off x="1611091" y="3273392"/>
              <a:ext cx="11059813" cy="7014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92D34D-7642-4C11-BF68-2A818872493D}"/>
              </a:ext>
            </a:extLst>
          </p:cNvPr>
          <p:cNvGrpSpPr/>
          <p:nvPr/>
        </p:nvGrpSpPr>
        <p:grpSpPr>
          <a:xfrm>
            <a:off x="171722" y="2264018"/>
            <a:ext cx="10670447" cy="772089"/>
            <a:chOff x="1139430" y="2118302"/>
            <a:chExt cx="8371208" cy="772089"/>
          </a:xfrm>
        </p:grpSpPr>
        <p:sp>
          <p:nvSpPr>
            <p:cNvPr id="6" name="Rectangle 14"/>
            <p:cNvSpPr/>
            <p:nvPr/>
          </p:nvSpPr>
          <p:spPr>
            <a:xfrm>
              <a:off x="1812934" y="2118302"/>
              <a:ext cx="7697704" cy="70185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 sử dụng đúng từ đồng nghĩa một cách phù hợp.</a:t>
              </a:r>
              <a:endParaRPr lang="pt-BR" alt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47F258D-4578-49F4-A627-EF05926447E2}"/>
              </a:ext>
            </a:extLst>
          </p:cNvPr>
          <p:cNvSpPr txBox="1"/>
          <p:nvPr/>
        </p:nvSpPr>
        <p:spPr>
          <a:xfrm>
            <a:off x="3712894" y="1102046"/>
            <a:ext cx="5805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92D34D-7642-4C11-BF68-2A818872493D}"/>
              </a:ext>
            </a:extLst>
          </p:cNvPr>
          <p:cNvGrpSpPr/>
          <p:nvPr/>
        </p:nvGrpSpPr>
        <p:grpSpPr>
          <a:xfrm>
            <a:off x="171722" y="3405500"/>
            <a:ext cx="12020278" cy="772089"/>
            <a:chOff x="1139430" y="2118302"/>
            <a:chExt cx="8707668" cy="772089"/>
          </a:xfrm>
        </p:grpSpPr>
        <p:sp>
          <p:nvSpPr>
            <p:cNvPr id="10" name="Rectangle 14"/>
            <p:cNvSpPr/>
            <p:nvPr/>
          </p:nvSpPr>
          <p:spPr>
            <a:xfrm>
              <a:off x="1812934" y="2118302"/>
              <a:ext cx="8034164" cy="7018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 nghĩa của các câu tục ngữ và biết sử dụng đúng văn cảnh.</a:t>
              </a:r>
              <a:endParaRPr lang="pt-BR" alt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121" y="443196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45" y="188364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57F33D66-F8EA-42CE-8F9D-B8FD99DED9C4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6538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" y="67379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374601" y="155396"/>
            <a:ext cx="7672256" cy="6247864"/>
            <a:chOff x="5326743" y="1335314"/>
            <a:chExt cx="4572000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1.Tìm </a:t>
              </a:r>
              <a:r>
                <a:rPr lang="en-US" alt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ngoặc</a:t>
              </a:r>
              <a:r>
                <a:rPr lang="en-US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en-US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đeo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cóc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vẩy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to,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cười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7398213" y="3051264"/>
              <a:ext cx="350600" cy="27312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8707258" y="3922078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6840075" y="4972487"/>
              <a:ext cx="532028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5330029" y="3943007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7481243" y="5465973"/>
              <a:ext cx="350600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4E966C78-8D22-4037-BCB1-AC15EADB8648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157634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4915416" y="273970"/>
            <a:ext cx="6798457" cy="147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4852729" y="1178475"/>
            <a:ext cx="678747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85762" y="4299517"/>
            <a:ext cx="6321405" cy="1478418"/>
            <a:chOff x="7133769" y="2745117"/>
            <a:chExt cx="4911857" cy="1478418"/>
          </a:xfrm>
        </p:grpSpPr>
        <p:sp>
          <p:nvSpPr>
            <p:cNvPr id="3" name="Notched Right Arrow 2"/>
            <p:cNvSpPr/>
            <p:nvPr/>
          </p:nvSpPr>
          <p:spPr>
            <a:xfrm>
              <a:off x="7133769" y="3002152"/>
              <a:ext cx="67491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808686" y="2745117"/>
              <a:ext cx="4236940" cy="147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32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xách</a:t>
              </a:r>
              <a:r>
                <a:rPr lang="en-US" alt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đeo</a:t>
              </a:r>
              <a:r>
                <a:rPr lang="en-US" alt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khiêng</a:t>
              </a:r>
              <a:r>
                <a:rPr lang="en-US" alt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kẹp</a:t>
              </a:r>
              <a:r>
                <a:rPr lang="en-US" alt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vác</a:t>
              </a:r>
              <a:r>
                <a:rPr lang="en-US" alt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32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en-US" sz="3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13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F11D29D8-2BA5-4E50-87BD-796726A1E53C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3826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/>
      <p:bldP spid="430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4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827486" y="170568"/>
            <a:ext cx="6798457" cy="130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27485" y="1623812"/>
            <a:ext cx="7251338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827484" y="2453718"/>
            <a:ext cx="6798457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khiêng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âng vật nặng đi nơi khác bằng sức mạnh đôi bàn tay hay hợp sức của nhiều 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827483" y="4306621"/>
            <a:ext cx="6798457" cy="130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827482" y="5565619"/>
            <a:ext cx="6798457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F7EF4F7B-89F7-4102-8EC1-6C4B250E3D48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19820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4571778" y="887348"/>
            <a:ext cx="6596742" cy="139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khiêng</a:t>
            </a: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675057" y="2371408"/>
            <a:ext cx="7618544" cy="1994521"/>
            <a:chOff x="4910760" y="3909923"/>
            <a:chExt cx="6716223" cy="1994521"/>
          </a:xfrm>
        </p:grpSpPr>
        <p:sp>
          <p:nvSpPr>
            <p:cNvPr id="10246" name="Rectangle 7"/>
            <p:cNvSpPr>
              <a:spLocks noChangeArrowheads="1"/>
            </p:cNvSpPr>
            <p:nvPr/>
          </p:nvSpPr>
          <p:spPr bwMode="auto">
            <a:xfrm>
              <a:off x="6172200" y="4510088"/>
              <a:ext cx="4191000" cy="1394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auto">
            <a:xfrm>
              <a:off x="5664199" y="3909923"/>
              <a:ext cx="5962784" cy="1394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altLang="en-US" sz="30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xách</a:t>
              </a:r>
              <a:r>
                <a:rPr lang="en-US" altLang="en-US" sz="3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đeo</a:t>
              </a:r>
              <a:r>
                <a:rPr lang="en-US" altLang="en-US" sz="3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khiêng</a:t>
              </a:r>
              <a:r>
                <a:rPr lang="en-US" altLang="en-US" sz="3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kẹp</a:t>
              </a:r>
              <a:r>
                <a:rPr lang="en-US" altLang="en-US" sz="3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vác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altLang="en-US" sz="3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11" name="Notched Right Arrow 10"/>
            <p:cNvSpPr/>
            <p:nvPr/>
          </p:nvSpPr>
          <p:spPr>
            <a:xfrm>
              <a:off x="4910760" y="4202985"/>
              <a:ext cx="86859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1">
            <a:extLst>
              <a:ext uri="{FF2B5EF4-FFF2-40B4-BE49-F238E27FC236}">
                <a16:creationId xmlns:a16="http://schemas.microsoft.com/office/drawing/2014/main" id="{FA26921E-9A24-46A2-AA7A-ED14211FBA44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35004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4374602" y="256448"/>
            <a:ext cx="7672256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von.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lỉnh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nách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giở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</a:p>
          <a:p>
            <a:pPr algn="just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(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khiêng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kẹp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792997" y="1867244"/>
            <a:ext cx="675890" cy="39914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10059624" y="2912258"/>
            <a:ext cx="596733" cy="42635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6884742" y="3891863"/>
            <a:ext cx="908255" cy="49348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4331060" y="2931495"/>
            <a:ext cx="831161" cy="41547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7954372" y="4388412"/>
            <a:ext cx="675890" cy="4644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CA679D93-133A-495B-BF7E-EDBD6E323ECE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96732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0" grpId="0" animBg="1"/>
      <p:bldP spid="51211" grpId="0" animBg="1"/>
      <p:bldP spid="51212" grpId="0" animBg="1"/>
      <p:bldP spid="51213" grpId="0" animBg="1"/>
      <p:bldP spid="512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17715" y="758373"/>
            <a:ext cx="122936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altLang="en-US" sz="3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0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05A3CB1-7D8D-4388-BB79-0F4ED812EF1B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236535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1011670" y="907645"/>
            <a:ext cx="2905502" cy="144315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lphaLcPeriod"/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chết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núi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1106714" y="3029321"/>
            <a:ext cx="2905502" cy="1383022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Lá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rụng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cội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1068614" y="4853977"/>
            <a:ext cx="2981962" cy="145809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chuồng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6559110" y="3013251"/>
            <a:ext cx="4268547" cy="132289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Gắn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</a:p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 rot="1868336">
            <a:off x="3770543" y="2246217"/>
            <a:ext cx="2910281" cy="611386"/>
          </a:xfrm>
          <a:prstGeom prst="rightArrow">
            <a:avLst>
              <a:gd name="adj1" fmla="val 50000"/>
              <a:gd name="adj2" fmla="val 66945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1" name="Line 18"/>
          <p:cNvSpPr>
            <a:spLocks noChangeShapeType="1"/>
          </p:cNvSpPr>
          <p:nvPr/>
        </p:nvSpPr>
        <p:spPr bwMode="auto">
          <a:xfrm>
            <a:off x="4154713" y="4031343"/>
            <a:ext cx="328780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square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64" name="AutoShape 20"/>
          <p:cNvSpPr>
            <a:spLocks noChangeArrowheads="1"/>
          </p:cNvSpPr>
          <p:nvPr/>
        </p:nvSpPr>
        <p:spPr bwMode="auto">
          <a:xfrm>
            <a:off x="6559110" y="907645"/>
            <a:ext cx="4268547" cy="11424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thường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cũ.</a:t>
            </a:r>
          </a:p>
        </p:txBody>
      </p:sp>
      <p:sp>
        <p:nvSpPr>
          <p:cNvPr id="31765" name="AutoShape 21"/>
          <p:cNvSpPr>
            <a:spLocks noChangeArrowheads="1"/>
          </p:cNvSpPr>
          <p:nvPr/>
        </p:nvSpPr>
        <p:spPr bwMode="auto">
          <a:xfrm>
            <a:off x="6629240" y="5071907"/>
            <a:ext cx="4268547" cy="102223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phải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thủy</a:t>
            </a:r>
            <a:r>
              <a:rPr lang="en-US" alt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4002314" y="3437515"/>
            <a:ext cx="2531158" cy="611386"/>
          </a:xfrm>
          <a:prstGeom prst="rightArrow">
            <a:avLst>
              <a:gd name="adj1" fmla="val 50000"/>
              <a:gd name="adj2" fmla="val 76147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 rot="-1992398">
            <a:off x="3817520" y="4594051"/>
            <a:ext cx="2851488" cy="611386"/>
          </a:xfrm>
          <a:prstGeom prst="rightArrow">
            <a:avLst>
              <a:gd name="adj1" fmla="val 50000"/>
              <a:gd name="adj2" fmla="val 77219"/>
            </a:avLst>
          </a:prstGeom>
          <a:solidFill>
            <a:srgbClr val="CCFF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AU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20AF5915-B6E8-4F1B-B605-3449CB6ABF55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358110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 animBg="1"/>
      <p:bldP spid="31753" grpId="0" animBg="1"/>
      <p:bldP spid="31754" grpId="0" animBg="1"/>
      <p:bldP spid="31755" grpId="0" animBg="1"/>
      <p:bldP spid="31761" grpId="0" animBg="1"/>
      <p:bldP spid="31764" grpId="0" animBg="1"/>
      <p:bldP spid="31765" grpId="0" animBg="1"/>
      <p:bldP spid="31767" grpId="0" animBg="1"/>
      <p:bldP spid="317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2290" name="Text Box 10" descr="Shingle"/>
          <p:cNvSpPr txBox="1">
            <a:spLocks noChangeArrowheads="1"/>
          </p:cNvSpPr>
          <p:nvPr/>
        </p:nvSpPr>
        <p:spPr bwMode="auto">
          <a:xfrm>
            <a:off x="4475164" y="1808163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416660" y="118103"/>
            <a:ext cx="563539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6337" name="Text Box 17" descr="Shingle"/>
          <p:cNvSpPr txBox="1">
            <a:spLocks noChangeArrowheads="1"/>
          </p:cNvSpPr>
          <p:nvPr/>
        </p:nvSpPr>
        <p:spPr bwMode="auto">
          <a:xfrm>
            <a:off x="5893850" y="2490456"/>
            <a:ext cx="5141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6338" name="Picture 18" descr="ahha_ConDuongMuaThu36744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8914"/>
            <a:ext cx="4426857" cy="591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9" name="Line 19"/>
          <p:cNvSpPr>
            <a:spLocks noChangeShapeType="1"/>
          </p:cNvSpPr>
          <p:nvPr/>
        </p:nvSpPr>
        <p:spPr bwMode="auto">
          <a:xfrm flipH="1">
            <a:off x="1274053" y="531244"/>
            <a:ext cx="1960306" cy="553572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>
            <a:off x="3234360" y="531244"/>
            <a:ext cx="557554" cy="563840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5893850" y="1729909"/>
            <a:ext cx="5635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5BFBC69D-2996-40D2-97F2-784E0E75E707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9027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5" grpId="0"/>
      <p:bldP spid="56337" grpId="0"/>
      <p:bldP spid="56339" grpId="0" animBg="1"/>
      <p:bldP spid="56340" grpId="0" animBg="1"/>
      <p:bldP spid="563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4339" name="Text Box 36"/>
          <p:cNvSpPr txBox="1">
            <a:spLocks noChangeArrowheads="1"/>
          </p:cNvSpPr>
          <p:nvPr/>
        </p:nvSpPr>
        <p:spPr bwMode="auto">
          <a:xfrm>
            <a:off x="94343" y="711200"/>
            <a:ext cx="11963400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3360" name="Rectangle 48"/>
          <p:cNvSpPr>
            <a:spLocks noChangeArrowheads="1"/>
          </p:cNvSpPr>
          <p:nvPr/>
        </p:nvSpPr>
        <p:spPr bwMode="auto">
          <a:xfrm>
            <a:off x="94343" y="3043292"/>
            <a:ext cx="12097657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t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766" y="3866806"/>
            <a:ext cx="7007046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20ACE8D-EE10-4E11-9FF8-A544E7A7A922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1208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3360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603625" y="3624059"/>
            <a:ext cx="29354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09"/>
          <a:stretch/>
        </p:blipFill>
        <p:spPr>
          <a:xfrm>
            <a:off x="1941964" y="3904872"/>
            <a:ext cx="3005588" cy="224435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15" y="966345"/>
            <a:ext cx="3633531" cy="2938527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5F3F3219-1D7D-46E8-AC16-8299C46CE760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+mj-lt"/>
                <a:cs typeface="Times New Roman" panose="02020603050405020304" pitchFamily="18" charset="0"/>
              </a:rPr>
              <a:t>TRƯỜNG TIỂU HỌC ĐỨC GIANG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29B4A2-0C11-4C29-8A23-72FFA804787B}"/>
              </a:ext>
            </a:extLst>
          </p:cNvPr>
          <p:cNvSpPr/>
          <p:nvPr/>
        </p:nvSpPr>
        <p:spPr>
          <a:xfrm>
            <a:off x="0" y="6359000"/>
            <a:ext cx="12192000" cy="825717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1.875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30277"/>
            <a:ext cx="12017828" cy="4414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spcAft>
                <a:spcPts val="4000"/>
              </a:spcAft>
            </a:pPr>
            <a:r>
              <a:rPr lang="en-US" altLang="en-US" sz="33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spcBef>
                <a:spcPct val="50000"/>
              </a:spcBef>
              <a:spcAft>
                <a:spcPts val="4000"/>
              </a:spcAft>
            </a:pPr>
            <a:endParaRPr lang="en-US" altLang="en-US" sz="33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8" y="3599547"/>
            <a:ext cx="4013273" cy="3084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42" y="3585522"/>
            <a:ext cx="3821721" cy="308428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360003" y="1103085"/>
            <a:ext cx="178525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38136" y="1590767"/>
            <a:ext cx="26137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718" y="2091509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65714" y="2106023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60" y="3585522"/>
            <a:ext cx="4015995" cy="3098311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E3249050-53C9-43CE-A12A-2788F70AA2F0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313209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03200" y="-47542"/>
            <a:ext cx="11988800" cy="44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phính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368367" y="580571"/>
            <a:ext cx="14754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67920" y="1161452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05513" y="1161452"/>
            <a:ext cx="14754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67920" y="3033485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64176" y="3033485"/>
            <a:ext cx="11085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72606" y="1790516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77046" y="2417246"/>
            <a:ext cx="10077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501839" y="2432223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4497229"/>
            <a:ext cx="3044798" cy="2033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35" y="4497229"/>
            <a:ext cx="3014076" cy="203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39" y="4463911"/>
            <a:ext cx="3107665" cy="2067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17" y="4463910"/>
            <a:ext cx="3129083" cy="2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0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1722" y="4546981"/>
            <a:ext cx="11911951" cy="885776"/>
            <a:chOff x="907706" y="3273392"/>
            <a:chExt cx="11763198" cy="885203"/>
          </a:xfrm>
        </p:grpSpPr>
        <p:sp>
          <p:nvSpPr>
            <p:cNvPr id="3" name="Freeform 11"/>
            <p:cNvSpPr/>
            <p:nvPr/>
          </p:nvSpPr>
          <p:spPr>
            <a:xfrm>
              <a:off x="907706" y="3589663"/>
              <a:ext cx="777673" cy="56893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17"/>
            <p:cNvSpPr/>
            <p:nvPr/>
          </p:nvSpPr>
          <p:spPr>
            <a:xfrm>
              <a:off x="1611091" y="3273392"/>
              <a:ext cx="11059813" cy="7014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zh-CN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92D34D-7642-4C11-BF68-2A818872493D}"/>
              </a:ext>
            </a:extLst>
          </p:cNvPr>
          <p:cNvGrpSpPr/>
          <p:nvPr/>
        </p:nvGrpSpPr>
        <p:grpSpPr>
          <a:xfrm>
            <a:off x="171722" y="2264018"/>
            <a:ext cx="10670447" cy="772089"/>
            <a:chOff x="1139430" y="2118302"/>
            <a:chExt cx="8371208" cy="772089"/>
          </a:xfrm>
        </p:grpSpPr>
        <p:sp>
          <p:nvSpPr>
            <p:cNvPr id="6" name="Rectangle 14"/>
            <p:cNvSpPr/>
            <p:nvPr/>
          </p:nvSpPr>
          <p:spPr>
            <a:xfrm>
              <a:off x="1812934" y="2118302"/>
              <a:ext cx="7697704" cy="70185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 sử dụng đúng từ đồng nghĩa một cách phù hợp.</a:t>
              </a:r>
              <a:endParaRPr lang="pt-BR" alt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47F258D-4578-49F4-A627-EF05926447E2}"/>
              </a:ext>
            </a:extLst>
          </p:cNvPr>
          <p:cNvSpPr txBox="1"/>
          <p:nvPr/>
        </p:nvSpPr>
        <p:spPr>
          <a:xfrm>
            <a:off x="3712894" y="1102046"/>
            <a:ext cx="5613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ĐÃ ĐẠT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092D34D-7642-4C11-BF68-2A818872493D}"/>
              </a:ext>
            </a:extLst>
          </p:cNvPr>
          <p:cNvGrpSpPr/>
          <p:nvPr/>
        </p:nvGrpSpPr>
        <p:grpSpPr>
          <a:xfrm>
            <a:off x="171722" y="3405500"/>
            <a:ext cx="12020278" cy="772089"/>
            <a:chOff x="1139430" y="2118302"/>
            <a:chExt cx="8707668" cy="772089"/>
          </a:xfrm>
        </p:grpSpPr>
        <p:sp>
          <p:nvSpPr>
            <p:cNvPr id="10" name="Rectangle 14"/>
            <p:cNvSpPr/>
            <p:nvPr/>
          </p:nvSpPr>
          <p:spPr>
            <a:xfrm>
              <a:off x="1812934" y="2118302"/>
              <a:ext cx="8034164" cy="7018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 nghĩa của các câu tục ngữ và biết sử dụng đúng văn cảnh.</a:t>
              </a:r>
              <a:endParaRPr lang="pt-BR" alt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121" y="443196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45" y="188364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57F33D66-F8EA-42CE-8F9D-B8FD99DED9C4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266293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B36C60-5E1C-4A34-99C2-7FBA2154643A}"/>
              </a:ext>
            </a:extLst>
          </p:cNvPr>
          <p:cNvSpPr txBox="1">
            <a:spLocks/>
          </p:cNvSpPr>
          <p:nvPr/>
        </p:nvSpPr>
        <p:spPr>
          <a:xfrm>
            <a:off x="3001620" y="212697"/>
            <a:ext cx="618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</a:lstStyle>
          <a:p>
            <a:pPr algn="ctr"/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13682" y="4612133"/>
            <a:ext cx="9401448" cy="661207"/>
            <a:chOff x="788711" y="4451305"/>
            <a:chExt cx="9401448" cy="661207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0137B78B-F9D7-4336-B048-907FF28523E9}"/>
                </a:ext>
              </a:extLst>
            </p:cNvPr>
            <p:cNvSpPr txBox="1">
              <a:spLocks/>
            </p:cNvSpPr>
            <p:nvPr/>
          </p:nvSpPr>
          <p:spPr>
            <a:xfrm>
              <a:off x="1238639" y="4451305"/>
              <a:ext cx="8951520" cy="66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ar: 4 Points 7">
              <a:extLst>
                <a:ext uri="{FF2B5EF4-FFF2-40B4-BE49-F238E27FC236}">
                  <a16:creationId xmlns:a16="http://schemas.microsoft.com/office/drawing/2014/main" id="{1E730987-582F-4170-ACCC-8A6D12EA88A8}"/>
                </a:ext>
              </a:extLst>
            </p:cNvPr>
            <p:cNvSpPr/>
            <p:nvPr/>
          </p:nvSpPr>
          <p:spPr>
            <a:xfrm>
              <a:off x="788711" y="4682016"/>
              <a:ext cx="344661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654143" y="4106841"/>
            <a:ext cx="2845694" cy="2396776"/>
            <a:chOff x="8654143" y="4106841"/>
            <a:chExt cx="2845694" cy="2396776"/>
          </a:xfrm>
        </p:grpSpPr>
        <p:pic>
          <p:nvPicPr>
            <p:cNvPr id="18" name="Picture 6" descr="Bye free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2450">
              <a:off x="10300123" y="4106841"/>
              <a:ext cx="1199714" cy="119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Lemon free stick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143" y="4349504"/>
              <a:ext cx="2154113" cy="215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013682" y="1577789"/>
            <a:ext cx="10271175" cy="1307537"/>
            <a:chOff x="788712" y="2745640"/>
            <a:chExt cx="9647059" cy="1307537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07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pt-BR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Sưu tầm thêm các câu tục ngữ, thành ngữ nói về tình cảm gắn bó với quê hương, đất nước. 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tar: 4 Points 6">
              <a:extLst>
                <a:ext uri="{FF2B5EF4-FFF2-40B4-BE49-F238E27FC236}">
                  <a16:creationId xmlns:a16="http://schemas.microsoft.com/office/drawing/2014/main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3682" y="3065816"/>
            <a:ext cx="10271175" cy="1307537"/>
            <a:chOff x="788712" y="2745640"/>
            <a:chExt cx="9647059" cy="1307537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07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5" name="Star: 4 Points 6">
              <a:extLst>
                <a:ext uri="{FF2B5EF4-FFF2-40B4-BE49-F238E27FC236}">
                  <a16:creationId xmlns:a16="http://schemas.microsoft.com/office/drawing/2014/main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532" y="244588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55" y="153196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1">
            <a:extLst>
              <a:ext uri="{FF2B5EF4-FFF2-40B4-BE49-F238E27FC236}">
                <a16:creationId xmlns:a16="http://schemas.microsoft.com/office/drawing/2014/main" id="{EAF1EA8F-31A6-4E61-9785-6BC55C3A0F85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32227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C6FD920-2DC4-4EB8-82BB-200777EA95D0}"/>
              </a:ext>
            </a:extLst>
          </p:cNvPr>
          <p:cNvSpPr/>
          <p:nvPr/>
        </p:nvSpPr>
        <p:spPr>
          <a:xfrm>
            <a:off x="0" y="1768152"/>
            <a:ext cx="12192000" cy="35114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040670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040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326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  <p:sp>
        <p:nvSpPr>
          <p:cNvPr id="3" name="Oval 2">
            <a:hlinkClick r:id="rId21" action="ppaction://hlinksldjump"/>
          </p:cNvPr>
          <p:cNvSpPr/>
          <p:nvPr/>
        </p:nvSpPr>
        <p:spPr>
          <a:xfrm>
            <a:off x="10892118" y="5892296"/>
            <a:ext cx="1143000" cy="817786"/>
          </a:xfrm>
          <a:prstGeom prst="ellipse">
            <a:avLst/>
          </a:prstGeom>
          <a:solidFill>
            <a:srgbClr val="581D0F"/>
          </a:solidFill>
          <a:ln>
            <a:solidFill>
              <a:srgbClr val="581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999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999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2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0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1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999"/>
                            </p:stCondLst>
                            <p:childTnLst>
                              <p:par>
                                <p:cTn id="1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45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48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000"/>
                            </p:stCondLst>
                            <p:childTnLst>
                              <p:par>
                                <p:cTn id="15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999"/>
                            </p:stCondLst>
                            <p:childTnLst>
                              <p:par>
                                <p:cTn id="1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88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1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00"/>
                            </p:stCondLst>
                            <p:childTnLst>
                              <p:par>
                                <p:cTn id="202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8999"/>
                            </p:stCondLst>
                            <p:childTnLst>
                              <p:par>
                                <p:cTn id="216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6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7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950"/>
                            </p:stCondLst>
                            <p:childTnLst>
                              <p:par>
                                <p:cTn id="228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800"/>
                            </p:stCondLst>
                            <p:childTnLst>
                              <p:par>
                                <p:cTn id="242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800"/>
                            </p:stCondLst>
                            <p:childTnLst>
                              <p:par>
                                <p:cTn id="256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950"/>
                            </p:stCondLst>
                            <p:childTnLst>
                              <p:par>
                                <p:cTn id="270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00"/>
                            </p:stCondLst>
                            <p:childTnLst>
                              <p:par>
                                <p:cTn id="284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8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730298"/>
            <a:ext cx="9304567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  <a:p>
            <a:pPr algn="ctr"/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nít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7AC76FA3-3E12-4E6F-B927-BA5EB35B25B9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86A7EC-FC3E-48D3-8922-2B8278B9A0BD}"/>
              </a:ext>
            </a:extLst>
          </p:cNvPr>
          <p:cNvSpPr/>
          <p:nvPr/>
        </p:nvSpPr>
        <p:spPr>
          <a:xfrm>
            <a:off x="3393648" y="6249970"/>
            <a:ext cx="8798351" cy="60802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388" y="255494"/>
            <a:ext cx="11712387" cy="24608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say.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1965" y="1855694"/>
            <a:ext cx="1748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80FA27C-55A4-4442-A424-A8F4B5270BBA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3FCE4A-C19F-49D5-968C-A1E592C1AC9D}"/>
              </a:ext>
            </a:extLst>
          </p:cNvPr>
          <p:cNvSpPr/>
          <p:nvPr/>
        </p:nvSpPr>
        <p:spPr>
          <a:xfrm>
            <a:off x="3393648" y="6249970"/>
            <a:ext cx="8798351" cy="60802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478" y="499620"/>
            <a:ext cx="11685494" cy="217445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66851" y="1684275"/>
            <a:ext cx="9239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6851" y="1712556"/>
            <a:ext cx="8755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3F17372-FA36-4A56-B89C-F34D023D42F1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5DAB1A-77BA-427C-BA3C-E18A5CFDB8C3}"/>
              </a:ext>
            </a:extLst>
          </p:cNvPr>
          <p:cNvSpPr/>
          <p:nvPr/>
        </p:nvSpPr>
        <p:spPr>
          <a:xfrm>
            <a:off x="3393648" y="6249970"/>
            <a:ext cx="8798351" cy="60802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89956"/>
            <a:ext cx="12192000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toi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267636" y="2272553"/>
            <a:ext cx="1089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4278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710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">
            <a:extLst>
              <a:ext uri="{FF2B5EF4-FFF2-40B4-BE49-F238E27FC236}">
                <a16:creationId xmlns:a16="http://schemas.microsoft.com/office/drawing/2014/main" id="{0884EA54-EE99-42A5-AB63-BE0324CB605E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0C709BB-DF19-4EB3-9B1F-76D0014FAAFF}"/>
              </a:ext>
            </a:extLst>
          </p:cNvPr>
          <p:cNvSpPr/>
          <p:nvPr/>
        </p:nvSpPr>
        <p:spPr>
          <a:xfrm>
            <a:off x="3393648" y="6249970"/>
            <a:ext cx="8798351" cy="60802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08528" y="282388"/>
            <a:ext cx="10824883" cy="259528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>
              <a:lnSpc>
                <a:spcPct val="150000"/>
              </a:lnSpc>
            </a:pP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184583" y="1882588"/>
            <a:ext cx="2334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id="{2028F3DE-2152-4F86-94CB-2381EBB486F1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796BFBE-DB76-4C66-905B-1BAE5B54D23D}"/>
              </a:ext>
            </a:extLst>
          </p:cNvPr>
          <p:cNvSpPr/>
          <p:nvPr/>
        </p:nvSpPr>
        <p:spPr>
          <a:xfrm>
            <a:off x="3393648" y="6249970"/>
            <a:ext cx="8798351" cy="60802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0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3287" y="2393406"/>
            <a:ext cx="7985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TỪ VÀ CÂU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nghĩa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7F4FDDA-47CC-40ED-AA81-60F38B79109D}"/>
              </a:ext>
            </a:extLst>
          </p:cNvPr>
          <p:cNvSpPr txBox="1"/>
          <p:nvPr/>
        </p:nvSpPr>
        <p:spPr>
          <a:xfrm>
            <a:off x="1835085" y="0"/>
            <a:ext cx="8371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ĐỨC GIANG</a:t>
            </a:r>
          </a:p>
        </p:txBody>
      </p:sp>
    </p:spTree>
    <p:extLst>
      <p:ext uri="{BB962C8B-B14F-4D97-AF65-F5344CB8AC3E}">
        <p14:creationId xmlns:p14="http://schemas.microsoft.com/office/powerpoint/2010/main" val="38701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1416</TotalTime>
  <Words>1787</Words>
  <Application>Microsoft Office PowerPoint</Application>
  <PresentationFormat>Widescreen</PresentationFormat>
  <Paragraphs>137</Paragraphs>
  <Slides>23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Times New Roman</vt:lpstr>
      <vt:lpstr>Calibri</vt:lpstr>
      <vt:lpstr>Arial</vt:lpstr>
      <vt:lpstr>Helvetica Neue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Giang Giang</cp:lastModifiedBy>
  <cp:revision>161</cp:revision>
  <dcterms:created xsi:type="dcterms:W3CDTF">2018-01-17T20:15:41Z</dcterms:created>
  <dcterms:modified xsi:type="dcterms:W3CDTF">2021-09-24T09:40:49Z</dcterms:modified>
</cp:coreProperties>
</file>