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27" r:id="rId3"/>
    <p:sldId id="326" r:id="rId4"/>
    <p:sldId id="325" r:id="rId5"/>
    <p:sldId id="258" r:id="rId6"/>
    <p:sldId id="308" r:id="rId7"/>
    <p:sldId id="320" r:id="rId8"/>
    <p:sldId id="321" r:id="rId9"/>
    <p:sldId id="328" r:id="rId10"/>
    <p:sldId id="261" r:id="rId11"/>
    <p:sldId id="303" r:id="rId12"/>
    <p:sldId id="322" r:id="rId13"/>
    <p:sldId id="298" r:id="rId14"/>
    <p:sldId id="316" r:id="rId15"/>
    <p:sldId id="313" r:id="rId16"/>
    <p:sldId id="317" r:id="rId17"/>
    <p:sldId id="323" r:id="rId18"/>
    <p:sldId id="318" r:id="rId19"/>
    <p:sldId id="305" r:id="rId20"/>
    <p:sldId id="268" r:id="rId21"/>
    <p:sldId id="319" r:id="rId22"/>
    <p:sldId id="324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FF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>
        <p:scale>
          <a:sx n="50" d="100"/>
          <a:sy n="50" d="100"/>
        </p:scale>
        <p:origin x="-780" y="-4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18-Dec-21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2677967" y="2853734"/>
            <a:ext cx="84738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1119" y="2765025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0673" y="27681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29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2247" y="3067168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55310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031" y="5513167"/>
            <a:ext cx="1194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Then (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1" b="14897"/>
          <a:stretch/>
        </p:blipFill>
        <p:spPr>
          <a:xfrm>
            <a:off x="1959292" y="1609321"/>
            <a:ext cx="3584257" cy="321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0"/>
          <a:stretch/>
        </p:blipFill>
        <p:spPr>
          <a:xfrm>
            <a:off x="6745612" y="1609321"/>
            <a:ext cx="3806456" cy="321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671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81101" y="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963742" y="-19050"/>
            <a:ext cx="7942997" cy="6838950"/>
            <a:chOff x="982792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792" y="-513031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9921" y="385263"/>
              <a:ext cx="4327797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</a:t>
              </a: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>
                <a:spcBef>
                  <a:spcPts val="2400"/>
                </a:spcBef>
              </a:pP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cúi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Nay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ô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nguôi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2803" y="15931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 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Luyến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1" y="-19050"/>
            <a:ext cx="1955511" cy="122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67411"/>
            <a:ext cx="2960194" cy="23096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7842" y="1468286"/>
            <a:ext cx="2832942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948967"/>
              </a:avLst>
            </a:prstTxWarp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943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12" y="3640445"/>
            <a:ext cx="3638188" cy="364549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704428" y="1286950"/>
            <a:ext cx="1022087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3572" y="2748587"/>
            <a:ext cx="9734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lang="en-US" sz="400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94372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81150" y="1501173"/>
            <a:ext cx="1047750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40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lớn,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lang="en-US" sz="4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cửa?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2631" y="2753974"/>
            <a:ext cx="9734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cửa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12" y="3640445"/>
            <a:ext cx="3638188" cy="36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29298" y="630182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39" y="1392017"/>
            <a:ext cx="8752479" cy="453253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5579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29298" y="630182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94"/>
          <a:stretch/>
        </p:blipFill>
        <p:spPr>
          <a:xfrm>
            <a:off x="4798718" y="1392016"/>
            <a:ext cx="2923861" cy="453253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t="2102" r="33297" b="-2102"/>
          <a:stretch/>
        </p:blipFill>
        <p:spPr>
          <a:xfrm>
            <a:off x="8329769" y="1499966"/>
            <a:ext cx="2923861" cy="45325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8" t="1961" r="-734" b="-1961"/>
          <a:stretch/>
        </p:blipFill>
        <p:spPr>
          <a:xfrm>
            <a:off x="1567019" y="1392016"/>
            <a:ext cx="2923861" cy="45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684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94372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58048" y="1355885"/>
            <a:ext cx="1009105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 </a:t>
            </a:r>
            <a:r>
              <a:rPr lang="en-US" sz="3600" b="1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của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281014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63550"/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/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nguôi</a:t>
            </a:r>
            <a:r>
              <a:rPr lang="en-US" sz="4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12" y="3640445"/>
            <a:ext cx="3638188" cy="36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57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8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áu Yêu Bà 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42900"/>
            <a:ext cx="11125200" cy="5834063"/>
          </a:xfrm>
        </p:spPr>
      </p:pic>
    </p:spTree>
    <p:extLst>
      <p:ext uri="{BB962C8B-B14F-4D97-AF65-F5344CB8AC3E}">
        <p14:creationId xmlns:p14="http://schemas.microsoft.com/office/powerpoint/2010/main" val="21480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7016315" y="3666728"/>
            <a:ext cx="3111088" cy="1466361"/>
            <a:chOff x="10416387" y="2276833"/>
            <a:chExt cx="4172718" cy="1630450"/>
          </a:xfrm>
        </p:grpSpPr>
        <p:pic>
          <p:nvPicPr>
            <p:cNvPr id="85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6" name="TextBox 85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/>
                <a:t>v</a:t>
              </a:r>
              <a:r>
                <a:rPr lang="en-US" dirty="0" err="1" smtClean="0"/>
                <a:t>ề</a:t>
              </a:r>
              <a:endParaRPr lang="en-US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48989" y="3635086"/>
            <a:ext cx="2881239" cy="1466361"/>
            <a:chOff x="630726" y="1461607"/>
            <a:chExt cx="3864435" cy="1630450"/>
          </a:xfrm>
        </p:grpSpPr>
        <p:pic>
          <p:nvPicPr>
            <p:cNvPr id="82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3" name="TextBox 82"/>
            <p:cNvSpPr txBox="1"/>
            <p:nvPr/>
          </p:nvSpPr>
          <p:spPr>
            <a:xfrm>
              <a:off x="1450062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200" dirty="0" err="1" smtClean="0"/>
                <a:t>đẩy</a:t>
              </a:r>
              <a:endParaRPr lang="en-US" sz="32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87736" y="608710"/>
            <a:ext cx="1049666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708901" y="1693190"/>
            <a:ext cx="2881774" cy="1466361"/>
            <a:chOff x="5913437" y="2276833"/>
            <a:chExt cx="3865152" cy="1630450"/>
          </a:xfrm>
        </p:grpSpPr>
        <p:pic>
          <p:nvPicPr>
            <p:cNvPr id="40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41" name="TextBox 40"/>
            <p:cNvSpPr txBox="1"/>
            <p:nvPr/>
          </p:nvSpPr>
          <p:spPr>
            <a:xfrm>
              <a:off x="6679956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 smtClean="0"/>
                <a:t>cài</a:t>
              </a:r>
              <a:endParaRPr lang="en-US" dirty="0"/>
            </a:p>
          </p:txBody>
        </p:sp>
      </p:grpSp>
      <p:sp>
        <p:nvSpPr>
          <p:cNvPr id="48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8992692" y="3655853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5011758" y="3718924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7876845" y="5578815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639232" y="3485992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978364" y="1686881"/>
            <a:ext cx="2328789" cy="1466361"/>
            <a:chOff x="630726" y="1461607"/>
            <a:chExt cx="3123466" cy="1630450"/>
          </a:xfrm>
        </p:grpSpPr>
        <p:pic>
          <p:nvPicPr>
            <p:cNvPr id="53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709093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200" dirty="0" err="1"/>
                <a:t>c</a:t>
              </a:r>
              <a:r>
                <a:rPr lang="en-US" sz="3200" dirty="0" err="1" smtClean="0"/>
                <a:t>ánh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cửa</a:t>
              </a:r>
              <a:endParaRPr lang="en-US" sz="32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939916" y="1710971"/>
            <a:ext cx="2920588" cy="1466361"/>
            <a:chOff x="10416387" y="2276833"/>
            <a:chExt cx="3917211" cy="1630450"/>
          </a:xfrm>
        </p:grpSpPr>
        <p:pic>
          <p:nvPicPr>
            <p:cNvPr id="56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7" name="TextBox 56"/>
            <p:cNvSpPr txBox="1"/>
            <p:nvPr/>
          </p:nvSpPr>
          <p:spPr>
            <a:xfrm>
              <a:off x="10952950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smtClean="0"/>
                <a:t>then</a:t>
              </a:r>
              <a:endParaRPr lang="en-US" dirty="0"/>
            </a:p>
          </p:txBody>
        </p:sp>
      </p:grpSp>
      <p:pic>
        <p:nvPicPr>
          <p:cNvPr id="6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795778" y="3635086"/>
            <a:ext cx="2767474" cy="1466361"/>
            <a:chOff x="5913437" y="2276833"/>
            <a:chExt cx="3711848" cy="1630450"/>
          </a:xfrm>
        </p:grpSpPr>
        <p:pic>
          <p:nvPicPr>
            <p:cNvPr id="70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1" name="TextBox 70"/>
            <p:cNvSpPr txBox="1"/>
            <p:nvPr/>
          </p:nvSpPr>
          <p:spPr>
            <a:xfrm>
              <a:off x="6526652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 smtClean="0"/>
                <a:t>lưng</a:t>
              </a:r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065243" y="3647827"/>
            <a:ext cx="2881239" cy="1466361"/>
            <a:chOff x="630726" y="1461607"/>
            <a:chExt cx="3864435" cy="1630450"/>
          </a:xfrm>
        </p:grpSpPr>
        <p:pic>
          <p:nvPicPr>
            <p:cNvPr id="73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4" name="TextBox 73"/>
            <p:cNvSpPr txBox="1"/>
            <p:nvPr/>
          </p:nvSpPr>
          <p:spPr>
            <a:xfrm>
              <a:off x="1450062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200" dirty="0" err="1" smtClean="0">
                  <a:solidFill>
                    <a:srgbClr val="FF0000"/>
                  </a:solidFill>
                </a:rPr>
                <a:t>đẩy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026791" y="3671917"/>
            <a:ext cx="3111088" cy="1466361"/>
            <a:chOff x="10416387" y="2276833"/>
            <a:chExt cx="4172718" cy="1630450"/>
          </a:xfrm>
        </p:grpSpPr>
        <p:pic>
          <p:nvPicPr>
            <p:cNvPr id="76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7" name="TextBox 76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solidFill>
                    <a:srgbClr val="FF0000"/>
                  </a:solidFill>
                </a:rPr>
                <a:t>v</a:t>
              </a:r>
              <a:r>
                <a:rPr lang="en-US" dirty="0" err="1" smtClean="0">
                  <a:solidFill>
                    <a:srgbClr val="FF0000"/>
                  </a:solidFill>
                </a:rPr>
                <a:t>ề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9520976" y="3619768"/>
            <a:ext cx="3111088" cy="1466361"/>
            <a:chOff x="10416387" y="2276833"/>
            <a:chExt cx="4172718" cy="1630450"/>
          </a:xfrm>
        </p:grpSpPr>
        <p:pic>
          <p:nvPicPr>
            <p:cNvPr id="79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0" name="TextBox 79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 smtClean="0"/>
                <a:t>nhà</a:t>
              </a:r>
              <a:endParaRPr lang="en-US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708901" y="1693189"/>
            <a:ext cx="2881774" cy="1466361"/>
            <a:chOff x="5913437" y="2276833"/>
            <a:chExt cx="3865152" cy="1630450"/>
          </a:xfrm>
        </p:grpSpPr>
        <p:pic>
          <p:nvPicPr>
            <p:cNvPr id="88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9" name="TextBox 88"/>
            <p:cNvSpPr txBox="1"/>
            <p:nvPr/>
          </p:nvSpPr>
          <p:spPr>
            <a:xfrm>
              <a:off x="6679956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cài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8" grpId="0" animBg="1"/>
      <p:bldP spid="49" grpId="0" animBg="1"/>
      <p:bldP spid="5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787736" y="608710"/>
            <a:ext cx="1049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3368" y="6108699"/>
            <a:ext cx="12192000" cy="74471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14500" y="2057400"/>
            <a:ext cx="2090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67100" y="3105150"/>
            <a:ext cx="5276850" cy="1638300"/>
            <a:chOff x="3467100" y="3105150"/>
            <a:chExt cx="5276850" cy="1638300"/>
          </a:xfrm>
        </p:grpSpPr>
        <p:sp>
          <p:nvSpPr>
            <p:cNvPr id="43" name="TextBox 42"/>
            <p:cNvSpPr txBox="1"/>
            <p:nvPr/>
          </p:nvSpPr>
          <p:spPr>
            <a:xfrm>
              <a:off x="4035296" y="3377624"/>
              <a:ext cx="40038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đóng</a:t>
              </a:r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mở</a:t>
              </a:r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khóa</a:t>
              </a:r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,…. 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467100" y="3105150"/>
              <a:ext cx="5276850" cy="1638300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7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13" y="205763"/>
            <a:ext cx="12261574" cy="6652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956" y="1164946"/>
            <a:ext cx="9012450" cy="609317"/>
          </a:xfrm>
          <a:prstGeom prst="rect">
            <a:avLst/>
          </a:prstGeom>
          <a:noFill/>
        </p:spPr>
        <p:txBody>
          <a:bodyPr wrap="square" lIns="70025" tIns="35012" rIns="70025" bIns="35012" rtlCol="0">
            <a:spAutoFit/>
          </a:bodyPr>
          <a:lstStyle/>
          <a:p>
            <a:pPr defTabSz="700248">
              <a:defRPr/>
            </a:pPr>
            <a:r>
              <a:rPr lang="en-US" sz="3500" b="1" err="1">
                <a:solidFill>
                  <a:prstClr val="white"/>
                </a:solidFill>
                <a:latin typeface="HP001 4 hang 1 ô ly" pitchFamily="34" charset="0"/>
              </a:rPr>
              <a:t>Thứ</a:t>
            </a:r>
            <a:r>
              <a:rPr lang="en-US" sz="3500" b="1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3500" b="1" smtClean="0">
                <a:solidFill>
                  <a:prstClr val="white"/>
                </a:solidFill>
                <a:latin typeface="HP001 4 hang 1 ô ly" pitchFamily="34" charset="0"/>
              </a:rPr>
              <a:t>hai </a:t>
            </a:r>
            <a:r>
              <a:rPr lang="en-US" sz="3500" b="1" err="1">
                <a:solidFill>
                  <a:prstClr val="white"/>
                </a:solidFill>
                <a:latin typeface="HP001 4 hang 1 ô ly" pitchFamily="34" charset="0"/>
              </a:rPr>
              <a:t>ngày</a:t>
            </a:r>
            <a:r>
              <a:rPr lang="en-US" sz="3500" b="1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3500" b="1" smtClean="0">
                <a:solidFill>
                  <a:prstClr val="white"/>
                </a:solidFill>
                <a:latin typeface="HP001 4 hang 1 ô ly" pitchFamily="34" charset="0"/>
              </a:rPr>
              <a:t>20</a:t>
            </a:r>
            <a:r>
              <a:rPr lang="en-US" sz="3500" b="1" smtClean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3500" b="1" dirty="0" err="1" smtClean="0">
                <a:solidFill>
                  <a:prstClr val="white"/>
                </a:solidFill>
                <a:latin typeface="HP001 4 hang 1 ô ly" pitchFamily="34" charset="0"/>
              </a:rPr>
              <a:t>tháng</a:t>
            </a:r>
            <a:r>
              <a:rPr lang="en-US" sz="3500" b="1" dirty="0" smtClean="0">
                <a:solidFill>
                  <a:prstClr val="white"/>
                </a:solidFill>
                <a:latin typeface="HP001 4 hang 1 ô ly" pitchFamily="34" charset="0"/>
              </a:rPr>
              <a:t> 12 </a:t>
            </a:r>
            <a:r>
              <a:rPr lang="en-US" sz="3500" b="1" dirty="0" err="1">
                <a:solidFill>
                  <a:prstClr val="white"/>
                </a:solidFill>
                <a:latin typeface="HP001 4 hang 1 ô ly" pitchFamily="34" charset="0"/>
              </a:rPr>
              <a:t>năm</a:t>
            </a:r>
            <a:r>
              <a:rPr lang="en-US" sz="3500" b="1" dirty="0">
                <a:solidFill>
                  <a:prstClr val="white"/>
                </a:solidFill>
                <a:latin typeface="HP001 4 hang 1 ô ly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1233" y="1774263"/>
            <a:ext cx="3529876" cy="609317"/>
          </a:xfrm>
          <a:prstGeom prst="rect">
            <a:avLst/>
          </a:prstGeom>
          <a:noFill/>
        </p:spPr>
        <p:txBody>
          <a:bodyPr wrap="square" lIns="70025" tIns="35012" rIns="70025" bIns="35012" rtlCol="0">
            <a:spAutoFit/>
          </a:bodyPr>
          <a:lstStyle/>
          <a:p>
            <a:pPr defTabSz="700248">
              <a:defRPr/>
            </a:pPr>
            <a:r>
              <a:rPr lang="en-US" sz="3500" b="1" dirty="0" err="1">
                <a:solidFill>
                  <a:prstClr val="white"/>
                </a:solidFill>
                <a:latin typeface="HP001 4 hang 1 ô ly" pitchFamily="34" charset="0"/>
              </a:rPr>
              <a:t>Tiếng</a:t>
            </a:r>
            <a:r>
              <a:rPr lang="en-US" sz="3500" b="1" dirty="0">
                <a:solidFill>
                  <a:prstClr val="white"/>
                </a:solidFill>
                <a:latin typeface="HP001 4 hang 1 ô ly" pitchFamily="34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HP001 4 hang 1 ô ly" pitchFamily="34" charset="0"/>
              </a:rPr>
              <a:t>Việt</a:t>
            </a:r>
            <a:endParaRPr lang="en-US" sz="3500" b="1" dirty="0">
              <a:solidFill>
                <a:prstClr val="white"/>
              </a:solidFill>
              <a:latin typeface="HP001 4 hang 1 ô ly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2421071" y="2498397"/>
            <a:ext cx="12333721" cy="1261884"/>
            <a:chOff x="3009120" y="2045544"/>
            <a:chExt cx="12265340" cy="1325055"/>
          </a:xfrm>
        </p:grpSpPr>
        <p:sp>
          <p:nvSpPr>
            <p:cNvPr id="8" name="TextBox 7"/>
            <p:cNvSpPr txBox="1"/>
            <p:nvPr/>
          </p:nvSpPr>
          <p:spPr>
            <a:xfrm>
              <a:off x="3546287" y="2045544"/>
              <a:ext cx="11728173" cy="662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00248">
                <a:defRPr/>
              </a:pPr>
              <a:r>
                <a:rPr lang="en-US" sz="3500" b="1" smtClean="0">
                  <a:solidFill>
                    <a:srgbClr val="FFFF00"/>
                  </a:solidFill>
                  <a:latin typeface="HP001 4 hang 1 ô ly" pitchFamily="34" charset="0"/>
                </a:rPr>
                <a:t>Đọc: </a:t>
              </a:r>
              <a:r>
                <a:rPr lang="en-US" sz="3500" b="1" smtClean="0">
                  <a:solidFill>
                    <a:srgbClr val="FFFF00"/>
                  </a:solidFill>
                  <a:latin typeface="HP001 4 hang 1 ô ly" pitchFamily="34" charset="0"/>
                </a:rPr>
                <a:t>Cánh cửa nhớ bà</a:t>
              </a:r>
              <a:endParaRPr lang="en-US" sz="3500" b="1" dirty="0">
                <a:solidFill>
                  <a:srgbClr val="FFFF00"/>
                </a:solidFill>
                <a:latin typeface="HP001 4 hang 1 ô ly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09120" y="2708071"/>
              <a:ext cx="8347762" cy="662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00248">
                <a:defRPr/>
              </a:pPr>
              <a:endParaRPr lang="en-US" sz="3500" b="1" dirty="0">
                <a:solidFill>
                  <a:srgbClr val="FFFF00"/>
                </a:solidFill>
                <a:latin typeface="HP001 4 hang 1 ô ly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2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064042" y="383606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Gulim" pitchFamily="34" charset="-127"/>
                <a:ea typeface="Gulim" pitchFamily="34" charset="-127"/>
              </a:rPr>
              <a:t>YÊU CẦU CẦN ĐẠT</a:t>
            </a:r>
            <a:endParaRPr lang="zh-CN" altLang="en-US" sz="4800" dirty="0">
              <a:solidFill>
                <a:srgbClr val="FF0000"/>
              </a:solidFill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48522" y="1749977"/>
            <a:ext cx="10621929" cy="1405177"/>
            <a:chOff x="774356" y="888444"/>
            <a:chExt cx="10187293" cy="140517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hangingPunct="0"/>
              <a:r>
                <a:rPr lang="en-US" sz="3600" b="1">
                  <a:solidFill>
                    <a:srgbClr val="00B050"/>
                  </a:solidFill>
                  <a:latin typeface="HP001 4 hàng" pitchFamily="34" charset="0"/>
                </a:rPr>
                <a:t>Đọc đúng các từ khó, biết cách đọc bài thơ </a:t>
              </a:r>
              <a:r>
                <a:rPr lang="en-US" sz="3600" b="1" smtClean="0">
                  <a:solidFill>
                    <a:srgbClr val="00B050"/>
                  </a:solidFill>
                  <a:latin typeface="HP001 4 hàng" pitchFamily="34" charset="0"/>
                </a:rPr>
                <a:t>(</a:t>
              </a:r>
              <a:r>
                <a:rPr lang="en-US" sz="3600" b="1">
                  <a:solidFill>
                    <a:srgbClr val="00B050"/>
                  </a:solidFill>
                  <a:latin typeface="HP001 4 hàng" pitchFamily="34" charset="0"/>
                </a:rPr>
                <a:t>ngắt nghỉ, nhấn giọng phù hợp).</a:t>
              </a:r>
              <a:endParaRPr lang="zh-CN" altLang="en-US" sz="3600" b="1" dirty="0">
                <a:solidFill>
                  <a:srgbClr val="00B05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52041" y="4123807"/>
            <a:ext cx="1085297" cy="71467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221400" y="4157977"/>
            <a:ext cx="805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2">
                    <a:lumMod val="75000"/>
                  </a:schemeClr>
                </a:solidFill>
                <a:latin typeface="HP001 4 hàng" pitchFamily="34" charset="0"/>
              </a:rPr>
              <a:t>Hiểu nội dung bài thơ, có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HP001 4 hàng" pitchFamily="34" charset="0"/>
              </a:rPr>
              <a:t>tình cảm yêu thương đối với ông bà và những người thân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33246148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5" y="1832044"/>
            <a:ext cx="6382251" cy="4903934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65972" y="1431632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349628" y="1265280"/>
            <a:ext cx="1391479" cy="8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81101" y="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963742" y="-19050"/>
            <a:ext cx="7942997" cy="6838950"/>
            <a:chOff x="982792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792" y="-513031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9921" y="385263"/>
              <a:ext cx="4327797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</a:t>
              </a: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cúi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Nay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ô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endPara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nguôi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2803" y="15931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 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Luyến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67411"/>
            <a:ext cx="2960194" cy="2309639"/>
          </a:xfrm>
          <a:prstGeom prst="rect">
            <a:avLst/>
          </a:prstGeom>
        </p:spPr>
      </p:pic>
      <p:pic>
        <p:nvPicPr>
          <p:cNvPr id="16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823">
            <a:off x="-271896" y="1239138"/>
            <a:ext cx="3217155" cy="27222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023681">
            <a:off x="459371" y="1997312"/>
            <a:ext cx="204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81101" y="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1024195" y="-19050"/>
            <a:ext cx="7942997" cy="6838950"/>
            <a:chOff x="982792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792" y="-513031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9921" y="385263"/>
              <a:ext cx="4327797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thấp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b="1" dirty="0" smtClean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</a:t>
              </a: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endParaRPr lang="en-US" sz="2800" b="1" dirty="0" smtClean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b="1" dirty="0" smtClean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>
                <a:spcBef>
                  <a:spcPts val="2400"/>
                </a:spcBef>
              </a:pP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endParaRPr lang="en-US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</a:t>
              </a:r>
              <a:r>
                <a:rPr lang="vi-VN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cúi</a:t>
              </a:r>
              <a:endParaRPr lang="en-US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r>
                <a:rPr lang="vi-VN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Nay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lang="en-US" sz="2800" b="1" dirty="0" smtClean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Bao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ô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b="1" dirty="0" smtClean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endParaRPr lang="en-US" sz="2800" b="1" dirty="0" smtClean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nguôi</a:t>
              </a:r>
              <a:r>
                <a:rPr lang="en-US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2803" y="15931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 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Luyến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0" y="-19050"/>
            <a:ext cx="1955511" cy="122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67411"/>
            <a:ext cx="2960194" cy="2309639"/>
          </a:xfrm>
          <a:prstGeom prst="rect">
            <a:avLst/>
          </a:prstGeom>
        </p:spPr>
      </p:pic>
      <p:pic>
        <p:nvPicPr>
          <p:cNvPr id="18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823">
            <a:off x="-23122" y="1323940"/>
            <a:ext cx="3217155" cy="27222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023681">
            <a:off x="374754" y="2164766"/>
            <a:ext cx="264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 tiếp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65698" y="902607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65698" y="2917488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65698" y="4922837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0611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-286573"/>
            <a:ext cx="10097970" cy="7144573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00" y="823986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3580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5879" y="2591364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then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8112" y="3526230"/>
            <a:ext cx="3507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nguôi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5750" y="4344461"/>
            <a:ext cx="3245944" cy="25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81101" y="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1024195" y="-19050"/>
            <a:ext cx="7942997" cy="6838950"/>
            <a:chOff x="982792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792" y="-513031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9921" y="385263"/>
              <a:ext cx="4327797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thấp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2800" b="1" dirty="0" smtClean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</a:t>
              </a: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d</a:t>
              </a:r>
              <a:r>
                <a:rPr lang="vi-VN" sz="2800" b="1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endParaRPr lang="en-US" sz="2800" b="1" dirty="0" smtClean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b="1" dirty="0" smtClean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>
                <a:spcBef>
                  <a:spcPts val="2400"/>
                </a:spcBef>
              </a:pP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endParaRPr lang="en-US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</a:t>
              </a:r>
              <a:r>
                <a:rPr lang="vi-VN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cúi</a:t>
              </a:r>
              <a:endParaRPr lang="en-US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err="1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endParaRPr lang="en-US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cài</a:t>
              </a:r>
              <a:r>
                <a:rPr lang="en-US" sz="28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then 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r>
                <a:rPr lang="vi-VN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ưới</a:t>
              </a:r>
              <a:r>
                <a:rPr lang="en-US" sz="2800" b="1" dirty="0" smtClean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  <a:p>
              <a:pPr indent="463550">
                <a:spcBef>
                  <a:spcPts val="2400"/>
                </a:spcBef>
              </a:pPr>
              <a:r>
                <a:rPr lang="en-US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Nay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cháu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lang="en-US" sz="2800" b="1" dirty="0" smtClean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Bao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ô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b="1" dirty="0" smtClean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endParaRPr lang="en-US" sz="2800" b="1" dirty="0" smtClean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63550"/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nguôi</a:t>
              </a:r>
              <a:r>
                <a:rPr lang="en-US" sz="2800" b="1" dirty="0" smtClean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92803" y="15931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 </a:t>
              </a:r>
              <a:r>
                <a:rPr lang="en-US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Luyến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0" y="-19050"/>
            <a:ext cx="1955511" cy="122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2" l="0" r="92791">
                        <a14:foregroundMark x1="34419" y1="30999" x2="34884" y2="38450"/>
                        <a14:foregroundMark x1="41860" y1="33681" x2="43488" y2="4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67411"/>
            <a:ext cx="2960194" cy="2309639"/>
          </a:xfrm>
          <a:prstGeom prst="rect">
            <a:avLst/>
          </a:prstGeom>
        </p:spPr>
      </p:pic>
      <p:pic>
        <p:nvPicPr>
          <p:cNvPr id="18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823">
            <a:off x="-23122" y="1323940"/>
            <a:ext cx="3217155" cy="27222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023681">
            <a:off x="374754" y="2164766"/>
            <a:ext cx="264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 tiếp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65698" y="902607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65698" y="2917488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65698" y="4922837"/>
            <a:ext cx="799296" cy="7789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401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3402</TotalTime>
  <Words>729</Words>
  <Application>Microsoft Office PowerPoint</Application>
  <PresentationFormat>Custom</PresentationFormat>
  <Paragraphs>122</Paragraphs>
  <Slides>23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150</cp:revision>
  <dcterms:created xsi:type="dcterms:W3CDTF">2021-06-17T09:40:01Z</dcterms:created>
  <dcterms:modified xsi:type="dcterms:W3CDTF">2021-12-18T08:31:39Z</dcterms:modified>
</cp:coreProperties>
</file>