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77" r:id="rId10"/>
    <p:sldId id="284" r:id="rId11"/>
    <p:sldId id="279" r:id="rId12"/>
    <p:sldId id="264" r:id="rId13"/>
    <p:sldId id="265" r:id="rId14"/>
    <p:sldId id="266" r:id="rId15"/>
    <p:sldId id="267" r:id="rId16"/>
    <p:sldId id="268" r:id="rId17"/>
    <p:sldId id="269" r:id="rId18"/>
    <p:sldId id="270" r:id="rId19"/>
    <p:sldId id="271" r:id="rId20"/>
    <p:sldId id="272" r:id="rId21"/>
    <p:sldId id="273" r:id="rId22"/>
    <p:sldId id="274" r:id="rId23"/>
    <p:sldId id="282" r:id="rId24"/>
    <p:sldId id="283" r:id="rId25"/>
    <p:sldId id="275" r:id="rId26"/>
    <p:sldId id="276" r:id="rId27"/>
  </p:sldIdLst>
  <p:sldSz cx="9144000" cy="5143500" type="screen16x9"/>
  <p:notesSz cx="6858000" cy="9144000"/>
  <p:embeddedFontLst>
    <p:embeddedFont>
      <p:font typeface="Oswald" panose="02000503000000000000" pitchFamily="2" charset="0"/>
      <p:regular r:id="rId29"/>
    </p:embeddedFont>
    <p:embeddedFont>
      <p:font typeface="Nunito" panose="020B0604020202020204" charset="-93"/>
      <p:regular r:id="rId30"/>
    </p:embeddedFont>
    <p:embeddedFont>
      <p:font typeface="Cambay" panose="020B0604020202020204" charset="0"/>
      <p:regular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03" autoAdjust="0"/>
  </p:normalViewPr>
  <p:slideViewPr>
    <p:cSldViewPr snapToGrid="0">
      <p:cViewPr varScale="1">
        <p:scale>
          <a:sx n="107" d="100"/>
          <a:sy n="107" d="100"/>
        </p:scale>
        <p:origin x="25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chiếu để học sinh soát lỗi.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chiếu để học sinh soát lỗi.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3"/>
          <p:cNvSpPr txBox="1">
            <a:spLocks noGrp="1"/>
          </p:cNvSpPr>
          <p:nvPr>
            <p:ph type="ctrTitle"/>
          </p:nvPr>
        </p:nvSpPr>
        <p:spPr>
          <a:xfrm flipH="1">
            <a:off x="3910100" y="1164294"/>
            <a:ext cx="4650000" cy="233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5200">
                <a:latin typeface="Oswald" panose="02000503000000000000"/>
                <a:ea typeface="Oswald" panose="02000503000000000000"/>
                <a:cs typeface="Oswald" panose="02000503000000000000"/>
                <a:sym typeface="Oswald" panose="02000503000000000000"/>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3"/>
          <p:cNvSpPr txBox="1">
            <a:spLocks noGrp="1"/>
          </p:cNvSpPr>
          <p:nvPr>
            <p:ph type="subTitle" idx="1"/>
          </p:nvPr>
        </p:nvSpPr>
        <p:spPr>
          <a:xfrm flipH="1">
            <a:off x="3910110" y="3575281"/>
            <a:ext cx="4650000" cy="475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3"/>
          <p:cNvGrpSpPr/>
          <p:nvPr/>
        </p:nvGrpSpPr>
        <p:grpSpPr>
          <a:xfrm rot="737522" flipH="1">
            <a:off x="-460919" y="-554989"/>
            <a:ext cx="3810397" cy="1467037"/>
            <a:chOff x="5546250" y="-194100"/>
            <a:chExt cx="3810300" cy="1467000"/>
          </a:xfrm>
        </p:grpSpPr>
        <p:sp>
          <p:nvSpPr>
            <p:cNvPr id="12" name="Google Shape;12;p23"/>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3"/>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23"/>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 name="Google Shape;15;p23"/>
          <p:cNvGrpSpPr/>
          <p:nvPr/>
        </p:nvGrpSpPr>
        <p:grpSpPr>
          <a:xfrm flipH="1">
            <a:off x="7450757" y="-2077050"/>
            <a:ext cx="2973000" cy="2973000"/>
            <a:chOff x="-4916625" y="1638600"/>
            <a:chExt cx="2973000" cy="2973000"/>
          </a:xfrm>
        </p:grpSpPr>
        <p:sp>
          <p:nvSpPr>
            <p:cNvPr id="16" name="Google Shape;16;p2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Google Shape;17;p2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8"/>
        <p:cNvGrpSpPr/>
        <p:nvPr/>
      </p:nvGrpSpPr>
      <p:grpSpPr>
        <a:xfrm>
          <a:off x="0" y="0"/>
          <a:ext cx="0" cy="0"/>
          <a:chOff x="0" y="0"/>
          <a:chExt cx="0" cy="0"/>
        </a:xfrm>
      </p:grpSpPr>
      <p:grpSp>
        <p:nvGrpSpPr>
          <p:cNvPr id="19" name="Google Shape;19;p24"/>
          <p:cNvGrpSpPr/>
          <p:nvPr/>
        </p:nvGrpSpPr>
        <p:grpSpPr>
          <a:xfrm rot="-737522">
            <a:off x="-2213520" y="-459414"/>
            <a:ext cx="3810397" cy="1467037"/>
            <a:chOff x="5546250" y="-194100"/>
            <a:chExt cx="3810300" cy="1467000"/>
          </a:xfrm>
        </p:grpSpPr>
        <p:sp>
          <p:nvSpPr>
            <p:cNvPr id="20" name="Google Shape;20;p24"/>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 name="Google Shape;21;p24"/>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 name="Google Shape;22;p24"/>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 name="Google Shape;23;p24"/>
          <p:cNvGrpSpPr/>
          <p:nvPr/>
        </p:nvGrpSpPr>
        <p:grpSpPr>
          <a:xfrm flipH="1">
            <a:off x="8267506" y="-1114779"/>
            <a:ext cx="2358481" cy="2358481"/>
            <a:chOff x="-4916625" y="1638600"/>
            <a:chExt cx="2973000" cy="2973000"/>
          </a:xfrm>
        </p:grpSpPr>
        <p:sp>
          <p:nvSpPr>
            <p:cNvPr id="24" name="Google Shape;24;p24"/>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Google Shape;25;p24"/>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6" name="Google Shape;26;p24"/>
          <p:cNvGrpSpPr/>
          <p:nvPr/>
        </p:nvGrpSpPr>
        <p:grpSpPr>
          <a:xfrm flipH="1">
            <a:off x="-1265344" y="3228704"/>
            <a:ext cx="2230388" cy="1954922"/>
            <a:chOff x="4660609" y="2703650"/>
            <a:chExt cx="2968311" cy="2602053"/>
          </a:xfrm>
        </p:grpSpPr>
        <p:sp>
          <p:nvSpPr>
            <p:cNvPr id="27" name="Google Shape;27;p24"/>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 name="Google Shape;28;p24"/>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 name="Google Shape;29;p24"/>
            <p:cNvSpPr/>
            <p:nvPr/>
          </p:nvSpPr>
          <p:spPr>
            <a:xfrm flipH="1">
              <a:off x="4660609"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 name="Google Shape;30;p24"/>
            <p:cNvSpPr/>
            <p:nvPr/>
          </p:nvSpPr>
          <p:spPr>
            <a:xfrm flipH="1">
              <a:off x="4883059"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31" name="Google Shape;31;p24"/>
          <p:cNvSpPr txBox="1">
            <a:spLocks noGrp="1"/>
          </p:cNvSpPr>
          <p:nvPr>
            <p:ph type="title"/>
          </p:nvPr>
        </p:nvSpPr>
        <p:spPr>
          <a:xfrm>
            <a:off x="1822546" y="15783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2" name="Google Shape;32;p24"/>
          <p:cNvSpPr txBox="1">
            <a:spLocks noGrp="1"/>
          </p:cNvSpPr>
          <p:nvPr>
            <p:ph type="title" idx="2"/>
          </p:nvPr>
        </p:nvSpPr>
        <p:spPr>
          <a:xfrm>
            <a:off x="838237" y="18664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3" name="Google Shape;33;p24"/>
          <p:cNvSpPr txBox="1">
            <a:spLocks noGrp="1"/>
          </p:cNvSpPr>
          <p:nvPr>
            <p:ph type="subTitle" idx="1"/>
          </p:nvPr>
        </p:nvSpPr>
        <p:spPr>
          <a:xfrm>
            <a:off x="1822546" y="2106000"/>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34" name="Google Shape;34;p24"/>
          <p:cNvSpPr txBox="1">
            <a:spLocks noGrp="1"/>
          </p:cNvSpPr>
          <p:nvPr>
            <p:ph type="title" idx="3"/>
          </p:nvPr>
        </p:nvSpPr>
        <p:spPr>
          <a:xfrm>
            <a:off x="5714070" y="15783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5" name="Google Shape;35;p24"/>
          <p:cNvSpPr txBox="1">
            <a:spLocks noGrp="1"/>
          </p:cNvSpPr>
          <p:nvPr>
            <p:ph type="title" idx="4"/>
          </p:nvPr>
        </p:nvSpPr>
        <p:spPr>
          <a:xfrm>
            <a:off x="4729725" y="18664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6" name="Google Shape;36;p24"/>
          <p:cNvSpPr txBox="1">
            <a:spLocks noGrp="1"/>
          </p:cNvSpPr>
          <p:nvPr>
            <p:ph type="subTitle" idx="5"/>
          </p:nvPr>
        </p:nvSpPr>
        <p:spPr>
          <a:xfrm>
            <a:off x="5714070" y="2106000"/>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37" name="Google Shape;37;p24"/>
          <p:cNvSpPr txBox="1">
            <a:spLocks noGrp="1"/>
          </p:cNvSpPr>
          <p:nvPr>
            <p:ph type="title" idx="6"/>
          </p:nvPr>
        </p:nvSpPr>
        <p:spPr>
          <a:xfrm>
            <a:off x="1822546" y="33677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8" name="Google Shape;38;p24"/>
          <p:cNvSpPr txBox="1">
            <a:spLocks noGrp="1"/>
          </p:cNvSpPr>
          <p:nvPr>
            <p:ph type="title" idx="7"/>
          </p:nvPr>
        </p:nvSpPr>
        <p:spPr>
          <a:xfrm>
            <a:off x="838237" y="36649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9" name="Google Shape;39;p24"/>
          <p:cNvSpPr txBox="1">
            <a:spLocks noGrp="1"/>
          </p:cNvSpPr>
          <p:nvPr>
            <p:ph type="subTitle" idx="8"/>
          </p:nvPr>
        </p:nvSpPr>
        <p:spPr>
          <a:xfrm>
            <a:off x="1822546" y="3895425"/>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40" name="Google Shape;40;p24"/>
          <p:cNvSpPr txBox="1">
            <a:spLocks noGrp="1"/>
          </p:cNvSpPr>
          <p:nvPr>
            <p:ph type="title" idx="9"/>
          </p:nvPr>
        </p:nvSpPr>
        <p:spPr>
          <a:xfrm>
            <a:off x="5714070" y="33677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41" name="Google Shape;41;p24"/>
          <p:cNvSpPr txBox="1">
            <a:spLocks noGrp="1"/>
          </p:cNvSpPr>
          <p:nvPr>
            <p:ph type="title" idx="13"/>
          </p:nvPr>
        </p:nvSpPr>
        <p:spPr>
          <a:xfrm>
            <a:off x="4729725" y="36649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42" name="Google Shape;42;p24"/>
          <p:cNvSpPr txBox="1">
            <a:spLocks noGrp="1"/>
          </p:cNvSpPr>
          <p:nvPr>
            <p:ph type="subTitle" idx="14"/>
          </p:nvPr>
        </p:nvSpPr>
        <p:spPr>
          <a:xfrm>
            <a:off x="5714070" y="3895425"/>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43" name="Google Shape;43;p24"/>
          <p:cNvSpPr txBox="1">
            <a:spLocks noGrp="1"/>
          </p:cNvSpPr>
          <p:nvPr>
            <p:ph type="title" idx="15"/>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4"/>
        <p:cNvGrpSpPr/>
        <p:nvPr/>
      </p:nvGrpSpPr>
      <p:grpSpPr>
        <a:xfrm>
          <a:off x="0" y="0"/>
          <a:ext cx="0" cy="0"/>
          <a:chOff x="0" y="0"/>
          <a:chExt cx="0" cy="0"/>
        </a:xfrm>
      </p:grpSpPr>
      <p:grpSp>
        <p:nvGrpSpPr>
          <p:cNvPr id="45" name="Google Shape;45;p25"/>
          <p:cNvGrpSpPr/>
          <p:nvPr/>
        </p:nvGrpSpPr>
        <p:grpSpPr>
          <a:xfrm rot="737522" flipH="1">
            <a:off x="5794681" y="3648661"/>
            <a:ext cx="3810397" cy="1467037"/>
            <a:chOff x="5546250" y="-194100"/>
            <a:chExt cx="3810300" cy="1467000"/>
          </a:xfrm>
        </p:grpSpPr>
        <p:sp>
          <p:nvSpPr>
            <p:cNvPr id="46" name="Google Shape;46;p25"/>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 name="Google Shape;47;p25"/>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 name="Google Shape;48;p25"/>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9" name="Google Shape;49;p25"/>
          <p:cNvSpPr/>
          <p:nvPr/>
        </p:nvSpPr>
        <p:spPr>
          <a:xfrm flipH="1">
            <a:off x="7453810" y="-360155"/>
            <a:ext cx="2015000" cy="2014847"/>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 name="Google Shape;50;p25"/>
          <p:cNvSpPr/>
          <p:nvPr/>
        </p:nvSpPr>
        <p:spPr>
          <a:xfrm flipH="1">
            <a:off x="7546567" y="-293586"/>
            <a:ext cx="1919013" cy="1865077"/>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1" name="Google Shape;51;p25"/>
          <p:cNvGrpSpPr/>
          <p:nvPr/>
        </p:nvGrpSpPr>
        <p:grpSpPr>
          <a:xfrm rot="10800000">
            <a:off x="7128994" y="0"/>
            <a:ext cx="2015006" cy="973274"/>
            <a:chOff x="6775594" y="539410"/>
            <a:chExt cx="2015006" cy="973274"/>
          </a:xfrm>
        </p:grpSpPr>
        <p:sp>
          <p:nvSpPr>
            <p:cNvPr id="52" name="Google Shape;52;p25"/>
            <p:cNvSpPr/>
            <p:nvPr/>
          </p:nvSpPr>
          <p:spPr>
            <a:xfrm flipH="1">
              <a:off x="6775594" y="539410"/>
              <a:ext cx="2015006" cy="9701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 name="Google Shape;53;p25"/>
            <p:cNvSpPr/>
            <p:nvPr/>
          </p:nvSpPr>
          <p:spPr>
            <a:xfrm flipH="1">
              <a:off x="6982558" y="786750"/>
              <a:ext cx="1580213" cy="725934"/>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4" name="Google Shape;54;p25"/>
          <p:cNvGrpSpPr/>
          <p:nvPr/>
        </p:nvGrpSpPr>
        <p:grpSpPr>
          <a:xfrm>
            <a:off x="-547212" y="2985710"/>
            <a:ext cx="2312102" cy="2312102"/>
            <a:chOff x="-4916625" y="1638600"/>
            <a:chExt cx="2973000" cy="2973000"/>
          </a:xfrm>
        </p:grpSpPr>
        <p:sp>
          <p:nvSpPr>
            <p:cNvPr id="55" name="Google Shape;55;p2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 name="Google Shape;56;p2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57" name="Google Shape;57;p25"/>
          <p:cNvSpPr txBox="1">
            <a:spLocks noGrp="1"/>
          </p:cNvSpPr>
          <p:nvPr>
            <p:ph type="title"/>
          </p:nvPr>
        </p:nvSpPr>
        <p:spPr>
          <a:xfrm>
            <a:off x="1833900" y="2985512"/>
            <a:ext cx="54762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solidFill>
                  <a:schemeClr val="accent6"/>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58" name="Google Shape;58;p25"/>
          <p:cNvSpPr txBox="1">
            <a:spLocks noGrp="1"/>
          </p:cNvSpPr>
          <p:nvPr>
            <p:ph type="subTitle" idx="1"/>
          </p:nvPr>
        </p:nvSpPr>
        <p:spPr>
          <a:xfrm>
            <a:off x="1833900" y="1612288"/>
            <a:ext cx="5476200" cy="137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a:endParaRPr/>
          </a:p>
        </p:txBody>
      </p:sp>
      <p:grpSp>
        <p:nvGrpSpPr>
          <p:cNvPr id="59" name="Google Shape;59;p25"/>
          <p:cNvGrpSpPr/>
          <p:nvPr/>
        </p:nvGrpSpPr>
        <p:grpSpPr>
          <a:xfrm>
            <a:off x="502430" y="3949065"/>
            <a:ext cx="2312102" cy="2312102"/>
            <a:chOff x="-4916625" y="1638600"/>
            <a:chExt cx="2973000" cy="2973000"/>
          </a:xfrm>
        </p:grpSpPr>
        <p:sp>
          <p:nvSpPr>
            <p:cNvPr id="60" name="Google Shape;60;p2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1" name="Google Shape;61;p2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flipH="1">
            <a:off x="713100" y="1655375"/>
            <a:ext cx="3858900" cy="718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26"/>
          <p:cNvSpPr txBox="1">
            <a:spLocks noGrp="1"/>
          </p:cNvSpPr>
          <p:nvPr>
            <p:ph type="subTitle" idx="1"/>
          </p:nvPr>
        </p:nvSpPr>
        <p:spPr>
          <a:xfrm flipH="1">
            <a:off x="713100" y="2445025"/>
            <a:ext cx="3858900" cy="1114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65" name="Google Shape;65;p26"/>
          <p:cNvGrpSpPr/>
          <p:nvPr/>
        </p:nvGrpSpPr>
        <p:grpSpPr>
          <a:xfrm flipH="1">
            <a:off x="6698718" y="3171335"/>
            <a:ext cx="3557512" cy="3265841"/>
            <a:chOff x="-1156750" y="1943625"/>
            <a:chExt cx="3238518" cy="2973000"/>
          </a:xfrm>
        </p:grpSpPr>
        <p:grpSp>
          <p:nvGrpSpPr>
            <p:cNvPr id="66" name="Google Shape;66;p26"/>
            <p:cNvGrpSpPr/>
            <p:nvPr/>
          </p:nvGrpSpPr>
          <p:grpSpPr>
            <a:xfrm>
              <a:off x="-1156750" y="1943625"/>
              <a:ext cx="2973000" cy="2973000"/>
              <a:chOff x="-4916625" y="1638600"/>
              <a:chExt cx="2973000" cy="2973000"/>
            </a:xfrm>
          </p:grpSpPr>
          <p:sp>
            <p:nvSpPr>
              <p:cNvPr id="67" name="Google Shape;67;p26"/>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 name="Google Shape;68;p26"/>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9" name="Google Shape;69;p26"/>
            <p:cNvGrpSpPr/>
            <p:nvPr/>
          </p:nvGrpSpPr>
          <p:grpSpPr>
            <a:xfrm flipH="1">
              <a:off x="-588256" y="2467800"/>
              <a:ext cx="2670024" cy="1289657"/>
              <a:chOff x="5719422" y="2536068"/>
              <a:chExt cx="1791962" cy="865542"/>
            </a:xfrm>
          </p:grpSpPr>
          <p:sp>
            <p:nvSpPr>
              <p:cNvPr id="70" name="Google Shape;70;p26"/>
              <p:cNvSpPr/>
              <p:nvPr/>
            </p:nvSpPr>
            <p:spPr>
              <a:xfrm flipH="1">
                <a:off x="5719422" y="2536068"/>
                <a:ext cx="1791962" cy="862771"/>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 name="Google Shape;71;p26"/>
              <p:cNvSpPr/>
              <p:nvPr/>
            </p:nvSpPr>
            <p:spPr>
              <a:xfrm flipH="1">
                <a:off x="5903478" y="2756031"/>
                <a:ext cx="1405298" cy="645579"/>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3"/>
        <p:cNvGrpSpPr/>
        <p:nvPr/>
      </p:nvGrpSpPr>
      <p:grpSpPr>
        <a:xfrm>
          <a:off x="0" y="0"/>
          <a:ext cx="0" cy="0"/>
          <a:chOff x="0" y="0"/>
          <a:chExt cx="0" cy="0"/>
        </a:xfrm>
      </p:grpSpPr>
      <p:grpSp>
        <p:nvGrpSpPr>
          <p:cNvPr id="74" name="Google Shape;74;p28"/>
          <p:cNvGrpSpPr/>
          <p:nvPr/>
        </p:nvGrpSpPr>
        <p:grpSpPr>
          <a:xfrm>
            <a:off x="7846406" y="3228704"/>
            <a:ext cx="2336989" cy="1954922"/>
            <a:chOff x="4518740" y="2703650"/>
            <a:chExt cx="3110180" cy="2602053"/>
          </a:xfrm>
        </p:grpSpPr>
        <p:sp>
          <p:nvSpPr>
            <p:cNvPr id="75" name="Google Shape;75;p28"/>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6" name="Google Shape;76;p28"/>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7" name="Google Shape;77;p28"/>
            <p:cNvSpPr/>
            <p:nvPr/>
          </p:nvSpPr>
          <p:spPr>
            <a:xfrm flipH="1">
              <a:off x="4518740"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8" name="Google Shape;78;p28"/>
            <p:cNvSpPr/>
            <p:nvPr/>
          </p:nvSpPr>
          <p:spPr>
            <a:xfrm flipH="1">
              <a:off x="4741190"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79" name="Google Shape;79;p28"/>
          <p:cNvGrpSpPr/>
          <p:nvPr/>
        </p:nvGrpSpPr>
        <p:grpSpPr>
          <a:xfrm flipH="1">
            <a:off x="-817052" y="-189168"/>
            <a:ext cx="1537041" cy="1537041"/>
            <a:chOff x="6550407" y="-1703450"/>
            <a:chExt cx="2973000" cy="2973000"/>
          </a:xfrm>
        </p:grpSpPr>
        <p:grpSp>
          <p:nvGrpSpPr>
            <p:cNvPr id="80" name="Google Shape;80;p28"/>
            <p:cNvGrpSpPr/>
            <p:nvPr/>
          </p:nvGrpSpPr>
          <p:grpSpPr>
            <a:xfrm flipH="1">
              <a:off x="6550407" y="-1703450"/>
              <a:ext cx="2973000" cy="2973000"/>
              <a:chOff x="-4916625" y="1638600"/>
              <a:chExt cx="2973000" cy="2973000"/>
            </a:xfrm>
          </p:grpSpPr>
          <p:sp>
            <p:nvSpPr>
              <p:cNvPr id="81" name="Google Shape;81;p28"/>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2" name="Google Shape;82;p28"/>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83" name="Google Shape;83;p28"/>
            <p:cNvGrpSpPr/>
            <p:nvPr/>
          </p:nvGrpSpPr>
          <p:grpSpPr>
            <a:xfrm rot="1219181" flipH="1">
              <a:off x="7320588" y="-1209321"/>
              <a:ext cx="1432632" cy="1863095"/>
              <a:chOff x="3858200" y="2567325"/>
              <a:chExt cx="1036875" cy="1348425"/>
            </a:xfrm>
          </p:grpSpPr>
          <p:sp>
            <p:nvSpPr>
              <p:cNvPr id="84" name="Google Shape;84;p2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5" name="Google Shape;85;p2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 name="Google Shape;86;p2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7" name="Google Shape;87;p2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 name="Google Shape;88;p2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 name="Google Shape;89;p2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 name="Google Shape;90;p2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1" name="Google Shape;91;p2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2" name="Google Shape;92;p2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3" name="Google Shape;93;p2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4" name="Google Shape;94;p2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95" name="Google Shape;95;p28"/>
          <p:cNvGrpSpPr/>
          <p:nvPr/>
        </p:nvGrpSpPr>
        <p:grpSpPr>
          <a:xfrm rot="10800000" flipH="1">
            <a:off x="-552799" y="4327859"/>
            <a:ext cx="1265890" cy="1154344"/>
            <a:chOff x="-45950" y="1585175"/>
            <a:chExt cx="816177" cy="744306"/>
          </a:xfrm>
        </p:grpSpPr>
        <p:sp>
          <p:nvSpPr>
            <p:cNvPr id="96" name="Google Shape;96;p28"/>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 name="Google Shape;97;p28"/>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 name="Google Shape;98;p28"/>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9" name="Google Shape;99;p28"/>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28"/>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p28"/>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 name="Google Shape;102;p28"/>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 name="Google Shape;103;p28"/>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 name="Google Shape;104;p28"/>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5" name="Google Shape;105;p28"/>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6" name="Google Shape;106;p28"/>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7" name="Google Shape;107;p28"/>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8" name="Google Shape;108;p28"/>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9" name="Google Shape;109;p28"/>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0" name="Google Shape;110;p28"/>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1" name="Google Shape;111;p28"/>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2" name="Google Shape;112;p28"/>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3" name="Google Shape;113;p28"/>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4" name="Google Shape;114;p28"/>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5" name="Google Shape;115;p28"/>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 name="Google Shape;116;p28"/>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7" name="Google Shape;117;p28"/>
          <p:cNvGrpSpPr/>
          <p:nvPr/>
        </p:nvGrpSpPr>
        <p:grpSpPr>
          <a:xfrm flipH="1">
            <a:off x="8808948" y="3003737"/>
            <a:ext cx="686203" cy="578288"/>
            <a:chOff x="484625" y="768825"/>
            <a:chExt cx="564590" cy="475801"/>
          </a:xfrm>
        </p:grpSpPr>
        <p:sp>
          <p:nvSpPr>
            <p:cNvPr id="118" name="Google Shape;118;p28"/>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9" name="Google Shape;119;p28"/>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 name="Google Shape;120;p28"/>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1" name="Google Shape;121;p28"/>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2" name="Google Shape;122;p28"/>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3" name="Google Shape;123;p28"/>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28"/>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5" name="Google Shape;125;p28"/>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28"/>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28"/>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28"/>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9" name="Google Shape;129;p28"/>
          <p:cNvGrpSpPr/>
          <p:nvPr/>
        </p:nvGrpSpPr>
        <p:grpSpPr>
          <a:xfrm flipH="1">
            <a:off x="-436902" y="2255613"/>
            <a:ext cx="1034114" cy="973079"/>
            <a:chOff x="970225" y="608125"/>
            <a:chExt cx="160375" cy="150900"/>
          </a:xfrm>
        </p:grpSpPr>
        <p:sp>
          <p:nvSpPr>
            <p:cNvPr id="130" name="Google Shape;130;p28"/>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1" name="Google Shape;131;p28"/>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2" name="Google Shape;132;p28"/>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3" name="Google Shape;133;p28"/>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34" name="Google Shape;134;p28"/>
          <p:cNvGrpSpPr/>
          <p:nvPr/>
        </p:nvGrpSpPr>
        <p:grpSpPr>
          <a:xfrm rot="-1356795" flipH="1">
            <a:off x="8704386" y="327557"/>
            <a:ext cx="621032" cy="807634"/>
            <a:chOff x="3858200" y="2567325"/>
            <a:chExt cx="1036875" cy="1348425"/>
          </a:xfrm>
        </p:grpSpPr>
        <p:sp>
          <p:nvSpPr>
            <p:cNvPr id="135" name="Google Shape;135;p2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6" name="Google Shape;136;p2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7" name="Google Shape;137;p2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8" name="Google Shape;138;p2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 name="Google Shape;139;p2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0" name="Google Shape;140;p2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1" name="Google Shape;141;p2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2" name="Google Shape;142;p2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3" name="Google Shape;143;p2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4" name="Google Shape;144;p2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5" name="Google Shape;145;p2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46"/>
        <p:cNvGrpSpPr/>
        <p:nvPr/>
      </p:nvGrpSpPr>
      <p:grpSpPr>
        <a:xfrm>
          <a:off x="0" y="0"/>
          <a:ext cx="0" cy="0"/>
          <a:chOff x="0" y="0"/>
          <a:chExt cx="0" cy="0"/>
        </a:xfrm>
      </p:grpSpPr>
      <p:grpSp>
        <p:nvGrpSpPr>
          <p:cNvPr id="147" name="Google Shape;147;p29"/>
          <p:cNvGrpSpPr/>
          <p:nvPr/>
        </p:nvGrpSpPr>
        <p:grpSpPr>
          <a:xfrm flipH="1">
            <a:off x="-959313" y="2942240"/>
            <a:ext cx="3745925" cy="2802398"/>
            <a:chOff x="4226998" y="3261450"/>
            <a:chExt cx="3064652" cy="2292725"/>
          </a:xfrm>
        </p:grpSpPr>
        <p:sp>
          <p:nvSpPr>
            <p:cNvPr id="148" name="Google Shape;148;p29"/>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 name="Google Shape;149;p29"/>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 name="Google Shape;150;p29"/>
            <p:cNvSpPr/>
            <p:nvPr/>
          </p:nvSpPr>
          <p:spPr>
            <a:xfrm flipH="1">
              <a:off x="4226998" y="4005308"/>
              <a:ext cx="2292906" cy="11039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 name="Google Shape;151;p29"/>
            <p:cNvSpPr/>
            <p:nvPr/>
          </p:nvSpPr>
          <p:spPr>
            <a:xfrm flipH="1">
              <a:off x="4462506" y="4286760"/>
              <a:ext cx="1798149" cy="826051"/>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2" name="Google Shape;152;p29"/>
          <p:cNvGrpSpPr/>
          <p:nvPr/>
        </p:nvGrpSpPr>
        <p:grpSpPr>
          <a:xfrm>
            <a:off x="7104558" y="-672065"/>
            <a:ext cx="2312102" cy="2312102"/>
            <a:chOff x="6550407" y="-1703450"/>
            <a:chExt cx="2973000" cy="2973000"/>
          </a:xfrm>
        </p:grpSpPr>
        <p:grpSp>
          <p:nvGrpSpPr>
            <p:cNvPr id="153" name="Google Shape;153;p29"/>
            <p:cNvGrpSpPr/>
            <p:nvPr/>
          </p:nvGrpSpPr>
          <p:grpSpPr>
            <a:xfrm flipH="1">
              <a:off x="6550407" y="-1703450"/>
              <a:ext cx="2973000" cy="2973000"/>
              <a:chOff x="-4916625" y="1638600"/>
              <a:chExt cx="2973000" cy="2973000"/>
            </a:xfrm>
          </p:grpSpPr>
          <p:sp>
            <p:nvSpPr>
              <p:cNvPr id="154" name="Google Shape;154;p2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5" name="Google Shape;155;p2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6" name="Google Shape;156;p29"/>
            <p:cNvGrpSpPr/>
            <p:nvPr/>
          </p:nvGrpSpPr>
          <p:grpSpPr>
            <a:xfrm rot="1219181" flipH="1">
              <a:off x="7320588" y="-1209321"/>
              <a:ext cx="1432632" cy="1863095"/>
              <a:chOff x="3858200" y="2567325"/>
              <a:chExt cx="1036875" cy="1348425"/>
            </a:xfrm>
          </p:grpSpPr>
          <p:sp>
            <p:nvSpPr>
              <p:cNvPr id="157" name="Google Shape;157;p2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8" name="Google Shape;158;p2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9" name="Google Shape;159;p2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0" name="Google Shape;160;p2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p2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2" name="Google Shape;162;p2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 name="Google Shape;164;p2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5" name="Google Shape;165;p2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6" name="Google Shape;166;p2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7" name="Google Shape;167;p2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68" name="Google Shape;168;p29"/>
          <p:cNvGrpSpPr/>
          <p:nvPr/>
        </p:nvGrpSpPr>
        <p:grpSpPr>
          <a:xfrm rot="-737522">
            <a:off x="-991558" y="-338764"/>
            <a:ext cx="3810397" cy="1467037"/>
            <a:chOff x="5546250" y="-194100"/>
            <a:chExt cx="3810300" cy="1467000"/>
          </a:xfrm>
        </p:grpSpPr>
        <p:sp>
          <p:nvSpPr>
            <p:cNvPr id="169" name="Google Shape;169;p29"/>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p29"/>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1" name="Google Shape;171;p29"/>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2" name="Google Shape;172;p29"/>
          <p:cNvGrpSpPr/>
          <p:nvPr/>
        </p:nvGrpSpPr>
        <p:grpSpPr>
          <a:xfrm>
            <a:off x="8395958" y="3385251"/>
            <a:ext cx="1034114" cy="973079"/>
            <a:chOff x="970225" y="608125"/>
            <a:chExt cx="160375" cy="150900"/>
          </a:xfrm>
        </p:grpSpPr>
        <p:sp>
          <p:nvSpPr>
            <p:cNvPr id="173" name="Google Shape;173;p29"/>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4" name="Google Shape;174;p29"/>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5" name="Google Shape;175;p29"/>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6" name="Google Shape;176;p29"/>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7" name="Google Shape;177;p29"/>
          <p:cNvGrpSpPr/>
          <p:nvPr/>
        </p:nvGrpSpPr>
        <p:grpSpPr>
          <a:xfrm flipH="1">
            <a:off x="2652428" y="-381637"/>
            <a:ext cx="1156523" cy="1054682"/>
            <a:chOff x="-45950" y="1585175"/>
            <a:chExt cx="816177" cy="744306"/>
          </a:xfrm>
        </p:grpSpPr>
        <p:sp>
          <p:nvSpPr>
            <p:cNvPr id="178" name="Google Shape;178;p29"/>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p29"/>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 name="Google Shape;180;p29"/>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1" name="Google Shape;181;p29"/>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2" name="Google Shape;182;p29"/>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83;p29"/>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4" name="Google Shape;184;p29"/>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5" name="Google Shape;185;p29"/>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 name="Google Shape;186;p29"/>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7" name="Google Shape;187;p29"/>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8" name="Google Shape;188;p29"/>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9" name="Google Shape;189;p29"/>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9"/>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1" name="Google Shape;191;p29"/>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2" name="Google Shape;192;p29"/>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3" name="Google Shape;193;p29"/>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4" name="Google Shape;194;p29"/>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5" name="Google Shape;195;p29"/>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6" name="Google Shape;196;p29"/>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7" name="Google Shape;197;p29"/>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8" name="Google Shape;198;p29"/>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99" name="Google Shape;199;p29"/>
          <p:cNvGrpSpPr/>
          <p:nvPr/>
        </p:nvGrpSpPr>
        <p:grpSpPr>
          <a:xfrm flipH="1">
            <a:off x="4690596" y="4663396"/>
            <a:ext cx="883865" cy="744866"/>
            <a:chOff x="484625" y="768825"/>
            <a:chExt cx="564590" cy="475801"/>
          </a:xfrm>
        </p:grpSpPr>
        <p:sp>
          <p:nvSpPr>
            <p:cNvPr id="200" name="Google Shape;200;p29"/>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1" name="Google Shape;201;p29"/>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2" name="Google Shape;202;p29"/>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3" name="Google Shape;203;p29"/>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29"/>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5" name="Google Shape;205;p29"/>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29"/>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7" name="Google Shape;207;p29"/>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 name="Google Shape;208;p29"/>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9" name="Google Shape;209;p29"/>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0" name="Google Shape;210;p29"/>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11" name="Google Shape;211;p29"/>
          <p:cNvGrpSpPr/>
          <p:nvPr/>
        </p:nvGrpSpPr>
        <p:grpSpPr>
          <a:xfrm rot="-1356795" flipH="1">
            <a:off x="-4389" y="2615920"/>
            <a:ext cx="621032" cy="807634"/>
            <a:chOff x="3858200" y="2567325"/>
            <a:chExt cx="1036875" cy="1348425"/>
          </a:xfrm>
        </p:grpSpPr>
        <p:sp>
          <p:nvSpPr>
            <p:cNvPr id="212" name="Google Shape;212;p2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3" name="Google Shape;213;p2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4" name="Google Shape;214;p2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5" name="Google Shape;215;p2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6" name="Google Shape;216;p2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7" name="Google Shape;217;p2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8" name="Google Shape;218;p2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p2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0" name="Google Shape;220;p2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1" name="Google Shape;221;p2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2" name="Google Shape;222;p2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p:cNvPr>
          <p:cNvSpPr>
            <a:spLocks noGrp="1" noChangeArrowheads="1"/>
          </p:cNvSpPr>
          <p:nvPr>
            <p:ph type="sldNum" sz="quarter" idx="12"/>
          </p:nvPr>
        </p:nvSpPr>
        <p:spPr>
          <a:ln/>
        </p:spPr>
        <p:txBody>
          <a:bodyPr/>
          <a:lstStyle>
            <a:lvl1pPr>
              <a:defRPr/>
            </a:lvl1pPr>
          </a:lstStyle>
          <a:p>
            <a:fld id="{1A012A5A-1664-4B23-A22B-7B8F6419591B}" type="slidenum">
              <a:rPr lang="en-US" altLang="en-US"/>
              <a:pPr/>
              <a:t>‹#›</a:t>
            </a:fld>
            <a:endParaRPr lang="en-US" altLang="en-US"/>
          </a:p>
        </p:txBody>
      </p:sp>
    </p:spTree>
    <p:extLst>
      <p:ext uri="{BB962C8B-B14F-4D97-AF65-F5344CB8AC3E}">
        <p14:creationId xmlns:p14="http://schemas.microsoft.com/office/powerpoint/2010/main" val="362487833"/>
      </p:ext>
    </p:extLst>
  </p:cSld>
  <p:clrMapOvr>
    <a:masterClrMapping/>
  </p:clrMapOvr>
  <p:transition spd="med">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3500"/>
              <a:buFont typeface="Oswald" panose="02000503000000000000"/>
              <a:buNone/>
              <a:defRPr sz="3500" b="1" i="0" u="none" strike="noStrike" cap="none">
                <a:solidFill>
                  <a:schemeClr val="dk1"/>
                </a:solidFill>
                <a:latin typeface="Oswald" panose="02000503000000000000"/>
                <a:ea typeface="Oswald" panose="02000503000000000000"/>
                <a:cs typeface="Oswald" panose="02000503000000000000"/>
                <a:sym typeface="Oswald" panose="02000503000000000000"/>
              </a:defRPr>
            </a:lvl1pPr>
            <a:lvl2pPr marR="0" lvl="1"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22"/>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15000"/>
              </a:lnSpc>
              <a:spcBef>
                <a:spcPts val="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1pPr>
            <a:lvl2pPr marL="914400" marR="0" lvl="1"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2pPr>
            <a:lvl3pPr marL="1371600" marR="0" lvl="2"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3pPr>
            <a:lvl4pPr marL="1828800" marR="0" lvl="3"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4pPr>
            <a:lvl5pPr marL="2286000" marR="0" lvl="4"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5pPr>
            <a:lvl6pPr marL="2743200" marR="0" lvl="5"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6pPr>
            <a:lvl7pPr marL="3200400" marR="0" lvl="6"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7pPr>
            <a:lvl8pPr marL="3657600" marR="0" lvl="7"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8pPr>
            <a:lvl9pPr marL="4114800" marR="0" lvl="8" indent="-317500" algn="l" rtl="0">
              <a:lnSpc>
                <a:spcPct val="115000"/>
              </a:lnSpc>
              <a:spcBef>
                <a:spcPts val="1600"/>
              </a:spcBef>
              <a:spcAft>
                <a:spcPts val="160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1"/>
          <p:cNvGrpSpPr/>
          <p:nvPr/>
        </p:nvGrpSpPr>
        <p:grpSpPr>
          <a:xfrm flipH="1">
            <a:off x="-1823697" y="1221955"/>
            <a:ext cx="4915395" cy="4052299"/>
            <a:chOff x="4998750" y="3149392"/>
            <a:chExt cx="2916975" cy="2404783"/>
          </a:xfrm>
        </p:grpSpPr>
        <p:sp>
          <p:nvSpPr>
            <p:cNvPr id="228" name="Google Shape;228;p1"/>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9" name="Google Shape;229;p1"/>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0" name="Google Shape;230;p1"/>
            <p:cNvSpPr/>
            <p:nvPr/>
          </p:nvSpPr>
          <p:spPr>
            <a:xfrm flipH="1">
              <a:off x="5749950" y="3149392"/>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1"/>
            <p:cNvSpPr/>
            <p:nvPr/>
          </p:nvSpPr>
          <p:spPr>
            <a:xfrm flipH="1">
              <a:off x="5972400" y="3415242"/>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32" name="Google Shape;232;p1"/>
          <p:cNvSpPr txBox="1">
            <a:spLocks noGrp="1"/>
          </p:cNvSpPr>
          <p:nvPr>
            <p:ph type="ctrTitle"/>
          </p:nvPr>
        </p:nvSpPr>
        <p:spPr>
          <a:xfrm flipH="1">
            <a:off x="3273372" y="580534"/>
            <a:ext cx="5557859" cy="86321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4400">
                <a:latin typeface="Arial" panose="020B0604020202020204"/>
                <a:ea typeface="Arial" panose="020B0604020202020204"/>
                <a:cs typeface="Arial" panose="020B0604020202020204"/>
                <a:sym typeface="Arial" panose="020B0604020202020204"/>
              </a:rPr>
              <a:t>CHÍNH TẢ TUẦN 19</a:t>
            </a:r>
            <a:endParaRPr sz="4400">
              <a:solidFill>
                <a:schemeClr val="lt2"/>
              </a:solidFill>
              <a:latin typeface="Arial" panose="020B0604020202020204"/>
              <a:ea typeface="Arial" panose="020B0604020202020204"/>
              <a:cs typeface="Arial" panose="020B0604020202020204"/>
              <a:sym typeface="Arial" panose="020B0604020202020204"/>
            </a:endParaRPr>
          </a:p>
        </p:txBody>
      </p:sp>
      <p:sp>
        <p:nvSpPr>
          <p:cNvPr id="233" name="Google Shape;233;p1"/>
          <p:cNvSpPr txBox="1"/>
          <p:nvPr/>
        </p:nvSpPr>
        <p:spPr>
          <a:xfrm>
            <a:off x="3091615" y="2067784"/>
            <a:ext cx="6017895"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smtClean="0">
                <a:solidFill>
                  <a:schemeClr val="lt2"/>
                </a:solidFill>
                <a:latin typeface="Arial" panose="020B0604020202020204"/>
                <a:ea typeface="Arial" panose="020B0604020202020204"/>
                <a:cs typeface="Arial" panose="020B0604020202020204"/>
                <a:sym typeface="Arial" panose="020B0604020202020204"/>
              </a:rPr>
              <a:t>Nhà yêu nước </a:t>
            </a:r>
            <a:r>
              <a:rPr lang="en-US" sz="3600" b="0" i="0" u="none" strike="noStrike" cap="none">
                <a:solidFill>
                  <a:schemeClr val="lt2"/>
                </a:solidFill>
                <a:latin typeface="Arial" panose="020B0604020202020204"/>
                <a:ea typeface="Arial" panose="020B0604020202020204"/>
                <a:cs typeface="Arial" panose="020B0604020202020204"/>
                <a:sym typeface="Arial" panose="020B0604020202020204"/>
              </a:rPr>
              <a:t/>
            </a:r>
            <a:br>
              <a:rPr lang="en-US" sz="3600" b="0" i="0" u="none" strike="noStrike" cap="none">
                <a:solidFill>
                  <a:schemeClr val="lt2"/>
                </a:solidFill>
                <a:latin typeface="Arial" panose="020B0604020202020204"/>
                <a:ea typeface="Arial" panose="020B0604020202020204"/>
                <a:cs typeface="Arial" panose="020B0604020202020204"/>
                <a:sym typeface="Arial" panose="020B0604020202020204"/>
              </a:rPr>
            </a:br>
            <a:r>
              <a:rPr lang="en-US" sz="3600" b="0" i="0" u="none" strike="noStrike" cap="none">
                <a:solidFill>
                  <a:schemeClr val="lt2"/>
                </a:solidFill>
                <a:latin typeface="Arial" panose="020B0604020202020204"/>
                <a:ea typeface="Arial" panose="020B0604020202020204"/>
                <a:cs typeface="Arial" panose="020B0604020202020204"/>
                <a:sym typeface="Arial" panose="020B0604020202020204"/>
              </a:rPr>
              <a:t> </a:t>
            </a:r>
            <a:r>
              <a:rPr lang="en-US" sz="3600" b="0" i="0" u="none" strike="noStrike" cap="none" smtClean="0">
                <a:solidFill>
                  <a:schemeClr val="lt2"/>
                </a:solidFill>
                <a:latin typeface="Arial" panose="020B0604020202020204"/>
                <a:ea typeface="Arial" panose="020B0604020202020204"/>
                <a:cs typeface="Arial" panose="020B0604020202020204"/>
                <a:sym typeface="Arial" panose="020B0604020202020204"/>
              </a:rPr>
              <a:t>Nguyễn Trung Trực</a:t>
            </a:r>
          </a:p>
          <a:p>
            <a:pPr algn="ctr"/>
            <a:r>
              <a:rPr lang="en-US" altLang="en-US" sz="3600" b="1">
                <a:solidFill>
                  <a:srgbClr val="FF0000"/>
                </a:solidFill>
                <a:latin typeface="Times New Roman" panose="02020603050405020304" pitchFamily="18" charset="0"/>
                <a:cs typeface="Times New Roman" panose="02020603050405020304" pitchFamily="18" charset="0"/>
              </a:rPr>
              <a:t>Cánh cam lạc mẹ</a:t>
            </a:r>
          </a:p>
          <a:p>
            <a:pPr marL="0" marR="0" lvl="0" indent="0" algn="ctr" rtl="0">
              <a:lnSpc>
                <a:spcPct val="100000"/>
              </a:lnSpc>
              <a:spcBef>
                <a:spcPts val="0"/>
              </a:spcBef>
              <a:spcAft>
                <a:spcPts val="0"/>
              </a:spcAft>
              <a:buNone/>
            </a:pPr>
            <a:endParaRPr lang="en-US" sz="3600" b="0" i="0" u="none" strike="noStrike" cap="none">
              <a:solidFill>
                <a:schemeClr val="lt2"/>
              </a:solidFill>
              <a:latin typeface="Arial" panose="020B0604020202020204"/>
              <a:ea typeface="Arial" panose="020B0604020202020204"/>
              <a:cs typeface="Arial" panose="020B0604020202020204"/>
              <a:sym typeface="Arial" panose="020B0604020202020204"/>
            </a:endParaRPr>
          </a:p>
        </p:txBody>
      </p:sp>
      <p:pic>
        <p:nvPicPr>
          <p:cNvPr id="234" name="Google Shape;234;p1"/>
          <p:cNvPicPr preferRelativeResize="0"/>
          <p:nvPr/>
        </p:nvPicPr>
        <p:blipFill rotWithShape="1">
          <a:blip r:embed="rId3"/>
          <a:srcRect l="7795" t="34663" r="15458" b="3790"/>
          <a:stretch>
            <a:fillRect/>
          </a:stretch>
        </p:blipFill>
        <p:spPr>
          <a:xfrm>
            <a:off x="-68243" y="1012139"/>
            <a:ext cx="3863765" cy="41313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8"/>
          <p:cNvSpPr txBox="1">
            <a:spLocks noChangeArrowheads="1"/>
          </p:cNvSpPr>
          <p:nvPr/>
        </p:nvSpPr>
        <p:spPr bwMode="auto">
          <a:xfrm>
            <a:off x="1097756" y="356236"/>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800" b="1" smtClean="0">
                <a:solidFill>
                  <a:srgbClr val="FF0000"/>
                </a:solidFill>
                <a:latin typeface="Times New Roman" panose="02020603050405020304" pitchFamily="18" charset="0"/>
                <a:cs typeface="Times New Roman" panose="02020603050405020304" pitchFamily="18" charset="0"/>
              </a:rPr>
              <a:t>Cánh </a:t>
            </a:r>
            <a:r>
              <a:rPr lang="en-US" altLang="en-US" sz="1800" b="1">
                <a:solidFill>
                  <a:srgbClr val="FF0000"/>
                </a:solidFill>
                <a:latin typeface="Times New Roman" panose="02020603050405020304" pitchFamily="18" charset="0"/>
                <a:cs typeface="Times New Roman" panose="02020603050405020304" pitchFamily="18" charset="0"/>
              </a:rPr>
              <a:t>cam lạc mẹ</a:t>
            </a:r>
          </a:p>
        </p:txBody>
      </p:sp>
      <p:sp>
        <p:nvSpPr>
          <p:cNvPr id="5123" name="Text Box 7"/>
          <p:cNvSpPr txBox="1">
            <a:spLocks noChangeArrowheads="1"/>
          </p:cNvSpPr>
          <p:nvPr/>
        </p:nvSpPr>
        <p:spPr bwMode="auto">
          <a:xfrm>
            <a:off x="1421606" y="1069182"/>
            <a:ext cx="31051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b="1">
                <a:solidFill>
                  <a:srgbClr val="0000FF"/>
                </a:solidFill>
                <a:latin typeface="Times New Roman" panose="02020603050405020304" pitchFamily="18" charset="0"/>
                <a:cs typeface="Times New Roman" panose="02020603050405020304" pitchFamily="18" charset="0"/>
              </a:rPr>
              <a:t>Cánh cam đi lạc mẹ</a:t>
            </a:r>
          </a:p>
          <a:p>
            <a:pPr eaLnBrk="1" hangingPunct="1"/>
            <a:r>
              <a:rPr lang="en-US" altLang="en-US" sz="1800" b="1">
                <a:solidFill>
                  <a:srgbClr val="0000FF"/>
                </a:solidFill>
                <a:latin typeface="Times New Roman" panose="02020603050405020304" pitchFamily="18" charset="0"/>
                <a:cs typeface="Times New Roman" panose="02020603050405020304" pitchFamily="18" charset="0"/>
              </a:rPr>
              <a:t>Gió xô vào vườn hoang</a:t>
            </a:r>
          </a:p>
          <a:p>
            <a:pPr eaLnBrk="1" hangingPunct="1"/>
            <a:r>
              <a:rPr lang="en-US" altLang="en-US" sz="1800" b="1">
                <a:solidFill>
                  <a:srgbClr val="0000FF"/>
                </a:solidFill>
                <a:latin typeface="Times New Roman" panose="02020603050405020304" pitchFamily="18" charset="0"/>
                <a:cs typeface="Times New Roman" panose="02020603050405020304" pitchFamily="18" charset="0"/>
              </a:rPr>
              <a:t>Giữa bao nhiêu gai góc</a:t>
            </a:r>
          </a:p>
          <a:p>
            <a:pPr eaLnBrk="1" hangingPunct="1"/>
            <a:r>
              <a:rPr lang="en-US" altLang="en-US" sz="1800" b="1">
                <a:solidFill>
                  <a:srgbClr val="0000FF"/>
                </a:solidFill>
                <a:latin typeface="Times New Roman" panose="02020603050405020304" pitchFamily="18" charset="0"/>
                <a:cs typeface="Times New Roman" panose="02020603050405020304" pitchFamily="18" charset="0"/>
              </a:rPr>
              <a:t>Lũ ve sầu kêu ran.</a:t>
            </a:r>
          </a:p>
          <a:p>
            <a:pPr eaLnBrk="1" hangingPunct="1"/>
            <a:endParaRPr lang="en-US" altLang="en-US" sz="1800" b="1">
              <a:solidFill>
                <a:srgbClr val="0000FF"/>
              </a:solidFill>
              <a:latin typeface="Times New Roman" panose="02020603050405020304" pitchFamily="18" charset="0"/>
              <a:cs typeface="Times New Roman" panose="02020603050405020304" pitchFamily="18" charset="0"/>
            </a:endParaRPr>
          </a:p>
          <a:p>
            <a:pPr eaLnBrk="1" hangingPunct="1"/>
            <a:r>
              <a:rPr lang="en-US" altLang="en-US" sz="1800" b="1">
                <a:solidFill>
                  <a:srgbClr val="0000FF"/>
                </a:solidFill>
                <a:latin typeface="Times New Roman" panose="02020603050405020304" pitchFamily="18" charset="0"/>
                <a:cs typeface="Times New Roman" panose="02020603050405020304" pitchFamily="18" charset="0"/>
              </a:rPr>
              <a:t>Chiều nhạt nắng trắng sương</a:t>
            </a:r>
          </a:p>
          <a:p>
            <a:pPr eaLnBrk="1" hangingPunct="1"/>
            <a:r>
              <a:rPr lang="en-US" altLang="en-US" sz="1800" b="1">
                <a:solidFill>
                  <a:srgbClr val="0000FF"/>
                </a:solidFill>
                <a:latin typeface="Times New Roman" panose="02020603050405020304" pitchFamily="18" charset="0"/>
                <a:cs typeface="Times New Roman" panose="02020603050405020304" pitchFamily="18" charset="0"/>
              </a:rPr>
              <a:t>Trời rộng xanh như bể</a:t>
            </a:r>
          </a:p>
          <a:p>
            <a:pPr eaLnBrk="1" hangingPunct="1"/>
            <a:r>
              <a:rPr lang="en-US" altLang="en-US" sz="1800" b="1">
                <a:solidFill>
                  <a:srgbClr val="0000FF"/>
                </a:solidFill>
                <a:latin typeface="Times New Roman" panose="02020603050405020304" pitchFamily="18" charset="0"/>
                <a:cs typeface="Times New Roman" panose="02020603050405020304" pitchFamily="18" charset="0"/>
              </a:rPr>
              <a:t>Tiếng cánh cam gọi mẹ</a:t>
            </a:r>
          </a:p>
          <a:p>
            <a:pPr eaLnBrk="1" hangingPunct="1"/>
            <a:r>
              <a:rPr lang="en-US" altLang="en-US" sz="1800" b="1">
                <a:solidFill>
                  <a:srgbClr val="0000FF"/>
                </a:solidFill>
                <a:latin typeface="Times New Roman" panose="02020603050405020304" pitchFamily="18" charset="0"/>
                <a:cs typeface="Times New Roman" panose="02020603050405020304" pitchFamily="18" charset="0"/>
              </a:rPr>
              <a:t>Khản đặc trên lối mòn.</a:t>
            </a:r>
          </a:p>
        </p:txBody>
      </p:sp>
      <p:sp>
        <p:nvSpPr>
          <p:cNvPr id="5124" name="Text Box 8"/>
          <p:cNvSpPr txBox="1">
            <a:spLocks noChangeArrowheads="1"/>
          </p:cNvSpPr>
          <p:nvPr/>
        </p:nvSpPr>
        <p:spPr bwMode="auto">
          <a:xfrm>
            <a:off x="4930379" y="1075135"/>
            <a:ext cx="3028950" cy="307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b="1">
                <a:solidFill>
                  <a:srgbClr val="0000FF"/>
                </a:solidFill>
                <a:latin typeface="Times New Roman" panose="02020603050405020304" pitchFamily="18" charset="0"/>
                <a:cs typeface="Times New Roman" panose="02020603050405020304" pitchFamily="18" charset="0"/>
              </a:rPr>
              <a:t>Bọ dừa dừng nấu cơm</a:t>
            </a:r>
          </a:p>
          <a:p>
            <a:pPr eaLnBrk="1" hangingPunct="1"/>
            <a:r>
              <a:rPr lang="en-US" altLang="en-US" sz="1800" b="1">
                <a:solidFill>
                  <a:srgbClr val="0000FF"/>
                </a:solidFill>
                <a:latin typeface="Times New Roman" panose="02020603050405020304" pitchFamily="18" charset="0"/>
                <a:cs typeface="Times New Roman" panose="02020603050405020304" pitchFamily="18" charset="0"/>
              </a:rPr>
              <a:t>Cào cào ngưng giã gạo</a:t>
            </a:r>
          </a:p>
          <a:p>
            <a:pPr eaLnBrk="1" hangingPunct="1"/>
            <a:r>
              <a:rPr lang="en-US" altLang="en-US" sz="1800" b="1">
                <a:solidFill>
                  <a:srgbClr val="0000FF"/>
                </a:solidFill>
                <a:latin typeface="Times New Roman" panose="02020603050405020304" pitchFamily="18" charset="0"/>
                <a:cs typeface="Times New Roman" panose="02020603050405020304" pitchFamily="18" charset="0"/>
              </a:rPr>
              <a:t>Xén tóc thôi cắt áo</a:t>
            </a:r>
          </a:p>
          <a:p>
            <a:pPr eaLnBrk="1" hangingPunct="1"/>
            <a:r>
              <a:rPr lang="en-US" altLang="en-US" sz="1800" b="1">
                <a:solidFill>
                  <a:srgbClr val="0000FF"/>
                </a:solidFill>
                <a:latin typeface="Times New Roman" panose="02020603050405020304" pitchFamily="18" charset="0"/>
                <a:cs typeface="Times New Roman" panose="02020603050405020304" pitchFamily="18" charset="0"/>
              </a:rPr>
              <a:t>Đều bảo nhau đi tìm.</a:t>
            </a:r>
          </a:p>
          <a:p>
            <a:pPr eaLnBrk="1" hangingPunct="1"/>
            <a:endParaRPr lang="en-US" altLang="en-US" sz="1800" b="1">
              <a:solidFill>
                <a:srgbClr val="0000FF"/>
              </a:solidFill>
              <a:latin typeface="Times New Roman" panose="02020603050405020304" pitchFamily="18" charset="0"/>
              <a:cs typeface="Times New Roman" panose="02020603050405020304" pitchFamily="18" charset="0"/>
            </a:endParaRPr>
          </a:p>
          <a:p>
            <a:pPr eaLnBrk="1" hangingPunct="1"/>
            <a:r>
              <a:rPr lang="en-US" altLang="en-US" sz="1800" b="1">
                <a:solidFill>
                  <a:srgbClr val="0000FF"/>
                </a:solidFill>
                <a:latin typeface="Times New Roman" panose="02020603050405020304" pitchFamily="18" charset="0"/>
                <a:cs typeface="Times New Roman" panose="02020603050405020304" pitchFamily="18" charset="0"/>
              </a:rPr>
              <a:t>Khu vườn hoang lặng im</a:t>
            </a:r>
          </a:p>
          <a:p>
            <a:pPr eaLnBrk="1" hangingPunct="1"/>
            <a:r>
              <a:rPr lang="en-US" altLang="en-US" sz="1800" b="1">
                <a:solidFill>
                  <a:srgbClr val="0000FF"/>
                </a:solidFill>
                <a:latin typeface="Times New Roman" panose="02020603050405020304" pitchFamily="18" charset="0"/>
                <a:cs typeface="Times New Roman" panose="02020603050405020304" pitchFamily="18" charset="0"/>
              </a:rPr>
              <a:t>Bỗng râm ran khắp lối</a:t>
            </a:r>
          </a:p>
          <a:p>
            <a:pPr eaLnBrk="1" hangingPunct="1"/>
            <a:r>
              <a:rPr lang="en-US" altLang="en-US" sz="1800" b="1">
                <a:solidFill>
                  <a:srgbClr val="0000FF"/>
                </a:solidFill>
                <a:latin typeface="Times New Roman" panose="02020603050405020304" pitchFamily="18" charset="0"/>
                <a:cs typeface="Times New Roman" panose="02020603050405020304" pitchFamily="18" charset="0"/>
              </a:rPr>
              <a:t>Có điều ai cũng nói:</a:t>
            </a:r>
          </a:p>
          <a:p>
            <a:pPr eaLnBrk="1" hangingPunct="1"/>
            <a:r>
              <a:rPr lang="en-US" altLang="en-US" sz="1800" b="1">
                <a:solidFill>
                  <a:srgbClr val="0000FF"/>
                </a:solidFill>
                <a:latin typeface="Times New Roman" panose="02020603050405020304" pitchFamily="18" charset="0"/>
                <a:cs typeface="Times New Roman" panose="02020603050405020304" pitchFamily="18" charset="0"/>
              </a:rPr>
              <a:t>- Cánh cam về nhà tôi.</a:t>
            </a:r>
          </a:p>
          <a:p>
            <a:r>
              <a:rPr lang="en-US" altLang="en-US" sz="1800" b="1">
                <a:solidFill>
                  <a:srgbClr val="0000FF"/>
                </a:solidFill>
                <a:latin typeface="Times New Roman" panose="02020603050405020304" pitchFamily="18" charset="0"/>
                <a:cs typeface="Times New Roman" panose="02020603050405020304" pitchFamily="18" charset="0"/>
              </a:rPr>
              <a:t> </a:t>
            </a:r>
            <a:r>
              <a:rPr lang="vi-VN" altLang="en-US" sz="1800" b="1">
                <a:solidFill>
                  <a:srgbClr val="0000FF"/>
                </a:solidFill>
                <a:latin typeface="Times New Roman" panose="02020603050405020304" pitchFamily="18" charset="0"/>
                <a:cs typeface="Times New Roman" panose="02020603050405020304" pitchFamily="18" charset="0"/>
              </a:rPr>
              <a:t>		</a:t>
            </a:r>
            <a:r>
              <a:rPr lang="en-US" altLang="en-US" sz="1800" b="1">
                <a:solidFill>
                  <a:srgbClr val="0000FF"/>
                </a:solidFill>
                <a:latin typeface="Times New Roman" panose="02020603050405020304" pitchFamily="18" charset="0"/>
                <a:cs typeface="Times New Roman" panose="02020603050405020304" pitchFamily="18" charset="0"/>
              </a:rPr>
              <a:t>         </a:t>
            </a:r>
            <a:r>
              <a:rPr lang="en-US" altLang="en-US" sz="1350" b="1">
                <a:solidFill>
                  <a:srgbClr val="002060"/>
                </a:solidFill>
                <a:latin typeface="Times New Roman" panose="02020603050405020304" pitchFamily="18" charset="0"/>
                <a:cs typeface="Times New Roman" panose="02020603050405020304" pitchFamily="18" charset="0"/>
              </a:rPr>
              <a:t>NGÂN VỊNH</a:t>
            </a:r>
            <a:r>
              <a:rPr lang="en-US" altLang="en-US" sz="1350" b="1">
                <a:solidFill>
                  <a:srgbClr val="0000FF"/>
                </a:solidFill>
                <a:latin typeface="Times New Roman" panose="02020603050405020304" pitchFamily="18" charset="0"/>
                <a:cs typeface="Times New Roman" panose="02020603050405020304" pitchFamily="18" charset="0"/>
              </a:rPr>
              <a:t>           </a:t>
            </a:r>
          </a:p>
        </p:txBody>
      </p:sp>
      <p:sp>
        <p:nvSpPr>
          <p:cNvPr id="5" name="Text Box 28"/>
          <p:cNvSpPr txBox="1">
            <a:spLocks noChangeArrowheads="1"/>
          </p:cNvSpPr>
          <p:nvPr/>
        </p:nvSpPr>
        <p:spPr bwMode="auto">
          <a:xfrm>
            <a:off x="1595437" y="3900488"/>
            <a:ext cx="3605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b="1">
                <a:solidFill>
                  <a:srgbClr val="0000CC"/>
                </a:solidFill>
                <a:latin typeface="Times New Roman" panose="02020603050405020304" pitchFamily="18" charset="0"/>
                <a:cs typeface="Times New Roman" panose="02020603050405020304" pitchFamily="18" charset="0"/>
              </a:rPr>
              <a:t>Khổ thơ 1 và 2 cho em biết điều gì?</a:t>
            </a:r>
            <a:endParaRPr lang="en-US" altLang="en-US" sz="1800" b="1">
              <a:solidFill>
                <a:srgbClr val="FF0000"/>
              </a:solidFill>
              <a:latin typeface="Times New Roman" panose="02020603050405020304" pitchFamily="18" charset="0"/>
              <a:cs typeface="Times New Roman" panose="02020603050405020304" pitchFamily="18" charset="0"/>
            </a:endParaRPr>
          </a:p>
        </p:txBody>
      </p:sp>
      <p:sp>
        <p:nvSpPr>
          <p:cNvPr id="6" name="Text Box 28"/>
          <p:cNvSpPr txBox="1">
            <a:spLocks noChangeArrowheads="1"/>
          </p:cNvSpPr>
          <p:nvPr/>
        </p:nvSpPr>
        <p:spPr bwMode="auto">
          <a:xfrm>
            <a:off x="1582341" y="4235054"/>
            <a:ext cx="62472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b="1">
                <a:solidFill>
                  <a:srgbClr val="006600"/>
                </a:solidFill>
                <a:latin typeface="Times New Roman" panose="02020603050405020304" pitchFamily="18" charset="0"/>
                <a:cs typeface="Times New Roman" panose="02020603050405020304" pitchFamily="18" charset="0"/>
              </a:rPr>
              <a:t>Chú cánh cam bị lạc mẹ, đi vào vườn hoang. Tiếng cánh cam gọi mẹ khản đặc trên lối mòn.</a:t>
            </a:r>
          </a:p>
        </p:txBody>
      </p:sp>
      <p:sp>
        <p:nvSpPr>
          <p:cNvPr id="10" name="Text Box 28"/>
          <p:cNvSpPr txBox="1">
            <a:spLocks noChangeArrowheads="1"/>
          </p:cNvSpPr>
          <p:nvPr/>
        </p:nvSpPr>
        <p:spPr bwMode="auto">
          <a:xfrm>
            <a:off x="1600200" y="3893344"/>
            <a:ext cx="388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b="1">
                <a:solidFill>
                  <a:srgbClr val="0000CC"/>
                </a:solidFill>
                <a:latin typeface="Times New Roman" panose="02020603050405020304" pitchFamily="18" charset="0"/>
                <a:cs typeface="Times New Roman" panose="02020603050405020304" pitchFamily="18" charset="0"/>
              </a:rPr>
              <a:t>Những con vật nào đã giúp cánh cam?</a:t>
            </a:r>
            <a:endParaRPr lang="en-US" altLang="en-US" sz="1800" b="1">
              <a:solidFill>
                <a:srgbClr val="FF0000"/>
              </a:solidFill>
              <a:latin typeface="Times New Roman" panose="02020603050405020304" pitchFamily="18" charset="0"/>
              <a:cs typeface="Times New Roman" panose="02020603050405020304" pitchFamily="18" charset="0"/>
            </a:endParaRPr>
          </a:p>
        </p:txBody>
      </p:sp>
      <p:sp>
        <p:nvSpPr>
          <p:cNvPr id="11" name="Text Box 28"/>
          <p:cNvSpPr txBox="1">
            <a:spLocks noChangeArrowheads="1"/>
          </p:cNvSpPr>
          <p:nvPr/>
        </p:nvSpPr>
        <p:spPr bwMode="auto">
          <a:xfrm>
            <a:off x="1585913" y="4227910"/>
            <a:ext cx="624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b="1">
                <a:solidFill>
                  <a:srgbClr val="006600"/>
                </a:solidFill>
                <a:latin typeface="Times New Roman" panose="02020603050405020304" pitchFamily="18" charset="0"/>
                <a:cs typeface="Times New Roman" panose="02020603050405020304" pitchFamily="18" charset="0"/>
              </a:rPr>
              <a:t>Những con vật đã giúp cánh cam là: bọ dừa, cào cào, xén tóc.</a:t>
            </a:r>
          </a:p>
        </p:txBody>
      </p:sp>
      <p:sp>
        <p:nvSpPr>
          <p:cNvPr id="12" name="Text Box 28"/>
          <p:cNvSpPr txBox="1">
            <a:spLocks noChangeArrowheads="1"/>
          </p:cNvSpPr>
          <p:nvPr/>
        </p:nvSpPr>
        <p:spPr bwMode="auto">
          <a:xfrm>
            <a:off x="1595438" y="3888581"/>
            <a:ext cx="388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b="1">
                <a:solidFill>
                  <a:srgbClr val="0000CC"/>
                </a:solidFill>
                <a:latin typeface="Times New Roman" panose="02020603050405020304" pitchFamily="18" charset="0"/>
                <a:cs typeface="Times New Roman" panose="02020603050405020304" pitchFamily="18" charset="0"/>
              </a:rPr>
              <a:t>Bài thơ cho em biết điều gì?</a:t>
            </a:r>
            <a:endParaRPr lang="en-US" altLang="en-US" sz="1800" b="1">
              <a:solidFill>
                <a:srgbClr val="FF0000"/>
              </a:solidFill>
              <a:latin typeface="Times New Roman" panose="02020603050405020304" pitchFamily="18" charset="0"/>
              <a:cs typeface="Times New Roman" panose="02020603050405020304" pitchFamily="18" charset="0"/>
            </a:endParaRPr>
          </a:p>
        </p:txBody>
      </p:sp>
      <p:sp>
        <p:nvSpPr>
          <p:cNvPr id="13" name="Text Box 28"/>
          <p:cNvSpPr txBox="1">
            <a:spLocks noChangeArrowheads="1"/>
          </p:cNvSpPr>
          <p:nvPr/>
        </p:nvSpPr>
        <p:spPr bwMode="auto">
          <a:xfrm>
            <a:off x="1582341" y="4223147"/>
            <a:ext cx="62472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pt-BR" altLang="en-US" sz="1800" b="1">
                <a:solidFill>
                  <a:srgbClr val="006600"/>
                </a:solidFill>
                <a:latin typeface="Times New Roman" panose="02020603050405020304" pitchFamily="18" charset="0"/>
                <a:cs typeface="Times New Roman" panose="02020603050405020304" pitchFamily="18" charset="0"/>
              </a:rPr>
              <a:t>Cánh cam lạc mẹ nhưng được sự che chở, yêu thương của bạn bè.</a:t>
            </a:r>
            <a:endParaRPr lang="en-US" altLang="en-US" sz="1800" b="1">
              <a:solidFill>
                <a:srgbClr val="006600"/>
              </a:solidFill>
              <a:latin typeface="Times New Roman" panose="02020603050405020304" pitchFamily="18" charset="0"/>
              <a:cs typeface="Times New Roman" panose="02020603050405020304" pitchFamily="18" charset="0"/>
            </a:endParaRPr>
          </a:p>
        </p:txBody>
      </p:sp>
      <p:pic>
        <p:nvPicPr>
          <p:cNvPr id="19" name="Picture 4" descr="Káº¿t quáº£ hÃ¬nh áº£nh cho hÃ¬nh áº£nh con bá» cÃ¡nh c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7385"/>
            <a:ext cx="6858000" cy="511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Káº¿t quáº£ hÃ¬nh áº£nh cho hÃ¬nh áº£nh con cÃ o cÃ 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669" y="2571750"/>
            <a:ext cx="3400425" cy="255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Káº¿t quáº£ hÃ¬nh áº£nh cho hÃ¬nh áº£nh con ve sáº§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669" y="0"/>
            <a:ext cx="34004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094" y="2571750"/>
            <a:ext cx="3423047" cy="255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COCCINELLA12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094" y="0"/>
            <a:ext cx="3440906"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1605"/>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grpId="1" nodeType="clickEffect">
                                  <p:stCondLst>
                                    <p:cond delay="0"/>
                                  </p:stCondLst>
                                  <p:childTnLst>
                                    <p:animEffect transition="out" filter="strips(down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xit" presetSubtype="32" fill="hold" grpId="1" nodeType="click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xit" presetSubtype="12" fill="hold" grpId="1" nodeType="clickEffect">
                                  <p:stCondLst>
                                    <p:cond delay="0"/>
                                  </p:stCondLst>
                                  <p:childTnLst>
                                    <p:animEffect transition="out" filter="strips(downLeft)">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xit" presetSubtype="32" fill="hold" grpId="1" nodeType="clickEffect">
                                  <p:stCondLst>
                                    <p:cond delay="0"/>
                                  </p:stCondLst>
                                  <p:childTnLst>
                                    <p:anim calcmode="lin" valueType="num">
                                      <p:cBhvr>
                                        <p:cTn id="43" dur="500"/>
                                        <p:tgtEl>
                                          <p:spTgt spid="11"/>
                                        </p:tgtEl>
                                        <p:attrNameLst>
                                          <p:attrName>ppt_w</p:attrName>
                                        </p:attrNameLst>
                                      </p:cBhvr>
                                      <p:tavLst>
                                        <p:tav tm="0">
                                          <p:val>
                                            <p:strVal val="ppt_w"/>
                                          </p:val>
                                        </p:tav>
                                        <p:tav tm="100000">
                                          <p:val>
                                            <p:fltVal val="0"/>
                                          </p:val>
                                        </p:tav>
                                      </p:tavLst>
                                    </p:anim>
                                    <p:anim calcmode="lin" valueType="num">
                                      <p:cBhvr>
                                        <p:cTn id="44" dur="500"/>
                                        <p:tgtEl>
                                          <p:spTgt spid="11"/>
                                        </p:tgtEl>
                                        <p:attrNameLst>
                                          <p:attrName>ppt_h</p:attrName>
                                        </p:attrNameLst>
                                      </p:cBhvr>
                                      <p:tavLst>
                                        <p:tav tm="0">
                                          <p:val>
                                            <p:strVal val="ppt_h"/>
                                          </p:val>
                                        </p:tav>
                                        <p:tav tm="100000">
                                          <p:val>
                                            <p:fltVal val="0"/>
                                          </p:val>
                                        </p:tav>
                                      </p:tavLst>
                                    </p:anim>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xit" presetSubtype="12" fill="hold" grpId="1" nodeType="clickEffect">
                                  <p:stCondLst>
                                    <p:cond delay="0"/>
                                  </p:stCondLst>
                                  <p:childTnLst>
                                    <p:animEffect transition="out" filter="strips(downLeft)">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xit" presetSubtype="32" fill="hold" grpId="1" nodeType="clickEffect">
                                  <p:stCondLst>
                                    <p:cond delay="0"/>
                                  </p:stCondLst>
                                  <p:childTnLst>
                                    <p:anim calcmode="lin" valueType="num">
                                      <p:cBhvr>
                                        <p:cTn id="65" dur="500"/>
                                        <p:tgtEl>
                                          <p:spTgt spid="13"/>
                                        </p:tgtEl>
                                        <p:attrNameLst>
                                          <p:attrName>ppt_w</p:attrName>
                                        </p:attrNameLst>
                                      </p:cBhvr>
                                      <p:tavLst>
                                        <p:tav tm="0">
                                          <p:val>
                                            <p:strVal val="ppt_w"/>
                                          </p:val>
                                        </p:tav>
                                        <p:tav tm="100000">
                                          <p:val>
                                            <p:fltVal val="0"/>
                                          </p:val>
                                        </p:tav>
                                      </p:tavLst>
                                    </p:anim>
                                    <p:anim calcmode="lin" valueType="num">
                                      <p:cBhvr>
                                        <p:cTn id="66" dur="500"/>
                                        <p:tgtEl>
                                          <p:spTgt spid="13"/>
                                        </p:tgtEl>
                                        <p:attrNameLst>
                                          <p:attrName>ppt_h</p:attrName>
                                        </p:attrNameLst>
                                      </p:cBhvr>
                                      <p:tavLst>
                                        <p:tav tm="0">
                                          <p:val>
                                            <p:strVal val="ppt_h"/>
                                          </p:val>
                                        </p:tav>
                                        <p:tav tm="100000">
                                          <p:val>
                                            <p:fltVal val="0"/>
                                          </p:val>
                                        </p:tav>
                                      </p:tavLst>
                                    </p:anim>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0" presetClass="entr" presetSubtype="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edge">
                                      <p:cBhvr>
                                        <p:cTn id="73" dur="125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xit" presetSubtype="32" fill="hold" nodeType="clickEffect">
                                  <p:stCondLst>
                                    <p:cond delay="0"/>
                                  </p:stCondLst>
                                  <p:childTnLst>
                                    <p:animEffect transition="out" filter="box(out)">
                                      <p:cBhvr>
                                        <p:cTn id="77" dur="2000"/>
                                        <p:tgtEl>
                                          <p:spTgt spid="19"/>
                                        </p:tgtEl>
                                      </p:cBhvr>
                                    </p:animEffect>
                                    <p:set>
                                      <p:cBhvr>
                                        <p:cTn id="78" dur="1" fill="hold">
                                          <p:stCondLst>
                                            <p:cond delay="1999"/>
                                          </p:stCondLst>
                                        </p:cTn>
                                        <p:tgtEl>
                                          <p:spTgt spid="1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par>
                                <p:cTn id="86" presetID="47" presetClass="entr" presetSubtype="0"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1000" fill="hold"/>
                                        <p:tgtEl>
                                          <p:spTgt spid="20"/>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1000" fill="hold"/>
                                        <p:tgtEl>
                                          <p:spTgt spid="22"/>
                                        </p:tgtEl>
                                        <p:attrNameLst>
                                          <p:attrName>ppt_y</p:attrName>
                                        </p:attrNameLst>
                                      </p:cBhvr>
                                      <p:tavLst>
                                        <p:tav tm="0">
                                          <p:val>
                                            <p:strVal val="#ppt_y-.1"/>
                                          </p:val>
                                        </p:tav>
                                        <p:tav tm="100000">
                                          <p:val>
                                            <p:strVal val="#ppt_y"/>
                                          </p:val>
                                        </p:tav>
                                      </p:tavLst>
                                    </p:anim>
                                  </p:childTnLst>
                                </p:cTn>
                              </p:par>
                              <p:par>
                                <p:cTn id="96" presetID="47" presetClass="entr" presetSubtype="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8" presetClass="exit" presetSubtype="12" fill="hold" nodeType="clickEffect">
                                  <p:stCondLst>
                                    <p:cond delay="0"/>
                                  </p:stCondLst>
                                  <p:childTnLst>
                                    <p:animEffect transition="out" filter="strips(downLeft)">
                                      <p:cBhvr>
                                        <p:cTn id="104" dur="500"/>
                                        <p:tgtEl>
                                          <p:spTgt spid="21"/>
                                        </p:tgtEl>
                                      </p:cBhvr>
                                    </p:animEffect>
                                    <p:set>
                                      <p:cBhvr>
                                        <p:cTn id="105" dur="1" fill="hold">
                                          <p:stCondLst>
                                            <p:cond delay="499"/>
                                          </p:stCondLst>
                                        </p:cTn>
                                        <p:tgtEl>
                                          <p:spTgt spid="21"/>
                                        </p:tgtEl>
                                        <p:attrNameLst>
                                          <p:attrName>style.visibility</p:attrName>
                                        </p:attrNameLst>
                                      </p:cBhvr>
                                      <p:to>
                                        <p:strVal val="hidden"/>
                                      </p:to>
                                    </p:set>
                                  </p:childTnLst>
                                </p:cTn>
                              </p:par>
                              <p:par>
                                <p:cTn id="106" presetID="18" presetClass="exit" presetSubtype="12" fill="hold" nodeType="withEffect">
                                  <p:stCondLst>
                                    <p:cond delay="0"/>
                                  </p:stCondLst>
                                  <p:childTnLst>
                                    <p:animEffect transition="out" filter="strips(downLeft)">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par>
                                <p:cTn id="109" presetID="18" presetClass="exit" presetSubtype="12" fill="hold" nodeType="withEffect">
                                  <p:stCondLst>
                                    <p:cond delay="0"/>
                                  </p:stCondLst>
                                  <p:childTnLst>
                                    <p:animEffect transition="out" filter="strips(downLeft)">
                                      <p:cBhvr>
                                        <p:cTn id="110" dur="500"/>
                                        <p:tgtEl>
                                          <p:spTgt spid="22"/>
                                        </p:tgtEl>
                                      </p:cBhvr>
                                    </p:animEffect>
                                    <p:set>
                                      <p:cBhvr>
                                        <p:cTn id="111" dur="1" fill="hold">
                                          <p:stCondLst>
                                            <p:cond delay="499"/>
                                          </p:stCondLst>
                                        </p:cTn>
                                        <p:tgtEl>
                                          <p:spTgt spid="22"/>
                                        </p:tgtEl>
                                        <p:attrNameLst>
                                          <p:attrName>style.visibility</p:attrName>
                                        </p:attrNameLst>
                                      </p:cBhvr>
                                      <p:to>
                                        <p:strVal val="hidden"/>
                                      </p:to>
                                    </p:set>
                                  </p:childTnLst>
                                </p:cTn>
                              </p:par>
                              <p:par>
                                <p:cTn id="112" presetID="18" presetClass="exit" presetSubtype="12" fill="hold" nodeType="withEffect">
                                  <p:stCondLst>
                                    <p:cond delay="0"/>
                                  </p:stCondLst>
                                  <p:childTnLst>
                                    <p:animEffect transition="out" filter="strips(downLeft)">
                                      <p:cBhvr>
                                        <p:cTn id="113" dur="500"/>
                                        <p:tgtEl>
                                          <p:spTgt spid="23"/>
                                        </p:tgtEl>
                                      </p:cBhvr>
                                    </p:animEffect>
                                    <p:set>
                                      <p:cBhvr>
                                        <p:cTn id="114"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0" grpId="0"/>
      <p:bldP spid="10" grpId="1"/>
      <p:bldP spid="11" grpId="0"/>
      <p:bldP spid="11" grpId="1"/>
      <p:bldP spid="12" grpId="0"/>
      <p:bldP spid="12" grpId="1"/>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743200" y="1563291"/>
            <a:ext cx="3486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486400" algn="l"/>
              </a:tabLst>
              <a:defRPr sz="3200">
                <a:solidFill>
                  <a:schemeClr val="tx1"/>
                </a:solidFill>
                <a:latin typeface="Arial" panose="020B0604020202020204" pitchFamily="34" charset="0"/>
              </a:defRPr>
            </a:lvl1pPr>
            <a:lvl2pPr marL="742950" indent="-285750">
              <a:tabLst>
                <a:tab pos="5486400" algn="l"/>
              </a:tabLst>
              <a:defRPr sz="3200">
                <a:solidFill>
                  <a:schemeClr val="tx1"/>
                </a:solidFill>
                <a:latin typeface="Arial" panose="020B0604020202020204" pitchFamily="34" charset="0"/>
              </a:defRPr>
            </a:lvl2pPr>
            <a:lvl3pPr marL="1143000" indent="-228600">
              <a:tabLst>
                <a:tab pos="5486400" algn="l"/>
              </a:tabLst>
              <a:defRPr sz="3200">
                <a:solidFill>
                  <a:schemeClr val="tx1"/>
                </a:solidFill>
                <a:latin typeface="Arial" panose="020B0604020202020204" pitchFamily="34" charset="0"/>
              </a:defRPr>
            </a:lvl3pPr>
            <a:lvl4pPr marL="1600200" indent="-228600">
              <a:tabLst>
                <a:tab pos="5486400" algn="l"/>
              </a:tabLst>
              <a:defRPr sz="3200">
                <a:solidFill>
                  <a:schemeClr val="tx1"/>
                </a:solidFill>
                <a:latin typeface="Arial" panose="020B0604020202020204" pitchFamily="34" charset="0"/>
              </a:defRPr>
            </a:lvl4pPr>
            <a:lvl5pPr marL="2057400" indent="-228600">
              <a:tabLst>
                <a:tab pos="5486400" algn="l"/>
              </a:tabLst>
              <a:defRPr sz="3200">
                <a:solidFill>
                  <a:schemeClr val="tx1"/>
                </a:solidFill>
                <a:latin typeface="Arial" panose="020B0604020202020204" pitchFamily="34" charset="0"/>
              </a:defRPr>
            </a:lvl5pPr>
            <a:lvl6pPr marL="2514600" indent="-228600" eaLnBrk="0" fontAlgn="base" hangingPunct="0">
              <a:spcBef>
                <a:spcPct val="0"/>
              </a:spcBef>
              <a:spcAft>
                <a:spcPct val="0"/>
              </a:spcAft>
              <a:tabLst>
                <a:tab pos="5486400" algn="l"/>
              </a:tabLst>
              <a:defRPr sz="3200">
                <a:solidFill>
                  <a:schemeClr val="tx1"/>
                </a:solidFill>
                <a:latin typeface="Arial" panose="020B0604020202020204" pitchFamily="34" charset="0"/>
              </a:defRPr>
            </a:lvl6pPr>
            <a:lvl7pPr marL="2971800" indent="-228600" eaLnBrk="0" fontAlgn="base" hangingPunct="0">
              <a:spcBef>
                <a:spcPct val="0"/>
              </a:spcBef>
              <a:spcAft>
                <a:spcPct val="0"/>
              </a:spcAft>
              <a:tabLst>
                <a:tab pos="5486400" algn="l"/>
              </a:tabLst>
              <a:defRPr sz="3200">
                <a:solidFill>
                  <a:schemeClr val="tx1"/>
                </a:solidFill>
                <a:latin typeface="Arial" panose="020B0604020202020204" pitchFamily="34" charset="0"/>
              </a:defRPr>
            </a:lvl7pPr>
            <a:lvl8pPr marL="3429000" indent="-228600" eaLnBrk="0" fontAlgn="base" hangingPunct="0">
              <a:spcBef>
                <a:spcPct val="0"/>
              </a:spcBef>
              <a:spcAft>
                <a:spcPct val="0"/>
              </a:spcAft>
              <a:tabLst>
                <a:tab pos="5486400" algn="l"/>
              </a:tabLst>
              <a:defRPr sz="3200">
                <a:solidFill>
                  <a:schemeClr val="tx1"/>
                </a:solidFill>
                <a:latin typeface="Arial" panose="020B0604020202020204" pitchFamily="34" charset="0"/>
              </a:defRPr>
            </a:lvl8pPr>
            <a:lvl9pPr marL="3886200" indent="-228600" eaLnBrk="0" fontAlgn="base" hangingPunct="0">
              <a:spcBef>
                <a:spcPct val="0"/>
              </a:spcBef>
              <a:spcAft>
                <a:spcPct val="0"/>
              </a:spcAft>
              <a:tabLst>
                <a:tab pos="5486400" algn="l"/>
              </a:tabLst>
              <a:defRPr sz="3200">
                <a:solidFill>
                  <a:schemeClr val="tx1"/>
                </a:solidFill>
                <a:latin typeface="Arial" panose="020B0604020202020204" pitchFamily="34" charset="0"/>
              </a:defRPr>
            </a:lvl9pPr>
          </a:lstStyle>
          <a:p>
            <a:pPr algn="just"/>
            <a:r>
              <a:rPr lang="en-US" altLang="en-US" sz="2400">
                <a:solidFill>
                  <a:srgbClr val="C00000"/>
                </a:solidFill>
                <a:latin typeface="Times New Roman" panose="02020603050405020304" pitchFamily="18" charset="0"/>
                <a:cs typeface="Times New Roman" panose="02020603050405020304" pitchFamily="18" charset="0"/>
              </a:rPr>
              <a:t>Viết từ khó vào bảng con:</a:t>
            </a:r>
          </a:p>
        </p:txBody>
      </p:sp>
      <p:sp>
        <p:nvSpPr>
          <p:cNvPr id="6" name="Rectangle 5"/>
          <p:cNvSpPr>
            <a:spLocks noChangeArrowheads="1"/>
          </p:cNvSpPr>
          <p:nvPr/>
        </p:nvSpPr>
        <p:spPr bwMode="auto">
          <a:xfrm>
            <a:off x="3371850" y="2135982"/>
            <a:ext cx="1779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rPr>
              <a:t>trắng sương</a:t>
            </a:r>
            <a:endParaRPr lang="en-US" altLang="en-US" sz="2400" b="1">
              <a:solidFill>
                <a:srgbClr val="0070C0"/>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3371850" y="2762250"/>
            <a:ext cx="1391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rPr>
              <a:t>khản đặc</a:t>
            </a:r>
            <a:endParaRPr lang="en-US" altLang="en-US" sz="2400" b="1">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3371851" y="3351610"/>
            <a:ext cx="1269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rPr>
              <a:t>râm ran</a:t>
            </a:r>
            <a:endParaRPr lang="en-US" altLang="en-US" sz="24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40371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9"/>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1" name="Google Shape;331;p9"/>
          <p:cNvSpPr txBox="1">
            <a:spLocks noGrp="1"/>
          </p:cNvSpPr>
          <p:nvPr>
            <p:ph type="title"/>
          </p:nvPr>
        </p:nvSpPr>
        <p:spPr>
          <a:xfrm>
            <a:off x="1738862" y="2157790"/>
            <a:ext cx="5666276"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a:solidFill>
                  <a:schemeClr val="bg2"/>
                </a:solidFill>
                <a:latin typeface="Times New Roman" panose="02020603050405020304" pitchFamily="18" charset="0"/>
                <a:cs typeface="Times New Roman" panose="02020603050405020304" pitchFamily="18" charset="0"/>
              </a:rPr>
              <a:t>Nghe - </a:t>
            </a:r>
            <a:r>
              <a:rPr lang="en-US" sz="6000" dirty="0" err="1">
                <a:solidFill>
                  <a:schemeClr val="bg2"/>
                </a:solidFill>
                <a:latin typeface="Times New Roman" panose="02020603050405020304" pitchFamily="18" charset="0"/>
                <a:cs typeface="Times New Roman" panose="02020603050405020304" pitchFamily="18" charset="0"/>
              </a:rPr>
              <a:t>viết</a:t>
            </a:r>
            <a:endParaRPr sz="6000" dirty="0">
              <a:solidFill>
                <a:schemeClr val="bg2"/>
              </a:solidFill>
              <a:latin typeface="Times New Roman" panose="02020603050405020304" pitchFamily="18" charset="0"/>
              <a:cs typeface="Times New Roman" panose="02020603050405020304" pitchFamily="18" charset="0"/>
            </a:endParaRPr>
          </a:p>
        </p:txBody>
      </p:sp>
      <p:grpSp>
        <p:nvGrpSpPr>
          <p:cNvPr id="332" name="Google Shape;332;p9"/>
          <p:cNvGrpSpPr/>
          <p:nvPr/>
        </p:nvGrpSpPr>
        <p:grpSpPr>
          <a:xfrm>
            <a:off x="-547212" y="2985710"/>
            <a:ext cx="2312102" cy="2312102"/>
            <a:chOff x="-4916625" y="1638600"/>
            <a:chExt cx="2973000" cy="2973000"/>
          </a:xfrm>
        </p:grpSpPr>
        <p:sp>
          <p:nvSpPr>
            <p:cNvPr id="333" name="Google Shape;333;p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4" name="Google Shape;334;p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2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0"/>
          <p:cNvSpPr/>
          <p:nvPr/>
        </p:nvSpPr>
        <p:spPr>
          <a:xfrm>
            <a:off x="168909" y="812800"/>
            <a:ext cx="8806181" cy="2763777"/>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40" name="Google Shape;340;p10"/>
          <p:cNvSpPr txBox="1"/>
          <p:nvPr/>
        </p:nvSpPr>
        <p:spPr>
          <a:xfrm>
            <a:off x="2935450" y="0"/>
            <a:ext cx="3130855" cy="728415"/>
          </a:xfrm>
          <a:prstGeom prst="rect">
            <a:avLst/>
          </a:prstGeom>
          <a:noFill/>
          <a:ln>
            <a:noFill/>
          </a:ln>
          <a:effectLst>
            <a:reflection stA="50000" endA="300" endPos="55000" sy="-100000" algn="bl" rotWithShape="0"/>
          </a:effectLst>
        </p:spPr>
        <p:txBody>
          <a:bodyPr spcFirstLastPara="1" wrap="square" lIns="162525" tIns="162525" rIns="162525" bIns="162525" anchor="t" anchorCtr="0">
            <a:no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en-US" sz="36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36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ý:</a:t>
            </a:r>
            <a:endParaRPr sz="36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341" name="Google Shape;341;p10"/>
          <p:cNvSpPr txBox="1"/>
          <p:nvPr/>
        </p:nvSpPr>
        <p:spPr>
          <a:xfrm flipH="1">
            <a:off x="-46675" y="1830392"/>
            <a:ext cx="9237348" cy="728592"/>
          </a:xfrm>
          <a:prstGeom prst="rect">
            <a:avLst/>
          </a:prstGeom>
          <a:noFill/>
          <a:ln>
            <a:noFill/>
          </a:ln>
        </p:spPr>
        <p:txBody>
          <a:bodyPr spcFirstLastPara="1" wrap="square" lIns="162525" tIns="162525" rIns="162525" bIns="162525" anchor="t" anchorCtr="0">
            <a:noAutofit/>
          </a:bodyPr>
          <a:lstStyle/>
          <a:p>
            <a:pPr marL="139700" marR="0" lvl="0" indent="0" algn="l"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hoa</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cái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đầu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ghi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dấu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vị</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trí</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
        <p:nvSpPr>
          <p:cNvPr id="342" name="Google Shape;342;p10"/>
          <p:cNvSpPr txBox="1"/>
          <p:nvPr/>
        </p:nvSpPr>
        <p:spPr>
          <a:xfrm flipH="1">
            <a:off x="-46675" y="984578"/>
            <a:ext cx="7994674" cy="948235"/>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cẩn</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thận</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ngồi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tư</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thế</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
        <p:nvSpPr>
          <p:cNvPr id="343" name="Google Shape;343;p10"/>
          <p:cNvSpPr txBox="1"/>
          <p:nvPr/>
        </p:nvSpPr>
        <p:spPr>
          <a:xfrm flipH="1">
            <a:off x="13333" y="2571750"/>
            <a:ext cx="9144000" cy="858277"/>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Đọc</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lại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để</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kiểm</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tra</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lỗi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5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xEl>
                                              <p:pRg st="0" end="0"/>
                                            </p:txEl>
                                          </p:spTgt>
                                        </p:tgtEl>
                                        <p:attrNameLst>
                                          <p:attrName>style.visibility</p:attrName>
                                        </p:attrNameLst>
                                      </p:cBhvr>
                                      <p:to>
                                        <p:strVal val="visible"/>
                                      </p:to>
                                    </p:set>
                                    <p:animEffect transition="in" filter="fade">
                                      <p:cBhvr>
                                        <p:cTn id="12" dur="500"/>
                                        <p:tgtEl>
                                          <p:spTgt spid="3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1">
                                            <p:txEl>
                                              <p:pRg st="0" end="0"/>
                                            </p:txEl>
                                          </p:spTgt>
                                        </p:tgtEl>
                                        <p:attrNameLst>
                                          <p:attrName>style.visibility</p:attrName>
                                        </p:attrNameLst>
                                      </p:cBhvr>
                                      <p:to>
                                        <p:strVal val="visible"/>
                                      </p:to>
                                    </p:set>
                                    <p:animEffect transition="in" filter="fade">
                                      <p:cBhvr>
                                        <p:cTn id="17" dur="500"/>
                                        <p:tgtEl>
                                          <p:spTgt spid="3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3">
                                            <p:txEl>
                                              <p:pRg st="0" end="0"/>
                                            </p:txEl>
                                          </p:spTgt>
                                        </p:tgtEl>
                                        <p:attrNameLst>
                                          <p:attrName>style.visibility</p:attrName>
                                        </p:attrNameLst>
                                      </p:cBhvr>
                                      <p:to>
                                        <p:strVal val="visible"/>
                                      </p:to>
                                    </p:set>
                                    <p:animEffect transition="in" filter="fade">
                                      <p:cBhvr>
                                        <p:cTn id="22" dur="500"/>
                                        <p:tgtEl>
                                          <p:spTgt spid="3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1"/>
          <p:cNvSpPr txBox="1">
            <a:spLocks noGrp="1"/>
          </p:cNvSpPr>
          <p:nvPr>
            <p:ph type="title"/>
          </p:nvPr>
        </p:nvSpPr>
        <p:spPr>
          <a:xfrm flipH="1">
            <a:off x="168909" y="94600"/>
            <a:ext cx="7863840" cy="718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600"/>
              <a:buNone/>
            </a:pPr>
            <a:r>
              <a:rPr lang="en-US" sz="3200" dirty="0">
                <a:solidFill>
                  <a:srgbClr val="FF0000"/>
                </a:solidFill>
                <a:latin typeface="Calibri" panose="020F0502020204030204"/>
                <a:ea typeface="Calibri" panose="020F0502020204030204"/>
                <a:cs typeface="Calibri" panose="020F0502020204030204"/>
                <a:sym typeface="Calibri" panose="020F0502020204030204"/>
              </a:rPr>
              <a:t>NHÀ YÊU NƯỚC NGUYỄN TRUNG TRỰC</a:t>
            </a:r>
            <a:endParaRPr sz="3200" dirty="0">
              <a:solidFill>
                <a:srgbClr val="FF0000"/>
              </a:solidFill>
              <a:latin typeface="Calibri" panose="020F0502020204030204"/>
              <a:ea typeface="Calibri" panose="020F0502020204030204"/>
              <a:cs typeface="Calibri" panose="020F0502020204030204"/>
              <a:sym typeface="Calibri" panose="020F0502020204030204"/>
            </a:endParaRPr>
          </a:p>
        </p:txBody>
      </p:sp>
      <p:grpSp>
        <p:nvGrpSpPr>
          <p:cNvPr id="349" name="Google Shape;349;p11"/>
          <p:cNvGrpSpPr/>
          <p:nvPr/>
        </p:nvGrpSpPr>
        <p:grpSpPr>
          <a:xfrm>
            <a:off x="168909" y="812800"/>
            <a:ext cx="8806181" cy="4132070"/>
            <a:chOff x="168909" y="812800"/>
            <a:chExt cx="8806181" cy="4132070"/>
          </a:xfrm>
        </p:grpSpPr>
        <p:sp>
          <p:nvSpPr>
            <p:cNvPr id="350" name="Google Shape;350;p11"/>
            <p:cNvSpPr/>
            <p:nvPr/>
          </p:nvSpPr>
          <p:spPr>
            <a:xfrm>
              <a:off x="168909" y="812800"/>
              <a:ext cx="8806181" cy="4132070"/>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51" name="Google Shape;351;p11"/>
            <p:cNvSpPr txBox="1"/>
            <p:nvPr/>
          </p:nvSpPr>
          <p:spPr>
            <a:xfrm>
              <a:off x="307974" y="893676"/>
              <a:ext cx="8528050"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        Nguyễn Trung Trực sinh ra trong một gia đình làm nghề chài lưới trên sông Vàm Cỏ. Năm 23 tuổi, ông lãnh đạo cuộc nổi dậy ở phủ Tân An, nay thuộc tỉnh Long An. Đội quân khởi nghĩa do ông chỉ huy đã lập nên nhiều chiến công vang dội khắp vùng Tây Nam Bộ. Bị giặc bắt và đưa ra hành hình, ông khảng khái trả lời viên thống đốc Nam Kì: “Bao giờ người Tây nhổ hết cỏ nước Nam thì mới hết người Nam đánh Tây.”</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49"/>
                                        </p:tgtEl>
                                        <p:attrNameLst>
                                          <p:attrName>style.visibility</p:attrName>
                                        </p:attrNameLst>
                                      </p:cBhvr>
                                      <p:to>
                                        <p:strVal val="visible"/>
                                      </p:to>
                                    </p:set>
                                    <p:anim calcmode="lin" valueType="num">
                                      <p:cBhvr additive="base">
                                        <p:cTn id="12" dur="500"/>
                                        <p:tgtEl>
                                          <p:spTgt spid="349"/>
                                        </p:tgtEl>
                                        <p:attrNameLst>
                                          <p:attrName>ppt_w</p:attrName>
                                        </p:attrNameLst>
                                      </p:cBhvr>
                                      <p:tavLst>
                                        <p:tav tm="0">
                                          <p:val>
                                            <p:fltVal val="0"/>
                                          </p:val>
                                        </p:tav>
                                        <p:tav tm="100000">
                                          <p:val>
                                            <p:strVal val="#ppt_w"/>
                                          </p:val>
                                        </p:tav>
                                      </p:tavLst>
                                    </p:anim>
                                    <p:anim calcmode="lin" valueType="num">
                                      <p:cBhvr additive="base">
                                        <p:cTn id="13" dur="500"/>
                                        <p:tgtEl>
                                          <p:spTgt spid="3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2"/>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7" name="Google Shape;357;p12"/>
          <p:cNvSpPr txBox="1">
            <a:spLocks noGrp="1"/>
          </p:cNvSpPr>
          <p:nvPr>
            <p:ph type="title"/>
          </p:nvPr>
        </p:nvSpPr>
        <p:spPr>
          <a:xfrm>
            <a:off x="1799395" y="2571750"/>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err="1">
                <a:latin typeface="Times New Roman" panose="02020603050405020304" pitchFamily="18" charset="0"/>
                <a:cs typeface="Times New Roman" panose="02020603050405020304" pitchFamily="18" charset="0"/>
              </a:rPr>
              <a:t>Luyện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tập</a:t>
            </a:r>
            <a:endParaRPr sz="6000" dirty="0">
              <a:latin typeface="Times New Roman" panose="02020603050405020304" pitchFamily="18" charset="0"/>
              <a:cs typeface="Times New Roman" panose="02020603050405020304" pitchFamily="18" charset="0"/>
            </a:endParaRPr>
          </a:p>
        </p:txBody>
      </p:sp>
      <p:sp>
        <p:nvSpPr>
          <p:cNvPr id="358" name="Google Shape;358;p12"/>
          <p:cNvSpPr txBox="1">
            <a:spLocks noGrp="1"/>
          </p:cNvSpPr>
          <p:nvPr>
            <p:ph type="subTitle" idx="1"/>
          </p:nvPr>
        </p:nvSpPr>
        <p:spPr>
          <a:xfrm>
            <a:off x="1799395" y="1612288"/>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Hoạt</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động</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2</a:t>
            </a:r>
          </a:p>
        </p:txBody>
      </p:sp>
      <p:grpSp>
        <p:nvGrpSpPr>
          <p:cNvPr id="359" name="Google Shape;359;p12"/>
          <p:cNvGrpSpPr/>
          <p:nvPr/>
        </p:nvGrpSpPr>
        <p:grpSpPr>
          <a:xfrm>
            <a:off x="-547212" y="2985710"/>
            <a:ext cx="2312102" cy="2312102"/>
            <a:chOff x="-4916625" y="1638600"/>
            <a:chExt cx="2973000" cy="2973000"/>
          </a:xfrm>
        </p:grpSpPr>
        <p:sp>
          <p:nvSpPr>
            <p:cNvPr id="360" name="Google Shape;360;p12"/>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1" name="Google Shape;361;p12"/>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3"/>
          <p:cNvSpPr/>
          <p:nvPr/>
        </p:nvSpPr>
        <p:spPr>
          <a:xfrm>
            <a:off x="248920" y="985838"/>
            <a:ext cx="8646160" cy="3114674"/>
          </a:xfrm>
          <a:prstGeom prst="roundRect">
            <a:avLst>
              <a:gd name="adj" fmla="val 11033"/>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67" name="Google Shape;367;p13"/>
          <p:cNvSpPr/>
          <p:nvPr/>
        </p:nvSpPr>
        <p:spPr>
          <a:xfrm>
            <a:off x="203200" y="285750"/>
            <a:ext cx="8737600"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sng"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2 (Trang 6 VBT TV)</a:t>
            </a:r>
            <a:r>
              <a:rPr lang="en-US" sz="2800" b="1" i="0" u="none"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p>
          <a:p>
            <a:pPr marL="0" marR="0" lvl="0" indent="0" algn="l" rtl="0">
              <a:lnSpc>
                <a:spcPct val="100000"/>
              </a:lnSpc>
              <a:spcBef>
                <a:spcPts val="0"/>
              </a:spcBef>
              <a:spcAft>
                <a:spcPts val="0"/>
              </a:spcAft>
              <a:buNone/>
            </a:pPr>
            <a:endParaRPr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0"/>
              </a:spcBef>
              <a:spcAft>
                <a:spcPts val="0"/>
              </a:spcAft>
              <a:buNone/>
            </a:pP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Tìm</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cái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thích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hợp</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với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mỗi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chỗ</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trống</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để</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hoàn</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chỉnh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thơ</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sau</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r>
            <a:b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b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Biết</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rằng</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endParaRPr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1200"/>
              </a:spcBef>
              <a:spcAft>
                <a:spcPts val="0"/>
              </a:spcAft>
              <a:buNone/>
            </a:pP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BB1F00"/>
                </a:solidFill>
                <a:latin typeface="Times New Roman" panose="02020603050405020304" pitchFamily="18" charset="0"/>
                <a:ea typeface="Calibri" panose="020F0502020204030204"/>
                <a:cs typeface="Times New Roman" panose="02020603050405020304" pitchFamily="18" charset="0"/>
                <a:sym typeface="Calibri" panose="020F0502020204030204"/>
              </a:rPr>
              <a:t>r, d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hoặc</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BB1F00"/>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endParaRPr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1200"/>
              </a:spcBef>
              <a:spcAft>
                <a:spcPts val="0"/>
              </a:spcAft>
              <a:buNone/>
            </a:pP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3300B8"/>
                </a:solidFill>
                <a:latin typeface="Times New Roman" panose="02020603050405020304" pitchFamily="18" charset="0"/>
                <a:ea typeface="Calibri" panose="020F0502020204030204"/>
                <a:cs typeface="Times New Roman" panose="02020603050405020304" pitchFamily="18" charset="0"/>
                <a:sym typeface="Calibri" panose="020F0502020204030204"/>
              </a:rPr>
              <a:t>o</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hoặc</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3300B8"/>
                </a:solidFill>
                <a:latin typeface="Times New Roman" panose="02020603050405020304" pitchFamily="18" charset="0"/>
                <a:ea typeface="Calibri" panose="020F0502020204030204"/>
                <a:cs typeface="Times New Roman" panose="02020603050405020304" pitchFamily="18" charset="0"/>
                <a:sym typeface="Calibri" panose="020F0502020204030204"/>
              </a:rPr>
              <a:t>ô</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thêm</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dấu</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thanh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thích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hợp</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p>
        </p:txBody>
      </p:sp>
      <p:sp>
        <p:nvSpPr>
          <p:cNvPr id="368" name="Google Shape;368;p13"/>
          <p:cNvSpPr txBox="1"/>
          <p:nvPr/>
        </p:nvSpPr>
        <p:spPr>
          <a:xfrm>
            <a:off x="504664" y="2566113"/>
            <a:ext cx="359091" cy="4320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panose="020B0604020202020204"/>
                <a:ea typeface="Arial" panose="020B0604020202020204"/>
                <a:cs typeface="Arial" panose="020B0604020202020204"/>
                <a:sym typeface="Arial" panose="020B0604020202020204"/>
              </a:rPr>
              <a:t>1</a:t>
            </a:r>
          </a:p>
        </p:txBody>
      </p:sp>
      <p:sp>
        <p:nvSpPr>
          <p:cNvPr id="369" name="Google Shape;369;p13"/>
          <p:cNvSpPr txBox="1"/>
          <p:nvPr/>
        </p:nvSpPr>
        <p:spPr>
          <a:xfrm>
            <a:off x="504664" y="3194842"/>
            <a:ext cx="359091" cy="432000"/>
          </a:xfrm>
          <a:prstGeom prst="rect">
            <a:avLst/>
          </a:prstGeom>
          <a:solidFill>
            <a:srgbClr val="C3D7E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4"/>
          <p:cNvSpPr/>
          <p:nvPr/>
        </p:nvSpPr>
        <p:spPr>
          <a:xfrm>
            <a:off x="212220" y="100013"/>
            <a:ext cx="8738739" cy="4943475"/>
          </a:xfrm>
          <a:prstGeom prst="roundRect">
            <a:avLst>
              <a:gd name="adj" fmla="val 9499"/>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75" name="Google Shape;375;p14"/>
          <p:cNvSpPr txBox="1"/>
          <p:nvPr/>
        </p:nvSpPr>
        <p:spPr>
          <a:xfrm>
            <a:off x="427500" y="731243"/>
            <a:ext cx="9338179" cy="4727454"/>
          </a:xfrm>
          <a:prstGeom prst="rect">
            <a:avLst/>
          </a:prstGeom>
          <a:noFill/>
          <a:ln>
            <a:noFill/>
          </a:ln>
        </p:spPr>
        <p:txBody>
          <a:bodyPr spcFirstLastPara="1" wrap="square" lIns="91425" tIns="45700" rIns="91425" bIns="45700" anchor="b" anchorCtr="0">
            <a:noAutofit/>
          </a:bodyPr>
          <a:lstStyle/>
          <a:p>
            <a:pPr marL="0" marR="0" lvl="0" indent="0" algn="l" rtl="0">
              <a:lnSpc>
                <a:spcPct val="114000"/>
              </a:lnSpc>
              <a:spcBef>
                <a:spcPts val="0"/>
              </a:spcBef>
              <a:spcAft>
                <a:spcPts val="0"/>
              </a:spcAft>
              <a:buClr>
                <a:srgbClr val="000000"/>
              </a:buClr>
              <a:buSzPts val="2800"/>
              <a:buFont typeface="Arial" panose="020B0604020202020204"/>
              <a:buNone/>
            </a:pP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Tháng</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giêng</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của</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bé</a:t>
            </a:r>
            <a:r>
              <a:rPr lang="en-US" sz="2800" b="1" i="0" u="none" strike="noStrike" cap="none" dirty="0">
                <a:solidFill>
                  <a:srgbClr val="990000"/>
                </a:solidFill>
                <a:sym typeface="Arial" panose="020B0604020202020204"/>
              </a:rPr>
              <a:t/>
            </a:r>
            <a:br>
              <a:rPr lang="en-US" sz="2800" b="1" i="0" u="none" strike="noStrike" cap="none" dirty="0">
                <a:solidFill>
                  <a:srgbClr val="990000"/>
                </a:solidFill>
                <a:sym typeface="Arial" panose="020B0604020202020204"/>
              </a:rPr>
            </a:br>
            <a:r>
              <a:rPr lang="en-US" sz="2800" b="1" i="0" u="none" strike="noStrike" cap="none" dirty="0">
                <a:solidFill>
                  <a:srgbClr val="990000"/>
                </a:solidFill>
                <a:sym typeface="Arial" panose="020B0604020202020204"/>
              </a:rPr>
              <a:t>	</a:t>
            </a:r>
            <a:r>
              <a:rPr lang="en-US" sz="2800" b="1" i="0" u="none" strike="noStrike" cap="none" dirty="0" err="1">
                <a:solidFill>
                  <a:srgbClr val="1E1B1E"/>
                </a:solidFill>
                <a:sym typeface="Arial" panose="020B0604020202020204"/>
              </a:rPr>
              <a:t>Đồng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làng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vương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chút</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heo</a:t>
            </a:r>
            <a:r>
              <a:rPr lang="en-US" sz="2800" b="1" i="0" u="none" strike="noStrike" cap="none" dirty="0">
                <a:solidFill>
                  <a:srgbClr val="1E1B1E"/>
                </a:solidFill>
                <a:sym typeface="Arial" panose="020B0604020202020204"/>
              </a:rPr>
              <a:t> may</a:t>
            </a:r>
            <a:br>
              <a:rPr lang="en-US" sz="2800" b="1" i="0" u="none" strike="noStrike" cap="none" dirty="0">
                <a:solidFill>
                  <a:srgbClr val="1E1B1E"/>
                </a:solidFill>
                <a:sym typeface="Arial" panose="020B0604020202020204"/>
              </a:rPr>
            </a:br>
            <a:r>
              <a:rPr lang="en-US" sz="2800" b="1" i="0" u="none" strike="noStrike" cap="none" dirty="0" err="1">
                <a:solidFill>
                  <a:srgbClr val="1E1B1E"/>
                </a:solidFill>
                <a:sym typeface="Arial" panose="020B0604020202020204"/>
              </a:rPr>
              <a:t>Mầm</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cây</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tỉnh</a:t>
            </a:r>
            <a:r>
              <a:rPr lang="en-US" sz="2800" b="1" i="0" u="none" strike="noStrike" cap="none" dirty="0">
                <a:solidFill>
                  <a:srgbClr val="0000FF"/>
                </a:solidFill>
                <a:sym typeface="Arial" panose="020B0604020202020204"/>
              </a:rPr>
              <a:t> </a:t>
            </a:r>
            <a:r>
              <a:rPr lang="en-US" sz="2800" b="1" i="0" u="none" strike="noStrike" cap="none" dirty="0" err="1">
                <a:solidFill>
                  <a:srgbClr val="FF0000"/>
                </a:solidFill>
                <a:sym typeface="Arial" panose="020B0604020202020204"/>
              </a:rPr>
              <a:t>gi</a:t>
            </a:r>
            <a:r>
              <a:rPr lang="en-US" sz="2800" b="1" i="0" u="none" strike="noStrike" cap="none" dirty="0" err="1">
                <a:solidFill>
                  <a:schemeClr val="accent5"/>
                </a:solidFill>
                <a:sym typeface="Arial" panose="020B0604020202020204"/>
              </a:rPr>
              <a:t>ấc</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vườn</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đầy</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tiếng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chim</a:t>
            </a:r>
            <a:r>
              <a:rPr lang="en-US" sz="2800" b="1" i="0" u="none" strike="noStrike" cap="none" dirty="0">
                <a:solidFill>
                  <a:schemeClr val="accent5"/>
                </a:solidFill>
                <a:sym typeface="Arial" panose="020B0604020202020204"/>
              </a:rPr>
              <a:t/>
            </a:r>
            <a:br>
              <a:rPr lang="en-US" sz="2800" b="1" i="0" u="none" strike="noStrike" cap="none" dirty="0">
                <a:solidFill>
                  <a:schemeClr val="accent5"/>
                </a:solidFill>
                <a:sym typeface="Arial" panose="020B0604020202020204"/>
              </a:rPr>
            </a:b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Hạt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mưa</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mải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miết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a:t>
            </a:r>
            <a:r>
              <a:rPr lang="en-US" sz="2800" b="1" i="0" u="none" strike="noStrike" cap="none" dirty="0" err="1">
                <a:solidFill>
                  <a:srgbClr val="3300B8"/>
                </a:solidFill>
                <a:sym typeface="Arial" panose="020B0604020202020204"/>
              </a:rPr>
              <a:t>ố</a:t>
            </a:r>
            <a:r>
              <a:rPr lang="en-US" sz="2800" b="1" i="0" u="none" strike="noStrike" cap="none" dirty="0" err="1">
                <a:solidFill>
                  <a:schemeClr val="accent5"/>
                </a:solidFill>
                <a:sym typeface="Arial" panose="020B0604020202020204"/>
              </a:rPr>
              <a:t>n</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tìm</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Cây</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đào</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trước</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cửa</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lim</a:t>
            </a:r>
            <a:r>
              <a:rPr lang="en-US" sz="2800" b="1" i="0" u="none" strike="noStrike" cap="none" dirty="0">
                <a:solidFill>
                  <a:schemeClr val="accent5"/>
                </a:solidFill>
                <a:sym typeface="Arial" panose="020B0604020202020204"/>
              </a:rPr>
              <a:t> </a:t>
            </a:r>
            <a:r>
              <a:rPr lang="en-US" sz="2800" b="1" i="0" u="none" strike="noStrike" cap="none" dirty="0">
                <a:solidFill>
                  <a:srgbClr val="FF0000"/>
                </a:solidFill>
                <a:sym typeface="Arial" panose="020B0604020202020204"/>
              </a:rPr>
              <a:t>d</a:t>
            </a:r>
            <a:r>
              <a:rPr lang="en-US" sz="2800" b="1" i="0" u="none" strike="noStrike" cap="none" dirty="0">
                <a:solidFill>
                  <a:schemeClr val="accent5"/>
                </a:solidFill>
                <a:sym typeface="Arial" panose="020B0604020202020204"/>
              </a:rPr>
              <a:t>im</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mắt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cười</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Quất</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g</a:t>
            </a:r>
            <a:r>
              <a:rPr lang="en-US" sz="2800" b="1" i="0" u="none" strike="noStrike" cap="none" dirty="0" err="1">
                <a:solidFill>
                  <a:srgbClr val="3300B8"/>
                </a:solidFill>
                <a:sym typeface="Arial" panose="020B0604020202020204"/>
              </a:rPr>
              <a:t>o</a:t>
            </a:r>
            <a:r>
              <a:rPr lang="en-US" sz="2800" b="1" i="0" u="none" strike="noStrike" cap="none" dirty="0" err="1">
                <a:solidFill>
                  <a:schemeClr val="accent5"/>
                </a:solidFill>
                <a:sym typeface="Arial" panose="020B0604020202020204"/>
              </a:rPr>
              <a:t>m</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từng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hạt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nắng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rơi</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Làm</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thành</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quả</a:t>
            </a:r>
            <a:r>
              <a:rPr lang="en-US" sz="2800" b="1" i="0" u="none" strike="noStrike" cap="none" dirty="0">
                <a:solidFill>
                  <a:schemeClr val="accent5"/>
                </a:solidFill>
                <a:sym typeface="Arial" panose="020B0604020202020204"/>
              </a:rPr>
              <a:t> - </a:t>
            </a:r>
            <a:r>
              <a:rPr lang="en-US" sz="2800" b="1" i="0" u="none" strike="noStrike" cap="none" dirty="0" err="1">
                <a:solidFill>
                  <a:schemeClr val="accent5"/>
                </a:solidFill>
                <a:sym typeface="Arial" panose="020B0604020202020204"/>
              </a:rPr>
              <a:t>những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mặt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trời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vàng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mơ</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Tháng</a:t>
            </a:r>
            <a:r>
              <a:rPr lang="en-US" sz="2800" b="1" i="0" u="none" strike="noStrike" cap="none" dirty="0">
                <a:solidFill>
                  <a:srgbClr val="0000FF"/>
                </a:solidFill>
                <a:sym typeface="Arial" panose="020B0604020202020204"/>
              </a:rPr>
              <a:t> </a:t>
            </a:r>
            <a:r>
              <a:rPr lang="en-US" sz="2800" b="1" i="0" u="none" strike="noStrike" cap="none" dirty="0" err="1">
                <a:solidFill>
                  <a:srgbClr val="FF0000"/>
                </a:solidFill>
                <a:sym typeface="Arial" panose="020B0604020202020204"/>
              </a:rPr>
              <a:t>gi</a:t>
            </a:r>
            <a:r>
              <a:rPr lang="en-US" sz="2800" b="1" i="0" u="none" strike="noStrike" cap="none" dirty="0" err="1">
                <a:solidFill>
                  <a:schemeClr val="accent5"/>
                </a:solidFill>
                <a:sym typeface="Arial" panose="020B0604020202020204"/>
              </a:rPr>
              <a:t>êng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đến</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tự</a:t>
            </a:r>
            <a:r>
              <a:rPr lang="en-US" sz="2800" b="1" i="0" u="none" strike="noStrike" cap="none" dirty="0">
                <a:solidFill>
                  <a:schemeClr val="accent5"/>
                </a:solidFill>
                <a:sym typeface="Arial" panose="020B0604020202020204"/>
              </a:rPr>
              <a:t> bao </a:t>
            </a:r>
            <a:r>
              <a:rPr lang="en-US" sz="2800" b="1" i="0" u="none" strike="noStrike" cap="none" dirty="0" err="1">
                <a:solidFill>
                  <a:schemeClr val="accent5"/>
                </a:solidFill>
                <a:sym typeface="Arial" panose="020B0604020202020204"/>
              </a:rPr>
              <a:t>giờ</a:t>
            </a:r>
            <a:r>
              <a:rPr lang="en-US" sz="2800" b="1" i="0" u="none" strike="noStrike" cap="none" dirty="0">
                <a:solidFill>
                  <a:schemeClr val="accent5"/>
                </a:solidFill>
                <a:sym typeface="Arial" panose="020B0604020202020204"/>
              </a:rPr>
              <a:t>?</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Đất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trời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viết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tiếp</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bài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thơ</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ng</a:t>
            </a:r>
            <a:r>
              <a:rPr lang="en-US" sz="2800" b="1" i="0" u="none" strike="noStrike" cap="none" dirty="0" err="1">
                <a:solidFill>
                  <a:srgbClr val="3300B8"/>
                </a:solidFill>
                <a:sym typeface="Arial" panose="020B0604020202020204"/>
              </a:rPr>
              <a:t>ọ</a:t>
            </a:r>
            <a:r>
              <a:rPr lang="en-US" sz="2800" b="1" i="0" u="none" strike="noStrike" cap="none" dirty="0" err="1">
                <a:solidFill>
                  <a:schemeClr val="accent5"/>
                </a:solidFill>
                <a:sym typeface="Arial" panose="020B0604020202020204"/>
              </a:rPr>
              <a:t>t</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ngào</a:t>
            </a:r>
            <a:r>
              <a:rPr lang="en-US" sz="2800" b="1" i="0" u="none" strike="noStrike" cap="none" dirty="0">
                <a:solidFill>
                  <a:schemeClr val="accent5"/>
                </a:solidFill>
                <a:sym typeface="Arial" panose="020B0604020202020204"/>
              </a:rPr>
              <a:t>.</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400" b="1" i="1" u="none" strike="noStrike" cap="none" dirty="0">
                <a:solidFill>
                  <a:schemeClr val="accent5"/>
                </a:solidFill>
                <a:sym typeface="Arial" panose="020B0604020202020204"/>
              </a:rPr>
              <a:t>Theo </a:t>
            </a:r>
            <a:r>
              <a:rPr lang="en-US" sz="2400" b="1" i="0" u="none" strike="noStrike" cap="none" dirty="0" err="1">
                <a:solidFill>
                  <a:srgbClr val="3300B8"/>
                </a:solidFill>
                <a:sym typeface="Arial" panose="020B0604020202020204"/>
              </a:rPr>
              <a:t>Đỗ</a:t>
            </a:r>
            <a:r>
              <a:rPr lang="en-US" sz="2400" b="1" i="0" u="none" strike="noStrike" cap="none" dirty="0">
                <a:solidFill>
                  <a:srgbClr val="3300B8"/>
                </a:solidFill>
                <a:sym typeface="Arial" panose="020B0604020202020204"/>
              </a:rPr>
              <a:t> Quang </a:t>
            </a:r>
            <a:r>
              <a:rPr lang="en-US" sz="2400" b="1" i="0" u="none" strike="noStrike" cap="none" dirty="0" err="1">
                <a:solidFill>
                  <a:srgbClr val="3300B8"/>
                </a:solidFill>
                <a:sym typeface="Arial" panose="020B0604020202020204"/>
              </a:rPr>
              <a:t>Huỳnh</a:t>
            </a:r>
            <a:r>
              <a:rPr lang="en-US" sz="2400" b="1" i="0" u="none" strike="noStrike" cap="none" dirty="0">
                <a:solidFill>
                  <a:srgbClr val="002060"/>
                </a:solidFill>
                <a:sym typeface="Arial" panose="020B0604020202020204"/>
              </a:rPr>
              <a:t/>
            </a:r>
            <a:br>
              <a:rPr lang="en-US" sz="2400" b="1" i="0" u="none" strike="noStrike" cap="none" dirty="0">
                <a:solidFill>
                  <a:srgbClr val="002060"/>
                </a:solidFill>
                <a:sym typeface="Arial" panose="020B0604020202020204"/>
              </a:rPr>
            </a:br>
            <a:endParaRPr sz="2400" b="1" i="0" u="none" strike="noStrike" cap="none" dirty="0">
              <a:solidFill>
                <a:srgbClr val="002060"/>
              </a:solidFill>
              <a:sym typeface="Arial" panose="020B0604020202020204"/>
            </a:endParaRPr>
          </a:p>
        </p:txBody>
      </p:sp>
      <p:grpSp>
        <p:nvGrpSpPr>
          <p:cNvPr id="376" name="Google Shape;376;p14"/>
          <p:cNvGrpSpPr/>
          <p:nvPr/>
        </p:nvGrpSpPr>
        <p:grpSpPr>
          <a:xfrm>
            <a:off x="4716418" y="1528387"/>
            <a:ext cx="385042" cy="523220"/>
            <a:chOff x="743553" y="1394732"/>
            <a:chExt cx="541778" cy="523220"/>
          </a:xfrm>
        </p:grpSpPr>
        <p:sp>
          <p:nvSpPr>
            <p:cNvPr id="377" name="Google Shape;377;p14"/>
            <p:cNvSpPr/>
            <p:nvPr/>
          </p:nvSpPr>
          <p:spPr>
            <a:xfrm>
              <a:off x="862479" y="1457985"/>
              <a:ext cx="303925" cy="401444"/>
            </a:xfrm>
            <a:prstGeom prst="rect">
              <a:avLst/>
            </a:prstGeom>
            <a:solidFill>
              <a:srgbClr val="C3D7E4"/>
            </a:solidFill>
            <a:ln w="25400" cap="flat" cmpd="sng">
              <a:solidFill>
                <a:srgbClr val="C3D7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78" name="Google Shape;378;p14"/>
            <p:cNvSpPr txBox="1"/>
            <p:nvPr/>
          </p:nvSpPr>
          <p:spPr>
            <a:xfrm>
              <a:off x="743553" y="1394732"/>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grpSp>
      <p:grpSp>
        <p:nvGrpSpPr>
          <p:cNvPr id="379" name="Google Shape;379;p14"/>
          <p:cNvGrpSpPr/>
          <p:nvPr/>
        </p:nvGrpSpPr>
        <p:grpSpPr>
          <a:xfrm>
            <a:off x="2810889" y="1131594"/>
            <a:ext cx="385042" cy="523220"/>
            <a:chOff x="3138294" y="1433375"/>
            <a:chExt cx="392926" cy="523220"/>
          </a:xfrm>
        </p:grpSpPr>
        <p:sp>
          <p:nvSpPr>
            <p:cNvPr id="380" name="Google Shape;380;p14"/>
            <p:cNvSpPr/>
            <p:nvPr/>
          </p:nvSpPr>
          <p:spPr>
            <a:xfrm>
              <a:off x="3144644" y="1494263"/>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1" name="Google Shape;381;p14"/>
            <p:cNvSpPr txBox="1"/>
            <p:nvPr/>
          </p:nvSpPr>
          <p:spPr>
            <a:xfrm>
              <a:off x="3138294" y="1433375"/>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FF0000"/>
                  </a:solidFill>
                  <a:latin typeface="Arial" panose="020B0604020202020204"/>
                  <a:ea typeface="Arial" panose="020B0604020202020204"/>
                  <a:cs typeface="Arial" panose="020B0604020202020204"/>
                  <a:sym typeface="Arial" panose="020B0604020202020204"/>
                </a:rPr>
                <a:t>1</a:t>
              </a:r>
            </a:p>
          </p:txBody>
        </p:sp>
      </p:grpSp>
      <p:grpSp>
        <p:nvGrpSpPr>
          <p:cNvPr id="382" name="Google Shape;382;p14"/>
          <p:cNvGrpSpPr/>
          <p:nvPr/>
        </p:nvGrpSpPr>
        <p:grpSpPr>
          <a:xfrm>
            <a:off x="4355819" y="2051709"/>
            <a:ext cx="330864" cy="523220"/>
            <a:chOff x="1008882" y="1433375"/>
            <a:chExt cx="451408" cy="523220"/>
          </a:xfrm>
        </p:grpSpPr>
        <p:sp>
          <p:nvSpPr>
            <p:cNvPr id="383" name="Google Shape;383;p14"/>
            <p:cNvSpPr/>
            <p:nvPr/>
          </p:nvSpPr>
          <p:spPr>
            <a:xfrm>
              <a:off x="1073714" y="1494263"/>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4" name="Google Shape;384;p14"/>
            <p:cNvSpPr txBox="1"/>
            <p:nvPr/>
          </p:nvSpPr>
          <p:spPr>
            <a:xfrm>
              <a:off x="1008882" y="1433375"/>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panose="020B0604020202020204"/>
                  <a:ea typeface="Arial" panose="020B0604020202020204"/>
                  <a:cs typeface="Arial" panose="020B0604020202020204"/>
                  <a:sym typeface="Arial" panose="020B0604020202020204"/>
                </a:rPr>
                <a:t>1</a:t>
              </a:r>
            </a:p>
          </p:txBody>
        </p:sp>
      </p:grpSp>
      <p:grpSp>
        <p:nvGrpSpPr>
          <p:cNvPr id="385" name="Google Shape;385;p14"/>
          <p:cNvGrpSpPr/>
          <p:nvPr/>
        </p:nvGrpSpPr>
        <p:grpSpPr>
          <a:xfrm>
            <a:off x="2484156" y="2571513"/>
            <a:ext cx="385042" cy="523220"/>
            <a:chOff x="3067043" y="1427604"/>
            <a:chExt cx="541778" cy="523220"/>
          </a:xfrm>
        </p:grpSpPr>
        <p:sp>
          <p:nvSpPr>
            <p:cNvPr id="386" name="Google Shape;386;p14"/>
            <p:cNvSpPr/>
            <p:nvPr/>
          </p:nvSpPr>
          <p:spPr>
            <a:xfrm>
              <a:off x="3144644" y="1494263"/>
              <a:ext cx="386576" cy="401444"/>
            </a:xfrm>
            <a:prstGeom prst="rect">
              <a:avLst/>
            </a:prstGeom>
            <a:solidFill>
              <a:srgbClr val="C3D7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7" name="Google Shape;387;p14"/>
            <p:cNvSpPr txBox="1"/>
            <p:nvPr/>
          </p:nvSpPr>
          <p:spPr>
            <a:xfrm>
              <a:off x="3067043" y="1427604"/>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grpSp>
      <p:grpSp>
        <p:nvGrpSpPr>
          <p:cNvPr id="388" name="Google Shape;388;p14"/>
          <p:cNvGrpSpPr/>
          <p:nvPr/>
        </p:nvGrpSpPr>
        <p:grpSpPr>
          <a:xfrm>
            <a:off x="2556212" y="3550176"/>
            <a:ext cx="385042" cy="523220"/>
            <a:chOff x="1295533" y="1628161"/>
            <a:chExt cx="392926" cy="523220"/>
          </a:xfrm>
        </p:grpSpPr>
        <p:sp>
          <p:nvSpPr>
            <p:cNvPr id="389" name="Google Shape;389;p14"/>
            <p:cNvSpPr/>
            <p:nvPr/>
          </p:nvSpPr>
          <p:spPr>
            <a:xfrm>
              <a:off x="1295533" y="1694985"/>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390" name="Google Shape;390;p14"/>
            <p:cNvSpPr txBox="1"/>
            <p:nvPr/>
          </p:nvSpPr>
          <p:spPr>
            <a:xfrm>
              <a:off x="1295533" y="1628161"/>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panose="020B0604020202020204"/>
                  <a:ea typeface="Arial" panose="020B0604020202020204"/>
                  <a:cs typeface="Arial" panose="020B0604020202020204"/>
                  <a:sym typeface="Arial" panose="020B0604020202020204"/>
                </a:rPr>
                <a:t>1</a:t>
              </a:r>
            </a:p>
          </p:txBody>
        </p:sp>
      </p:grpSp>
      <p:grpSp>
        <p:nvGrpSpPr>
          <p:cNvPr id="391" name="Google Shape;391;p14"/>
          <p:cNvGrpSpPr/>
          <p:nvPr/>
        </p:nvGrpSpPr>
        <p:grpSpPr>
          <a:xfrm>
            <a:off x="5004602" y="4073445"/>
            <a:ext cx="385042" cy="523220"/>
            <a:chOff x="3067043" y="1433375"/>
            <a:chExt cx="541778" cy="523220"/>
          </a:xfrm>
        </p:grpSpPr>
        <p:sp>
          <p:nvSpPr>
            <p:cNvPr id="392" name="Google Shape;392;p14"/>
            <p:cNvSpPr/>
            <p:nvPr/>
          </p:nvSpPr>
          <p:spPr>
            <a:xfrm>
              <a:off x="3144644" y="1494263"/>
              <a:ext cx="386576" cy="401444"/>
            </a:xfrm>
            <a:prstGeom prst="rect">
              <a:avLst/>
            </a:prstGeom>
            <a:solidFill>
              <a:srgbClr val="C3D7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93" name="Google Shape;393;p14"/>
            <p:cNvSpPr txBox="1"/>
            <p:nvPr/>
          </p:nvSpPr>
          <p:spPr>
            <a:xfrm>
              <a:off x="3067043" y="1433375"/>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79"/>
                                        </p:tgtEl>
                                      </p:cBhvr>
                                    </p:animEffect>
                                    <p:set>
                                      <p:cBhvr>
                                        <p:cTn id="7" dur="1" fill="hold">
                                          <p:stCondLst>
                                            <p:cond delay="500"/>
                                          </p:stCondLst>
                                        </p:cTn>
                                        <p:tgtEl>
                                          <p:spTgt spid="37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76"/>
                                        </p:tgtEl>
                                      </p:cBhvr>
                                    </p:animEffect>
                                    <p:set>
                                      <p:cBhvr>
                                        <p:cTn id="12" dur="1" fill="hold">
                                          <p:stCondLst>
                                            <p:cond delay="500"/>
                                          </p:stCondLst>
                                        </p:cTn>
                                        <p:tgtEl>
                                          <p:spTgt spid="3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82"/>
                                        </p:tgtEl>
                                      </p:cBhvr>
                                    </p:animEffect>
                                    <p:set>
                                      <p:cBhvr>
                                        <p:cTn id="17" dur="1" fill="hold">
                                          <p:stCondLst>
                                            <p:cond delay="500"/>
                                          </p:stCondLst>
                                        </p:cTn>
                                        <p:tgtEl>
                                          <p:spTgt spid="38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85"/>
                                        </p:tgtEl>
                                      </p:cBhvr>
                                    </p:animEffect>
                                    <p:set>
                                      <p:cBhvr>
                                        <p:cTn id="22" dur="1" fill="hold">
                                          <p:stCondLst>
                                            <p:cond delay="500"/>
                                          </p:stCondLst>
                                        </p:cTn>
                                        <p:tgtEl>
                                          <p:spTgt spid="38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88"/>
                                        </p:tgtEl>
                                      </p:cBhvr>
                                    </p:animEffect>
                                    <p:set>
                                      <p:cBhvr>
                                        <p:cTn id="27" dur="1" fill="hold">
                                          <p:stCondLst>
                                            <p:cond delay="500"/>
                                          </p:stCondLst>
                                        </p:cTn>
                                        <p:tgtEl>
                                          <p:spTgt spid="38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91"/>
                                        </p:tgtEl>
                                      </p:cBhvr>
                                    </p:animEffect>
                                    <p:set>
                                      <p:cBhvr>
                                        <p:cTn id="32" dur="1" fill="hold">
                                          <p:stCondLst>
                                            <p:cond delay="500"/>
                                          </p:stCondLst>
                                        </p:cTn>
                                        <p:tgtEl>
                                          <p:spTgt spid="3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5"/>
          <p:cNvSpPr/>
          <p:nvPr/>
        </p:nvSpPr>
        <p:spPr>
          <a:xfrm>
            <a:off x="144812" y="1664053"/>
            <a:ext cx="8646160" cy="1082277"/>
          </a:xfrm>
          <a:prstGeom prst="roundRect">
            <a:avLst>
              <a:gd name="adj" fmla="val 16667"/>
            </a:avLst>
          </a:prstGeom>
          <a:solidFill>
            <a:srgbClr val="FED1C8"/>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99" name="Google Shape;399;p15"/>
          <p:cNvSpPr/>
          <p:nvPr/>
        </p:nvSpPr>
        <p:spPr>
          <a:xfrm>
            <a:off x="185452" y="1145893"/>
            <a:ext cx="87376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a:solidFill>
                  <a:srgbClr val="C00000"/>
                </a:solidFill>
                <a:latin typeface="Calibri" panose="020F0502020204030204"/>
                <a:ea typeface="Calibri" panose="020F0502020204030204"/>
                <a:cs typeface="Calibri" panose="020F0502020204030204"/>
                <a:sym typeface="Calibri" panose="020F0502020204030204"/>
              </a:rPr>
              <a:t>Bài 3a (Trang 7 VBT TV)</a:t>
            </a:r>
            <a:r>
              <a:rPr lang="en-US" sz="2800" b="1" i="0" u="none" strike="noStrike" cap="none">
                <a:solidFill>
                  <a:srgbClr val="C00000"/>
                </a:solidFill>
                <a:latin typeface="Calibri" panose="020F0502020204030204"/>
                <a:ea typeface="Calibri" panose="020F0502020204030204"/>
                <a:cs typeface="Calibri" panose="020F0502020204030204"/>
                <a:sym typeface="Calibri" panose="020F0502020204030204"/>
              </a:rPr>
              <a:t>: </a:t>
            </a:r>
          </a:p>
          <a:p>
            <a:pPr marL="0" marR="0" lvl="0" indent="0" algn="l" rtl="0">
              <a:lnSpc>
                <a:spcPct val="100000"/>
              </a:lnSpc>
              <a:spcBef>
                <a:spcPts val="0"/>
              </a:spcBef>
              <a:spcAft>
                <a:spcPts val="0"/>
              </a:spcAft>
              <a:buNone/>
            </a:pPr>
            <a:endParaRPr sz="2800" b="1" i="0" u="none" strike="noStrike" cap="none">
              <a:solidFill>
                <a:srgbClr val="2D292D"/>
              </a:solidFill>
              <a:latin typeface="Calibri" panose="020F0502020204030204"/>
              <a:ea typeface="Calibri" panose="020F0502020204030204"/>
              <a:cs typeface="Calibri" panose="020F0502020204030204"/>
              <a:sym typeface="Calibri" panose="020F0502020204030204"/>
            </a:endParaRPr>
          </a:p>
        </p:txBody>
      </p:sp>
      <p:sp>
        <p:nvSpPr>
          <p:cNvPr id="400" name="Google Shape;400;p15"/>
          <p:cNvSpPr txBox="1"/>
          <p:nvPr/>
        </p:nvSpPr>
        <p:spPr>
          <a:xfrm>
            <a:off x="303899" y="1728137"/>
            <a:ext cx="832798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Tìm tiếng bắt đầu bằng </a:t>
            </a:r>
            <a:r>
              <a:rPr lang="en-US" sz="2800" b="1" i="1" u="none" strike="noStrike" cap="none">
                <a:solidFill>
                  <a:srgbClr val="FF0000"/>
                </a:solidFill>
                <a:latin typeface="Arial" panose="020B0604020202020204"/>
                <a:ea typeface="Arial" panose="020B0604020202020204"/>
                <a:cs typeface="Arial" panose="020B0604020202020204"/>
                <a:sym typeface="Arial" panose="020B0604020202020204"/>
              </a:rPr>
              <a:t>r</a:t>
            </a: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 </a:t>
            </a:r>
            <a:r>
              <a:rPr lang="en-US" sz="2800" b="1" i="1" u="none" strike="noStrike" cap="none">
                <a:solidFill>
                  <a:srgbClr val="FF0000"/>
                </a:solidFill>
                <a:latin typeface="Arial" panose="020B0604020202020204"/>
                <a:ea typeface="Arial" panose="020B0604020202020204"/>
                <a:cs typeface="Arial" panose="020B0604020202020204"/>
                <a:sym typeface="Arial" panose="020B0604020202020204"/>
              </a:rPr>
              <a:t>d</a:t>
            </a:r>
            <a:r>
              <a:rPr lang="en-US" sz="2800" b="1" i="0" u="none" strike="noStrike" cap="none">
                <a:solidFill>
                  <a:schemeClr val="accent6"/>
                </a:solidFill>
                <a:latin typeface="Arial" panose="020B0604020202020204"/>
                <a:ea typeface="Arial" panose="020B0604020202020204"/>
                <a:cs typeface="Arial" panose="020B0604020202020204"/>
                <a:sym typeface="Arial" panose="020B0604020202020204"/>
              </a:rPr>
              <a:t> </a:t>
            </a: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hay </a:t>
            </a:r>
            <a:r>
              <a:rPr lang="en-US" sz="2800" b="1" i="1" u="none" strike="noStrike" cap="none">
                <a:solidFill>
                  <a:srgbClr val="FF0000"/>
                </a:solidFill>
                <a:latin typeface="Arial" panose="020B0604020202020204"/>
                <a:ea typeface="Arial" panose="020B0604020202020204"/>
                <a:cs typeface="Arial" panose="020B0604020202020204"/>
                <a:sym typeface="Arial" panose="020B0604020202020204"/>
              </a:rPr>
              <a:t>gi</a:t>
            </a:r>
            <a:r>
              <a:rPr lang="en-US" sz="2800" b="1" i="1" u="none" strike="noStrike" cap="none">
                <a:solidFill>
                  <a:srgbClr val="C00000"/>
                </a:solidFill>
                <a:latin typeface="Arial" panose="020B0604020202020204"/>
                <a:ea typeface="Arial" panose="020B0604020202020204"/>
                <a:cs typeface="Arial" panose="020B0604020202020204"/>
                <a:sym typeface="Arial" panose="020B0604020202020204"/>
              </a:rPr>
              <a:t> </a:t>
            </a: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thích hợp với mỗi ô trống:</a:t>
            </a:r>
            <a:endParaRPr sz="2800" b="1" i="0" u="none" strike="noStrike" cap="none">
              <a:solidFill>
                <a:srgbClr val="C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6"/>
          <p:cNvSpPr/>
          <p:nvPr/>
        </p:nvSpPr>
        <p:spPr>
          <a:xfrm>
            <a:off x="212220" y="270880"/>
            <a:ext cx="8738739" cy="4475418"/>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06" name="Google Shape;406;p16"/>
          <p:cNvSpPr txBox="1">
            <a:spLocks noGrp="1"/>
          </p:cNvSpPr>
          <p:nvPr>
            <p:ph type="title"/>
          </p:nvPr>
        </p:nvSpPr>
        <p:spPr>
          <a:xfrm>
            <a:off x="193041" y="167707"/>
            <a:ext cx="8584539" cy="459482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b="1">
                <a:solidFill>
                  <a:schemeClr val="accent6"/>
                </a:solidFill>
                <a:latin typeface="Arial" panose="020B0604020202020204"/>
                <a:ea typeface="Arial" panose="020B0604020202020204"/>
                <a:cs typeface="Arial" panose="020B0604020202020204"/>
                <a:sym typeface="Arial" panose="020B0604020202020204"/>
              </a:rPr>
              <a:t>                           </a:t>
            </a:r>
            <a:r>
              <a:rPr lang="en-US" sz="2800" b="1">
                <a:solidFill>
                  <a:srgbClr val="FF0000"/>
                </a:solidFill>
                <a:latin typeface="Arial" panose="020B0604020202020204"/>
                <a:ea typeface="Arial" panose="020B0604020202020204"/>
                <a:cs typeface="Arial" panose="020B0604020202020204"/>
                <a:sym typeface="Arial" panose="020B0604020202020204"/>
              </a:rPr>
              <a:t>Làm việc cho cả ba thời</a:t>
            </a:r>
            <a:r>
              <a:rPr lang="en-US" sz="2800" b="1">
                <a:solidFill>
                  <a:srgbClr val="0000FF"/>
                </a:solidFill>
                <a:latin typeface="Arial" panose="020B0604020202020204"/>
                <a:ea typeface="Arial" panose="020B0604020202020204"/>
                <a:cs typeface="Arial" panose="020B0604020202020204"/>
                <a:sym typeface="Arial" panose="020B0604020202020204"/>
              </a:rPr>
              <a:t/>
            </a:r>
            <a:br>
              <a:rPr lang="en-US" sz="2800" b="1">
                <a:solidFill>
                  <a:srgbClr val="0000FF"/>
                </a:solidFill>
                <a:latin typeface="Arial" panose="020B0604020202020204"/>
                <a:ea typeface="Arial" panose="020B0604020202020204"/>
                <a:cs typeface="Arial" panose="020B0604020202020204"/>
                <a:sym typeface="Arial" panose="020B0604020202020204"/>
              </a:rPr>
            </a:br>
            <a:r>
              <a:rPr lang="en-US" sz="2800" b="1">
                <a:solidFill>
                  <a:srgbClr val="990000"/>
                </a:solidFill>
                <a:latin typeface="Arial" panose="020B0604020202020204"/>
                <a:ea typeface="Arial" panose="020B0604020202020204"/>
                <a:cs typeface="Arial" panose="020B0604020202020204"/>
                <a:sym typeface="Arial" panose="020B0604020202020204"/>
              </a:rPr>
              <a:t>	</a:t>
            </a:r>
            <a:r>
              <a:rPr lang="en-US" sz="2800" b="1">
                <a:solidFill>
                  <a:srgbClr val="002060"/>
                </a:solidFill>
                <a:latin typeface="Arial" panose="020B0604020202020204"/>
                <a:ea typeface="Arial" panose="020B0604020202020204"/>
                <a:cs typeface="Arial" panose="020B0604020202020204"/>
                <a:sym typeface="Arial" panose="020B0604020202020204"/>
              </a:rPr>
              <a:t>Có một con ve thấy bác nông dân nọ làm việc miệt mài, từ sáng đến tối chẳng lúc nào ngơi, liền tò mò hỏi:</a:t>
            </a:r>
            <a:br>
              <a:rPr lang="en-US" sz="2800" b="1">
                <a:solidFill>
                  <a:srgbClr val="002060"/>
                </a:solidFill>
                <a:latin typeface="Arial" panose="020B0604020202020204"/>
                <a:ea typeface="Arial" panose="020B0604020202020204"/>
                <a:cs typeface="Arial" panose="020B0604020202020204"/>
                <a:sym typeface="Arial" panose="020B0604020202020204"/>
              </a:rPr>
            </a:br>
            <a:r>
              <a:rPr lang="en-US" sz="2800" b="1">
                <a:solidFill>
                  <a:srgbClr val="002060"/>
                </a:solidFill>
                <a:latin typeface="Arial" panose="020B0604020202020204"/>
                <a:ea typeface="Arial" panose="020B0604020202020204"/>
                <a:cs typeface="Arial" panose="020B0604020202020204"/>
                <a:sym typeface="Arial" panose="020B0604020202020204"/>
              </a:rPr>
              <a:t>	- Bác làm việc quần quật như thế để làm gì?</a:t>
            </a:r>
            <a:br>
              <a:rPr lang="en-US" sz="2800" b="1">
                <a:solidFill>
                  <a:srgbClr val="002060"/>
                </a:solidFill>
                <a:latin typeface="Arial" panose="020B0604020202020204"/>
                <a:ea typeface="Arial" panose="020B0604020202020204"/>
                <a:cs typeface="Arial" panose="020B0604020202020204"/>
                <a:sym typeface="Arial" panose="020B0604020202020204"/>
              </a:rPr>
            </a:br>
            <a:r>
              <a:rPr lang="en-US" sz="2800" b="1">
                <a:solidFill>
                  <a:srgbClr val="002060"/>
                </a:solidFill>
                <a:latin typeface="Arial" panose="020B0604020202020204"/>
                <a:ea typeface="Arial" panose="020B0604020202020204"/>
                <a:cs typeface="Arial" panose="020B0604020202020204"/>
                <a:sym typeface="Arial" panose="020B0604020202020204"/>
              </a:rPr>
              <a:t>	Bác nông dân đáp:</a:t>
            </a:r>
            <a:br>
              <a:rPr lang="en-US" sz="2800" b="1">
                <a:solidFill>
                  <a:srgbClr val="002060"/>
                </a:solidFill>
                <a:latin typeface="Arial" panose="020B0604020202020204"/>
                <a:ea typeface="Arial" panose="020B0604020202020204"/>
                <a:cs typeface="Arial" panose="020B0604020202020204"/>
                <a:sym typeface="Arial" panose="020B0604020202020204"/>
              </a:rPr>
            </a:br>
            <a:r>
              <a:rPr lang="en-US" sz="2800" b="1">
                <a:solidFill>
                  <a:srgbClr val="002060"/>
                </a:solidFill>
                <a:latin typeface="Arial" panose="020B0604020202020204"/>
                <a:ea typeface="Arial" panose="020B0604020202020204"/>
                <a:cs typeface="Arial" panose="020B0604020202020204"/>
                <a:sym typeface="Arial" panose="020B0604020202020204"/>
              </a:rPr>
              <a:t>	- Tôi làm cho cả ba thời nên không thể ngừng tay.</a:t>
            </a:r>
            <a:br>
              <a:rPr lang="en-US" sz="2800" b="1">
                <a:solidFill>
                  <a:srgbClr val="002060"/>
                </a:solidFill>
                <a:latin typeface="Arial" panose="020B0604020202020204"/>
                <a:ea typeface="Arial" panose="020B0604020202020204"/>
                <a:cs typeface="Arial" panose="020B0604020202020204"/>
                <a:sym typeface="Arial" panose="020B0604020202020204"/>
              </a:rPr>
            </a:br>
            <a:r>
              <a:rPr lang="en-US" sz="2800" b="1">
                <a:solidFill>
                  <a:srgbClr val="002060"/>
                </a:solidFill>
                <a:latin typeface="Arial" panose="020B0604020202020204"/>
                <a:ea typeface="Arial" panose="020B0604020202020204"/>
                <a:cs typeface="Arial" panose="020B0604020202020204"/>
                <a:sym typeface="Arial" panose="020B0604020202020204"/>
              </a:rPr>
              <a:t>	Ve nghĩ mãi không </a:t>
            </a:r>
            <a:r>
              <a:rPr lang="en-US" sz="2800" b="1">
                <a:solidFill>
                  <a:srgbClr val="FF523E"/>
                </a:solidFill>
                <a:latin typeface="Arial" panose="020B0604020202020204"/>
                <a:ea typeface="Arial" panose="020B0604020202020204"/>
                <a:cs typeface="Arial" panose="020B0604020202020204"/>
                <a:sym typeface="Arial" panose="020B0604020202020204"/>
              </a:rPr>
              <a:t>ra</a:t>
            </a:r>
            <a:r>
              <a:rPr lang="en-US" sz="2800" b="1">
                <a:solidFill>
                  <a:srgbClr val="002060"/>
                </a:solidFill>
                <a:latin typeface="Arial" panose="020B0604020202020204"/>
                <a:ea typeface="Arial" panose="020B0604020202020204"/>
                <a:cs typeface="Arial" panose="020B0604020202020204"/>
                <a:sym typeface="Arial" panose="020B0604020202020204"/>
              </a:rPr>
              <a:t>, lại hỏi:</a:t>
            </a:r>
            <a:br>
              <a:rPr lang="en-US" sz="2800" b="1">
                <a:solidFill>
                  <a:srgbClr val="002060"/>
                </a:solidFill>
                <a:latin typeface="Arial" panose="020B0604020202020204"/>
                <a:ea typeface="Arial" panose="020B0604020202020204"/>
                <a:cs typeface="Arial" panose="020B0604020202020204"/>
                <a:sym typeface="Arial" panose="020B0604020202020204"/>
              </a:rPr>
            </a:br>
            <a:r>
              <a:rPr lang="en-US" sz="2800" b="1">
                <a:solidFill>
                  <a:srgbClr val="002060"/>
                </a:solidFill>
                <a:latin typeface="Arial" panose="020B0604020202020204"/>
                <a:ea typeface="Arial" panose="020B0604020202020204"/>
                <a:cs typeface="Arial" panose="020B0604020202020204"/>
                <a:sym typeface="Arial" panose="020B0604020202020204"/>
              </a:rPr>
              <a:t>	- Thế nào là làm việc cho cả ba thời?</a:t>
            </a:r>
          </a:p>
        </p:txBody>
      </p:sp>
      <p:sp>
        <p:nvSpPr>
          <p:cNvPr id="407" name="Google Shape;407;p16"/>
          <p:cNvSpPr txBox="1"/>
          <p:nvPr/>
        </p:nvSpPr>
        <p:spPr>
          <a:xfrm>
            <a:off x="4383355" y="3652109"/>
            <a:ext cx="3960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07"/>
                                        </p:tgtEl>
                                      </p:cBhvr>
                                    </p:animEffect>
                                    <p:set>
                                      <p:cBhvr>
                                        <p:cTn id="7" dur="1" fill="hold">
                                          <p:stCondLst>
                                            <p:cond delay="1000"/>
                                          </p:stCondLst>
                                        </p:cTn>
                                        <p:tgtEl>
                                          <p:spTgt spid="4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
          <p:cNvSpPr txBox="1"/>
          <p:nvPr/>
        </p:nvSpPr>
        <p:spPr>
          <a:xfrm flipH="1">
            <a:off x="423983" y="1084333"/>
            <a:ext cx="8296034" cy="3837523"/>
          </a:xfrm>
          <a:prstGeom prst="rect">
            <a:avLst/>
          </a:prstGeom>
          <a:noFill/>
          <a:ln>
            <a:noFill/>
          </a:ln>
        </p:spPr>
        <p:txBody>
          <a:bodyPr spcFirstLastPara="1" wrap="square" lIns="162525" tIns="162525" rIns="162525" bIns="162525" anchor="t" anchorCtr="0">
            <a:noAutofit/>
          </a:bodyPr>
          <a:lstStyle/>
          <a:p>
            <a:pPr algn="just"/>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1/ Nghe -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3200" b="1" i="0" u="none" strike="noStrike" cap="none">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smtClean="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3200" b="1" smtClean="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altLang="en-US" sz="3200" b="1">
                <a:solidFill>
                  <a:schemeClr val="bg2"/>
                </a:solidFill>
                <a:latin typeface="Times New Roman" panose="02020603050405020304" pitchFamily="18" charset="0"/>
                <a:cs typeface="Times New Roman" panose="02020603050405020304" pitchFamily="18" charset="0"/>
              </a:rPr>
              <a:t>Cánh cam </a:t>
            </a:r>
            <a:r>
              <a:rPr lang="en-US" altLang="en-US" sz="3200" b="1">
                <a:solidFill>
                  <a:schemeClr val="bg2"/>
                </a:solidFill>
                <a:latin typeface="Times New Roman" panose="02020603050405020304" pitchFamily="18" charset="0"/>
                <a:cs typeface="Times New Roman" panose="02020603050405020304" pitchFamily="18" charset="0"/>
              </a:rPr>
              <a:t>lạc </a:t>
            </a:r>
            <a:r>
              <a:rPr lang="en-US" altLang="en-US" sz="3200" b="1" smtClean="0">
                <a:solidFill>
                  <a:schemeClr val="bg2"/>
                </a:solidFill>
                <a:latin typeface="Times New Roman" panose="02020603050405020304" pitchFamily="18" charset="0"/>
                <a:cs typeface="Times New Roman" panose="02020603050405020304" pitchFamily="18" charset="0"/>
              </a:rPr>
              <a:t>mẹ.</a:t>
            </a:r>
            <a:endPar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0"/>
              </a:spcBef>
              <a:spcAft>
                <a:spcPts val="0"/>
              </a:spcAft>
              <a:buNone/>
            </a:pP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0"/>
              </a:spcBef>
              <a:spcAft>
                <a:spcPts val="0"/>
              </a:spcAft>
              <a:buClr>
                <a:schemeClr val="dk1"/>
              </a:buClr>
              <a:buSzPts val="1200"/>
              <a:buFont typeface="Nunito"/>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2/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Trình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bày</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thể</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loại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văn</a:t>
            </a:r>
            <a:r>
              <a:rPr lang="en-US" sz="3200" b="1" i="0" u="none" strike="noStrike" cap="none">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smtClean="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xuôi, thơ</a:t>
            </a:r>
          </a:p>
          <a:p>
            <a:pPr marL="0" marR="0" lvl="0" indent="0" algn="just" rtl="0">
              <a:lnSpc>
                <a:spcPct val="100000"/>
              </a:lnSpc>
              <a:spcBef>
                <a:spcPts val="0"/>
              </a:spcBef>
              <a:spcAft>
                <a:spcPts val="0"/>
              </a:spcAft>
              <a:buClr>
                <a:schemeClr val="dk1"/>
              </a:buClr>
              <a:buSzPts val="1200"/>
              <a:buFont typeface="Nunito"/>
              <a:buNone/>
            </a:pPr>
            <a:r>
              <a:rPr lang="en-US" sz="3200" b="1" i="0" u="none" strike="noStrike" cap="none" smtClean="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3</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Thực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hiện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xác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các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tập</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phân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biệt</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r/d/</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o/ô.</a:t>
            </a: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240" name="Google Shape;240;p2"/>
          <p:cNvSpPr txBox="1">
            <a:spLocks noGrp="1"/>
          </p:cNvSpPr>
          <p:nvPr>
            <p:ph type="title" idx="4294967295"/>
          </p:nvPr>
        </p:nvSpPr>
        <p:spPr>
          <a:xfrm>
            <a:off x="720000" y="393716"/>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US" sz="4000">
                <a:solidFill>
                  <a:srgbClr val="FE4019"/>
                </a:solidFill>
                <a:latin typeface="Times New Roman" panose="02020603050405020304" pitchFamily="18" charset="0"/>
                <a:ea typeface="Calibri" panose="020F0502020204030204"/>
                <a:cs typeface="Times New Roman" panose="02020603050405020304" pitchFamily="18" charset="0"/>
                <a:sym typeface="Calibri" panose="020F0502020204030204"/>
              </a:rPr>
              <a:t>Yêu cầu cần đạt</a:t>
            </a:r>
            <a:endParaRPr sz="4000">
              <a:solidFill>
                <a:srgbClr val="FE401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xEl>
                                              <p:pRg st="0" end="0"/>
                                            </p:txEl>
                                          </p:spTgt>
                                        </p:tgtEl>
                                        <p:attrNameLst>
                                          <p:attrName>style.visibility</p:attrName>
                                        </p:attrNameLst>
                                      </p:cBhvr>
                                      <p:to>
                                        <p:strVal val="visible"/>
                                      </p:to>
                                    </p:set>
                                    <p:animEffect transition="in" filter="fade">
                                      <p:cBhvr>
                                        <p:cTn id="12" dur="500"/>
                                        <p:tgtEl>
                                          <p:spTgt spid="2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xEl>
                                              <p:pRg st="2" end="2"/>
                                            </p:txEl>
                                          </p:spTgt>
                                        </p:tgtEl>
                                        <p:attrNameLst>
                                          <p:attrName>style.visibility</p:attrName>
                                        </p:attrNameLst>
                                      </p:cBhvr>
                                      <p:to>
                                        <p:strVal val="visible"/>
                                      </p:to>
                                    </p:set>
                                    <p:animEffect transition="in" filter="fade">
                                      <p:cBhvr>
                                        <p:cTn id="17" dur="500"/>
                                        <p:tgtEl>
                                          <p:spTgt spid="2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9">
                                            <p:txEl>
                                              <p:pRg st="3" end="3"/>
                                            </p:txEl>
                                          </p:spTgt>
                                        </p:tgtEl>
                                        <p:attrNameLst>
                                          <p:attrName>style.visibility</p:attrName>
                                        </p:attrNameLst>
                                      </p:cBhvr>
                                      <p:to>
                                        <p:strVal val="visible"/>
                                      </p:to>
                                    </p:set>
                                    <p:animEffect transition="in" filter="fade">
                                      <p:cBhvr>
                                        <p:cTn id="22" dur="500"/>
                                        <p:tgtEl>
                                          <p:spTgt spid="2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7"/>
          <p:cNvSpPr/>
          <p:nvPr/>
        </p:nvSpPr>
        <p:spPr>
          <a:xfrm>
            <a:off x="212220" y="270880"/>
            <a:ext cx="8738739" cy="4475418"/>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13" name="Google Shape;413;p17"/>
          <p:cNvSpPr txBox="1">
            <a:spLocks noGrp="1"/>
          </p:cNvSpPr>
          <p:nvPr>
            <p:ph type="title"/>
          </p:nvPr>
        </p:nvSpPr>
        <p:spPr>
          <a:xfrm>
            <a:off x="212220" y="-529431"/>
            <a:ext cx="8670852" cy="6202362"/>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3600"/>
              <a:buNone/>
            </a:pPr>
            <a:r>
              <a:rPr lang="en-US" sz="2800" b="1">
                <a:solidFill>
                  <a:srgbClr val="002060"/>
                </a:solidFill>
                <a:latin typeface="Arial" panose="020B0604020202020204"/>
                <a:ea typeface="Arial" panose="020B0604020202020204"/>
                <a:cs typeface="Arial" panose="020B0604020202020204"/>
                <a:sym typeface="Arial" panose="020B0604020202020204"/>
              </a:rPr>
              <a:t>	</a:t>
            </a:r>
          </a:p>
        </p:txBody>
      </p:sp>
      <p:sp>
        <p:nvSpPr>
          <p:cNvPr id="414" name="Google Shape;414;p17"/>
          <p:cNvSpPr/>
          <p:nvPr/>
        </p:nvSpPr>
        <p:spPr>
          <a:xfrm>
            <a:off x="408355" y="605058"/>
            <a:ext cx="8289594" cy="3933384"/>
          </a:xfrm>
          <a:prstGeom prst="rect">
            <a:avLst/>
          </a:prstGeom>
          <a:noFill/>
          <a:ln>
            <a:noFill/>
          </a:ln>
        </p:spPr>
        <p:txBody>
          <a:bodyPr spcFirstLastPara="1" wrap="square" lIns="91425" tIns="45700" rIns="91425" bIns="45700" anchor="t" anchorCtr="0">
            <a:spAutoFit/>
          </a:bodyPr>
          <a:lstStyle/>
          <a:p>
            <a:pPr marL="0" marR="0" lvl="0" indent="360680" algn="just" rtl="0">
              <a:lnSpc>
                <a:spcPct val="110000"/>
              </a:lnSpc>
              <a:spcBef>
                <a:spcPts val="0"/>
              </a:spcBef>
              <a:spcAft>
                <a:spcPts val="0"/>
              </a:spcAft>
              <a:buNone/>
            </a:pP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Bác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nông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dân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ôn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tồn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giảng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FF523E"/>
                </a:solidFill>
                <a:latin typeface="Arial" panose="020B0604020202020204"/>
                <a:ea typeface="Arial" panose="020B0604020202020204"/>
                <a:cs typeface="Arial" panose="020B0604020202020204"/>
                <a:sym typeface="Arial" panose="020B0604020202020204"/>
              </a:rPr>
              <a:t>giải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a:t>
            </a:r>
          </a:p>
          <a:p>
            <a:pPr marL="0" marR="0" lvl="0" indent="360680" algn="just" rtl="0">
              <a:lnSpc>
                <a:spcPct val="110000"/>
              </a:lnSpc>
              <a:spcBef>
                <a:spcPts val="0"/>
              </a:spcBef>
              <a:spcAft>
                <a:spcPts val="0"/>
              </a:spcAft>
              <a:buNone/>
            </a:pP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Trước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hết</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phải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nuôi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thân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Đó</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cho</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hiện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tại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Nhà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còn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bố</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mẹ</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FF523E"/>
                </a:solidFill>
                <a:latin typeface="Arial" panose="020B0604020202020204"/>
                <a:ea typeface="Arial" panose="020B0604020202020204"/>
                <a:cs typeface="Arial" panose="020B0604020202020204"/>
                <a:sym typeface="Arial" panose="020B0604020202020204"/>
              </a:rPr>
              <a:t>già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phụng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dưỡng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bố</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mẹ</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vì</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quá</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khứ</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Còn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nuôi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con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FF523E"/>
                </a:solidFill>
                <a:latin typeface="Arial" panose="020B0604020202020204"/>
                <a:ea typeface="Arial" panose="020B0604020202020204"/>
                <a:cs typeface="Arial" panose="020B0604020202020204"/>
                <a:sym typeface="Arial" panose="020B0604020202020204"/>
              </a:rPr>
              <a:t>dành</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dụm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cho</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tương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lai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Sau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này</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già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các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con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lại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nuôi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như</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bây</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giờ</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đang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phụng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dưỡng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cha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mẹ</a:t>
            </a:r>
            <a:endParaRPr sz="2800" b="1" i="0" u="none" strike="noStrike" cap="none" dirty="0">
              <a:solidFill>
                <a:srgbClr val="002060"/>
              </a:solidFill>
              <a:latin typeface="Arial" panose="020B0604020202020204"/>
              <a:ea typeface="Arial" panose="020B0604020202020204"/>
              <a:cs typeface="Arial" panose="020B0604020202020204"/>
              <a:sym typeface="Arial" panose="020B0604020202020204"/>
            </a:endParaRPr>
          </a:p>
          <a:p>
            <a:pPr marL="0" marR="0" lvl="0" indent="0" algn="r" rtl="0">
              <a:lnSpc>
                <a:spcPct val="100000"/>
              </a:lnSpc>
              <a:spcBef>
                <a:spcPts val="1200"/>
              </a:spcBef>
              <a:spcAft>
                <a:spcPts val="0"/>
              </a:spcAft>
              <a:buNone/>
            </a:pPr>
            <a:r>
              <a:rPr lang="en-US" sz="2400" b="1" i="0" u="none" strike="noStrike" cap="none" dirty="0">
                <a:solidFill>
                  <a:srgbClr val="002060"/>
                </a:solidFill>
                <a:latin typeface="Arial" panose="020B0604020202020204"/>
                <a:ea typeface="Arial" panose="020B0604020202020204"/>
                <a:cs typeface="Arial" panose="020B0604020202020204"/>
                <a:sym typeface="Arial" panose="020B0604020202020204"/>
              </a:rPr>
              <a:t>TRUYỆN VUI DÂN GIAN THẾ GIỚI</a:t>
            </a:r>
            <a:endParaRPr sz="12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415" name="Google Shape;415;p17"/>
          <p:cNvSpPr txBox="1"/>
          <p:nvPr/>
        </p:nvSpPr>
        <p:spPr>
          <a:xfrm>
            <a:off x="6084866" y="2571410"/>
            <a:ext cx="8853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16" name="Google Shape;416;p17"/>
          <p:cNvSpPr txBox="1"/>
          <p:nvPr/>
        </p:nvSpPr>
        <p:spPr>
          <a:xfrm>
            <a:off x="5507990" y="627380"/>
            <a:ext cx="681355" cy="5207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17" name="Google Shape;417;p17"/>
          <p:cNvSpPr txBox="1"/>
          <p:nvPr/>
        </p:nvSpPr>
        <p:spPr>
          <a:xfrm>
            <a:off x="467761" y="2067868"/>
            <a:ext cx="5400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16"/>
                                        </p:tgtEl>
                                      </p:cBhvr>
                                    </p:animEffect>
                                    <p:set>
                                      <p:cBhvr>
                                        <p:cTn id="7" dur="1" fill="hold">
                                          <p:stCondLst>
                                            <p:cond delay="1000"/>
                                          </p:stCondLst>
                                        </p:cTn>
                                        <p:tgtEl>
                                          <p:spTgt spid="4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17"/>
                                        </p:tgtEl>
                                      </p:cBhvr>
                                    </p:animEffect>
                                    <p:set>
                                      <p:cBhvr>
                                        <p:cTn id="12" dur="1" fill="hold">
                                          <p:stCondLst>
                                            <p:cond delay="1000"/>
                                          </p:stCondLst>
                                        </p:cTn>
                                        <p:tgtEl>
                                          <p:spTgt spid="4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15"/>
                                        </p:tgtEl>
                                      </p:cBhvr>
                                    </p:animEffect>
                                    <p:set>
                                      <p:cBhvr>
                                        <p:cTn id="17" dur="1" fill="hold">
                                          <p:stCondLst>
                                            <p:cond delay="1000"/>
                                          </p:stCondLst>
                                        </p:cTn>
                                        <p:tgtEl>
                                          <p:spTgt spid="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8"/>
          <p:cNvSpPr/>
          <p:nvPr/>
        </p:nvSpPr>
        <p:spPr>
          <a:xfrm>
            <a:off x="248920" y="1883972"/>
            <a:ext cx="8646160" cy="1082277"/>
          </a:xfrm>
          <a:prstGeom prst="roundRect">
            <a:avLst>
              <a:gd name="adj" fmla="val 16667"/>
            </a:avLst>
          </a:prstGeom>
          <a:solidFill>
            <a:srgbClr val="FED1C8"/>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23" name="Google Shape;423;p18"/>
          <p:cNvSpPr/>
          <p:nvPr/>
        </p:nvSpPr>
        <p:spPr>
          <a:xfrm>
            <a:off x="307308" y="1224782"/>
            <a:ext cx="87376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a:solidFill>
                  <a:srgbClr val="C00000"/>
                </a:solidFill>
                <a:latin typeface="Calibri" panose="020F0502020204030204"/>
                <a:ea typeface="Calibri" panose="020F0502020204030204"/>
                <a:cs typeface="Calibri" panose="020F0502020204030204"/>
                <a:sym typeface="Calibri" panose="020F0502020204030204"/>
              </a:rPr>
              <a:t>Bài 3b (Trang 7 VBT TV)</a:t>
            </a:r>
            <a:r>
              <a:rPr lang="en-US" sz="2800" b="1" i="0" u="none" strike="noStrike" cap="none">
                <a:solidFill>
                  <a:srgbClr val="C00000"/>
                </a:solidFill>
                <a:latin typeface="Calibri" panose="020F0502020204030204"/>
                <a:ea typeface="Calibri" panose="020F0502020204030204"/>
                <a:cs typeface="Calibri" panose="020F0502020204030204"/>
                <a:sym typeface="Calibri" panose="020F0502020204030204"/>
              </a:rPr>
              <a:t>: </a:t>
            </a:r>
          </a:p>
          <a:p>
            <a:pPr marL="0" marR="0" lvl="0" indent="0" algn="l" rtl="0">
              <a:lnSpc>
                <a:spcPct val="100000"/>
              </a:lnSpc>
              <a:spcBef>
                <a:spcPts val="0"/>
              </a:spcBef>
              <a:spcAft>
                <a:spcPts val="0"/>
              </a:spcAft>
              <a:buNone/>
            </a:pPr>
            <a:endParaRPr sz="2800" b="1" i="0" u="none" strike="noStrike" cap="none">
              <a:solidFill>
                <a:srgbClr val="2D292D"/>
              </a:solidFill>
              <a:latin typeface="Calibri" panose="020F0502020204030204"/>
              <a:ea typeface="Calibri" panose="020F0502020204030204"/>
              <a:cs typeface="Calibri" panose="020F0502020204030204"/>
              <a:sym typeface="Calibri" panose="020F0502020204030204"/>
            </a:endParaRPr>
          </a:p>
        </p:txBody>
      </p:sp>
      <p:sp>
        <p:nvSpPr>
          <p:cNvPr id="424" name="Google Shape;424;p18"/>
          <p:cNvSpPr txBox="1"/>
          <p:nvPr/>
        </p:nvSpPr>
        <p:spPr>
          <a:xfrm>
            <a:off x="408000" y="1948050"/>
            <a:ext cx="87375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Tìm vần chứa </a:t>
            </a: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o</a:t>
            </a: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 hay </a:t>
            </a: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ô</a:t>
            </a:r>
            <a:r>
              <a:rPr lang="en-US" sz="2800" b="1" i="0" u="none" strike="noStrike" cap="none">
                <a:solidFill>
                  <a:schemeClr val="accent6"/>
                </a:solidFill>
                <a:latin typeface="Arial" panose="020B0604020202020204"/>
                <a:ea typeface="Arial" panose="020B0604020202020204"/>
                <a:cs typeface="Arial" panose="020B0604020202020204"/>
                <a:sym typeface="Arial" panose="020B0604020202020204"/>
              </a:rPr>
              <a:t> </a:t>
            </a: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thích hợp với mỗi ô trống. Giải câu đố.</a:t>
            </a:r>
            <a:endParaRPr sz="2800" b="1" i="0" u="none" strike="noStrike" cap="none">
              <a:solidFill>
                <a:srgbClr val="C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9"/>
          <p:cNvSpPr/>
          <p:nvPr/>
        </p:nvSpPr>
        <p:spPr>
          <a:xfrm>
            <a:off x="212220" y="270879"/>
            <a:ext cx="8738739" cy="470491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30" name="Google Shape;430;p19"/>
          <p:cNvSpPr txBox="1">
            <a:spLocks noGrp="1"/>
          </p:cNvSpPr>
          <p:nvPr>
            <p:ph type="title"/>
          </p:nvPr>
        </p:nvSpPr>
        <p:spPr>
          <a:xfrm>
            <a:off x="193041" y="167707"/>
            <a:ext cx="8584539" cy="459482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b="1">
                <a:solidFill>
                  <a:schemeClr val="accent6"/>
                </a:solidFill>
                <a:latin typeface="Arial" panose="020B0604020202020204"/>
                <a:ea typeface="Arial" panose="020B0604020202020204"/>
                <a:cs typeface="Arial" panose="020B0604020202020204"/>
                <a:sym typeface="Arial" panose="020B0604020202020204"/>
              </a:rPr>
              <a:t>                           </a:t>
            </a:r>
            <a:endParaRPr sz="2800" b="1">
              <a:solidFill>
                <a:srgbClr val="002060"/>
              </a:solidFill>
              <a:latin typeface="Arial" panose="020B0604020202020204"/>
              <a:ea typeface="Arial" panose="020B0604020202020204"/>
              <a:cs typeface="Arial" panose="020B0604020202020204"/>
              <a:sym typeface="Arial" panose="020B0604020202020204"/>
            </a:endParaRPr>
          </a:p>
        </p:txBody>
      </p:sp>
      <p:sp>
        <p:nvSpPr>
          <p:cNvPr id="431" name="Google Shape;431;p19"/>
          <p:cNvSpPr txBox="1"/>
          <p:nvPr/>
        </p:nvSpPr>
        <p:spPr>
          <a:xfrm>
            <a:off x="1215342" y="361323"/>
            <a:ext cx="7361400" cy="11514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Hoa gì đơm lửa rực </a:t>
            </a:r>
            <a:r>
              <a:rPr lang="en-US" sz="3200" b="1" i="0" u="none" strike="noStrike" cap="none">
                <a:solidFill>
                  <a:srgbClr val="111111"/>
                </a:solidFill>
                <a:latin typeface="Arial" panose="020B0604020202020204"/>
                <a:ea typeface="Arial" panose="020B0604020202020204"/>
                <a:cs typeface="Arial" panose="020B0604020202020204"/>
                <a:sym typeface="Arial" panose="020B0604020202020204"/>
              </a:rPr>
              <a:t>h</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ồng</a:t>
            </a:r>
            <a:endParaRPr sz="3200" b="1" i="0" u="none" strike="noStrike" cap="none">
              <a:solidFill>
                <a:srgbClr val="3300B8"/>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Lớn lên hạt </a:t>
            </a:r>
            <a:r>
              <a:rPr lang="en-US" sz="3200" b="1" i="0" u="none" strike="noStrike" cap="none">
                <a:solidFill>
                  <a:srgbClr val="111111"/>
                </a:solidFill>
                <a:latin typeface="Arial" panose="020B0604020202020204"/>
                <a:ea typeface="Arial" panose="020B0604020202020204"/>
                <a:cs typeface="Arial" panose="020B0604020202020204"/>
                <a:sym typeface="Arial" panose="020B0604020202020204"/>
              </a:rPr>
              <a:t>ng</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ọc</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đầy </a:t>
            </a:r>
            <a:r>
              <a:rPr lang="en-US" sz="3200" b="1" i="0" u="none" strike="noStrike" cap="none">
                <a:solidFill>
                  <a:srgbClr val="2D292D"/>
                </a:solidFill>
                <a:latin typeface="Arial" panose="020B0604020202020204"/>
                <a:ea typeface="Arial" panose="020B0604020202020204"/>
                <a:cs typeface="Arial" panose="020B0604020202020204"/>
                <a:sym typeface="Arial" panose="020B0604020202020204"/>
              </a:rPr>
              <a:t>tr</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ong</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bị vàng?</a:t>
            </a:r>
          </a:p>
        </p:txBody>
      </p:sp>
      <p:sp>
        <p:nvSpPr>
          <p:cNvPr id="432" name="Google Shape;432;p19"/>
          <p:cNvSpPr txBox="1"/>
          <p:nvPr/>
        </p:nvSpPr>
        <p:spPr>
          <a:xfrm>
            <a:off x="5724440" y="411580"/>
            <a:ext cx="8328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3" name="Google Shape;433;p19"/>
          <p:cNvSpPr txBox="1"/>
          <p:nvPr/>
        </p:nvSpPr>
        <p:spPr>
          <a:xfrm>
            <a:off x="4139905" y="989135"/>
            <a:ext cx="5358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4" name="Google Shape;434;p19"/>
          <p:cNvSpPr txBox="1"/>
          <p:nvPr/>
        </p:nvSpPr>
        <p:spPr>
          <a:xfrm>
            <a:off x="1376523" y="2181465"/>
            <a:ext cx="6621600" cy="2284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Hoa nở trên mặt nước</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Lại mang hạt </a:t>
            </a:r>
            <a:r>
              <a:rPr lang="en-US" sz="3200" b="1" i="0" u="none" strike="noStrike" cap="none">
                <a:solidFill>
                  <a:srgbClr val="1E1B1E"/>
                </a:solidFill>
                <a:latin typeface="Arial" panose="020B0604020202020204"/>
                <a:ea typeface="Arial" panose="020B0604020202020204"/>
                <a:cs typeface="Arial" panose="020B0604020202020204"/>
                <a:sym typeface="Arial" panose="020B0604020202020204"/>
              </a:rPr>
              <a:t>tr</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ong </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mình</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Hương bay qua hồ </a:t>
            </a:r>
            <a:r>
              <a:rPr lang="en-US" sz="3200" b="1" i="0" u="none" strike="noStrike" cap="none">
                <a:solidFill>
                  <a:srgbClr val="2D292D"/>
                </a:solidFill>
                <a:latin typeface="Arial" panose="020B0604020202020204"/>
                <a:ea typeface="Arial" panose="020B0604020202020204"/>
                <a:cs typeface="Arial" panose="020B0604020202020204"/>
                <a:sym typeface="Arial" panose="020B0604020202020204"/>
              </a:rPr>
              <a:t>r</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ộng</a:t>
            </a:r>
            <a:endParaRPr sz="3200" b="1" i="0" u="none" strike="noStrike" cap="none">
              <a:solidFill>
                <a:srgbClr val="3300B8"/>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Lá đội đầu mướt xanh.</a:t>
            </a:r>
          </a:p>
        </p:txBody>
      </p:sp>
      <p:sp>
        <p:nvSpPr>
          <p:cNvPr id="435" name="Google Shape;435;p19"/>
          <p:cNvSpPr txBox="1"/>
          <p:nvPr/>
        </p:nvSpPr>
        <p:spPr>
          <a:xfrm>
            <a:off x="4603845" y="2801580"/>
            <a:ext cx="7233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6" name="Google Shape;436;p19"/>
          <p:cNvSpPr txBox="1"/>
          <p:nvPr/>
        </p:nvSpPr>
        <p:spPr>
          <a:xfrm>
            <a:off x="5615699" y="3363710"/>
            <a:ext cx="7677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7" name="Google Shape;437;p19"/>
          <p:cNvSpPr txBox="1"/>
          <p:nvPr/>
        </p:nvSpPr>
        <p:spPr>
          <a:xfrm>
            <a:off x="5615708" y="1560211"/>
            <a:ext cx="23823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Là hoa lựu</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438" name="Google Shape;438;p19"/>
          <p:cNvSpPr txBox="1"/>
          <p:nvPr/>
        </p:nvSpPr>
        <p:spPr>
          <a:xfrm>
            <a:off x="6120158" y="1545104"/>
            <a:ext cx="27441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Là hoa gì?</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9" name="Google Shape;439;p19"/>
          <p:cNvSpPr txBox="1"/>
          <p:nvPr/>
        </p:nvSpPr>
        <p:spPr>
          <a:xfrm>
            <a:off x="5686974" y="4311243"/>
            <a:ext cx="2382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Là hoa sen</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440" name="Google Shape;440;p19"/>
          <p:cNvSpPr txBox="1"/>
          <p:nvPr/>
        </p:nvSpPr>
        <p:spPr>
          <a:xfrm>
            <a:off x="5832658" y="4311239"/>
            <a:ext cx="2744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Là </a:t>
            </a:r>
            <a:r>
              <a:rPr lang="en-US" sz="3200" b="1"/>
              <a:t>cây</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gì?</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1" name="Google Shape;441;p19"/>
          <p:cNvSpPr txBox="1"/>
          <p:nvPr/>
        </p:nvSpPr>
        <p:spPr>
          <a:xfrm>
            <a:off x="5832415" y="977705"/>
            <a:ext cx="7677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32"/>
                                        </p:tgtEl>
                                      </p:cBhvr>
                                    </p:animEffect>
                                    <p:set>
                                      <p:cBhvr>
                                        <p:cTn id="7" dur="1" fill="hold">
                                          <p:stCondLst>
                                            <p:cond delay="1000"/>
                                          </p:stCondLst>
                                        </p:cTn>
                                        <p:tgtEl>
                                          <p:spTgt spid="4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33"/>
                                        </p:tgtEl>
                                      </p:cBhvr>
                                    </p:animEffect>
                                    <p:set>
                                      <p:cBhvr>
                                        <p:cTn id="12" dur="1" fill="hold">
                                          <p:stCondLst>
                                            <p:cond delay="1000"/>
                                          </p:stCondLst>
                                        </p:cTn>
                                        <p:tgtEl>
                                          <p:spTgt spid="4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41"/>
                                        </p:tgtEl>
                                      </p:cBhvr>
                                    </p:animEffect>
                                    <p:set>
                                      <p:cBhvr>
                                        <p:cTn id="17" dur="1" fill="hold">
                                          <p:stCondLst>
                                            <p:cond delay="1000"/>
                                          </p:stCondLst>
                                        </p:cTn>
                                        <p:tgtEl>
                                          <p:spTgt spid="44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38"/>
                                        </p:tgtEl>
                                      </p:cBhvr>
                                    </p:animEffect>
                                    <p:set>
                                      <p:cBhvr>
                                        <p:cTn id="22" dur="1" fill="hold">
                                          <p:stCondLst>
                                            <p:cond delay="500"/>
                                          </p:stCondLst>
                                        </p:cTn>
                                        <p:tgtEl>
                                          <p:spTgt spid="4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7"/>
                                        </p:tgtEl>
                                        <p:attrNameLst>
                                          <p:attrName>style.visibility</p:attrName>
                                        </p:attrNameLst>
                                      </p:cBhvr>
                                      <p:to>
                                        <p:strVal val="visible"/>
                                      </p:to>
                                    </p:set>
                                    <p:animEffect transition="in" filter="fade">
                                      <p:cBhvr>
                                        <p:cTn id="27" dur="1000"/>
                                        <p:tgtEl>
                                          <p:spTgt spid="4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435"/>
                                        </p:tgtEl>
                                      </p:cBhvr>
                                    </p:animEffect>
                                    <p:set>
                                      <p:cBhvr>
                                        <p:cTn id="32" dur="1" fill="hold">
                                          <p:stCondLst>
                                            <p:cond delay="1000"/>
                                          </p:stCondLst>
                                        </p:cTn>
                                        <p:tgtEl>
                                          <p:spTgt spid="4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436"/>
                                        </p:tgtEl>
                                      </p:cBhvr>
                                    </p:animEffect>
                                    <p:set>
                                      <p:cBhvr>
                                        <p:cTn id="37" dur="1" fill="hold">
                                          <p:stCondLst>
                                            <p:cond delay="1000"/>
                                          </p:stCondLst>
                                        </p:cTn>
                                        <p:tgtEl>
                                          <p:spTgt spid="43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40"/>
                                        </p:tgtEl>
                                      </p:cBhvr>
                                    </p:animEffect>
                                    <p:set>
                                      <p:cBhvr>
                                        <p:cTn id="42" dur="1" fill="hold">
                                          <p:stCondLst>
                                            <p:cond delay="500"/>
                                          </p:stCondLst>
                                        </p:cTn>
                                        <p:tgtEl>
                                          <p:spTgt spid="4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9"/>
                                        </p:tgtEl>
                                        <p:attrNameLst>
                                          <p:attrName>style.visibility</p:attrName>
                                        </p:attrNameLst>
                                      </p:cBhvr>
                                      <p:to>
                                        <p:strVal val="visible"/>
                                      </p:to>
                                    </p:set>
                                    <p:animEffect transition="in" filter="fade">
                                      <p:cBhvr>
                                        <p:cTn id="47"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8"/>
          <p:cNvSpPr txBox="1">
            <a:spLocks noChangeArrowheads="1"/>
          </p:cNvSpPr>
          <p:nvPr/>
        </p:nvSpPr>
        <p:spPr bwMode="auto">
          <a:xfrm>
            <a:off x="1143000" y="36910"/>
            <a:ext cx="6858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1500" b="1">
              <a:solidFill>
                <a:srgbClr val="0000CC"/>
              </a:solidFill>
              <a:latin typeface="Times New Roman" panose="02020603050405020304" pitchFamily="18" charset="0"/>
              <a:cs typeface="Times New Roman" panose="02020603050405020304" pitchFamily="18" charset="0"/>
            </a:endParaRPr>
          </a:p>
          <a:p>
            <a:pPr eaLnBrk="1" hangingPunct="1"/>
            <a:r>
              <a:rPr lang="en-US" altLang="en-US" sz="1500" b="1">
                <a:solidFill>
                  <a:srgbClr val="0000CC"/>
                </a:solidFill>
                <a:latin typeface="Times New Roman" panose="02020603050405020304" pitchFamily="18" charset="0"/>
                <a:cs typeface="Times New Roman" panose="02020603050405020304" pitchFamily="18" charset="0"/>
              </a:rPr>
              <a:t>                              </a:t>
            </a:r>
            <a:endParaRPr lang="en-US" altLang="en-US" sz="1500" b="1">
              <a:solidFill>
                <a:srgbClr val="FF0000"/>
              </a:solidFill>
              <a:latin typeface="Times New Roman" panose="02020603050405020304" pitchFamily="18" charset="0"/>
              <a:cs typeface="Times New Roman" panose="02020603050405020304" pitchFamily="18" charset="0"/>
            </a:endParaRPr>
          </a:p>
        </p:txBody>
      </p:sp>
      <p:sp>
        <p:nvSpPr>
          <p:cNvPr id="9220" name="Rectangle 3"/>
          <p:cNvSpPr>
            <a:spLocks noChangeArrowheads="1"/>
          </p:cNvSpPr>
          <p:nvPr/>
        </p:nvSpPr>
        <p:spPr bwMode="auto">
          <a:xfrm>
            <a:off x="1428750" y="517148"/>
            <a:ext cx="6572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sz="1500" b="1" smtClean="0">
                <a:solidFill>
                  <a:srgbClr val="C00000"/>
                </a:solidFill>
                <a:latin typeface="Times New Roman" panose="02020603050405020304" pitchFamily="18" charset="0"/>
                <a:cs typeface="Times New Roman" panose="02020603050405020304" pitchFamily="18" charset="0"/>
              </a:rPr>
              <a:t> </a:t>
            </a:r>
            <a:r>
              <a:rPr lang="en-US" altLang="en-US" sz="1500" b="1" i="1">
                <a:solidFill>
                  <a:srgbClr val="002060"/>
                </a:solidFill>
                <a:latin typeface="Times New Roman" panose="02020603050405020304" pitchFamily="18" charset="0"/>
                <a:cs typeface="Times New Roman" panose="02020603050405020304" pitchFamily="18" charset="0"/>
              </a:rPr>
              <a:t>Tìm chữ cái thích hợp với mỗi ô trống:</a:t>
            </a:r>
          </a:p>
          <a:p>
            <a:r>
              <a:rPr lang="en-US" altLang="en-US" sz="1500" b="1" i="1">
                <a:solidFill>
                  <a:srgbClr val="002060"/>
                </a:solidFill>
                <a:latin typeface="Times New Roman" panose="02020603050405020304" pitchFamily="18" charset="0"/>
                <a:cs typeface="Times New Roman" panose="02020603050405020304" pitchFamily="18" charset="0"/>
              </a:rPr>
              <a:t>      </a:t>
            </a:r>
            <a:r>
              <a:rPr lang="en-US" altLang="en-US" sz="1500" b="1">
                <a:solidFill>
                  <a:srgbClr val="002060"/>
                </a:solidFill>
                <a:latin typeface="Times New Roman" panose="02020603050405020304" pitchFamily="18" charset="0"/>
                <a:cs typeface="Times New Roman" panose="02020603050405020304" pitchFamily="18" charset="0"/>
              </a:rPr>
              <a:t>                        a) </a:t>
            </a:r>
            <a:r>
              <a:rPr lang="en-US" altLang="en-US" sz="1500" b="1">
                <a:solidFill>
                  <a:srgbClr val="FF0000"/>
                </a:solidFill>
                <a:latin typeface="Times New Roman" panose="02020603050405020304" pitchFamily="18" charset="0"/>
                <a:cs typeface="Times New Roman" panose="02020603050405020304" pitchFamily="18" charset="0"/>
              </a:rPr>
              <a:t>r</a:t>
            </a:r>
            <a:r>
              <a:rPr lang="en-US" altLang="en-US" sz="1500" b="1">
                <a:solidFill>
                  <a:srgbClr val="002060"/>
                </a:solidFill>
                <a:latin typeface="Times New Roman" panose="02020603050405020304" pitchFamily="18" charset="0"/>
                <a:cs typeface="Times New Roman" panose="02020603050405020304" pitchFamily="18" charset="0"/>
              </a:rPr>
              <a:t>, </a:t>
            </a:r>
            <a:r>
              <a:rPr lang="en-US" altLang="en-US" sz="1500" b="1">
                <a:solidFill>
                  <a:srgbClr val="FF0000"/>
                </a:solidFill>
                <a:latin typeface="Times New Roman" panose="02020603050405020304" pitchFamily="18" charset="0"/>
                <a:cs typeface="Times New Roman" panose="02020603050405020304" pitchFamily="18" charset="0"/>
              </a:rPr>
              <a:t>d</a:t>
            </a:r>
            <a:r>
              <a:rPr lang="en-US" altLang="en-US" sz="1500" b="1">
                <a:solidFill>
                  <a:srgbClr val="002060"/>
                </a:solidFill>
                <a:latin typeface="Times New Roman" panose="02020603050405020304" pitchFamily="18" charset="0"/>
                <a:cs typeface="Times New Roman" panose="02020603050405020304" pitchFamily="18" charset="0"/>
              </a:rPr>
              <a:t> hay </a:t>
            </a:r>
            <a:r>
              <a:rPr lang="en-US" altLang="en-US" sz="1500" b="1">
                <a:solidFill>
                  <a:srgbClr val="FF0000"/>
                </a:solidFill>
                <a:latin typeface="Times New Roman" panose="02020603050405020304" pitchFamily="18" charset="0"/>
                <a:cs typeface="Times New Roman" panose="02020603050405020304" pitchFamily="18" charset="0"/>
              </a:rPr>
              <a:t>gi</a:t>
            </a:r>
            <a:r>
              <a:rPr lang="en-US" altLang="en-US" sz="1500" b="1">
                <a:solidFill>
                  <a:srgbClr val="002060"/>
                </a:solidFill>
                <a:latin typeface="Times New Roman" panose="02020603050405020304" pitchFamily="18" charset="0"/>
                <a:cs typeface="Times New Roman" panose="02020603050405020304" pitchFamily="18" charset="0"/>
              </a:rPr>
              <a:t>?</a:t>
            </a:r>
          </a:p>
        </p:txBody>
      </p:sp>
      <p:sp>
        <p:nvSpPr>
          <p:cNvPr id="9221" name="TextBox 4"/>
          <p:cNvSpPr txBox="1">
            <a:spLocks noChangeArrowheads="1"/>
          </p:cNvSpPr>
          <p:nvPr/>
        </p:nvSpPr>
        <p:spPr bwMode="auto">
          <a:xfrm>
            <a:off x="1314450" y="1571625"/>
            <a:ext cx="6629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ts val="900"/>
              </a:spcBef>
            </a:pPr>
            <a:r>
              <a:rPr lang="en-US" altLang="en-US" sz="1800" b="1" i="1">
                <a:solidFill>
                  <a:srgbClr val="C00000"/>
                </a:solidFill>
                <a:latin typeface="Times New Roman" panose="02020603050405020304" pitchFamily="18" charset="0"/>
                <a:cs typeface="Times New Roman" panose="02020603050405020304" pitchFamily="18" charset="0"/>
              </a:rPr>
              <a:t>Giữa cơn hoạn nạn</a:t>
            </a:r>
          </a:p>
          <a:p>
            <a:pPr>
              <a:spcBef>
                <a:spcPts val="900"/>
              </a:spcBef>
            </a:pPr>
            <a:r>
              <a:rPr lang="en-US" altLang="en-US" sz="1650" b="1">
                <a:solidFill>
                  <a:srgbClr val="0000CC"/>
                </a:solidFill>
                <a:latin typeface="Times New Roman" panose="02020603050405020304" pitchFamily="18" charset="0"/>
                <a:cs typeface="Times New Roman" panose="02020603050405020304" pitchFamily="18" charset="0"/>
              </a:rPr>
              <a:t>       Một chiếc thuyền   </a:t>
            </a:r>
            <a:r>
              <a:rPr lang="en-US" altLang="en-US" sz="1650" b="1">
                <a:solidFill>
                  <a:srgbClr val="FF0000"/>
                </a:solidFill>
                <a:latin typeface="Times New Roman" panose="02020603050405020304" pitchFamily="18" charset="0"/>
                <a:cs typeface="Times New Roman" panose="02020603050405020304" pitchFamily="18" charset="0"/>
              </a:rPr>
              <a:t>r</a:t>
            </a:r>
            <a:r>
              <a:rPr lang="en-US" altLang="en-US" sz="1650" b="1">
                <a:solidFill>
                  <a:srgbClr val="0000CC"/>
                </a:solidFill>
                <a:latin typeface="Times New Roman" panose="02020603050405020304" pitchFamily="18" charset="0"/>
                <a:cs typeface="Times New Roman" panose="02020603050405020304" pitchFamily="18" charset="0"/>
              </a:rPr>
              <a:t>a đến  </a:t>
            </a:r>
            <a:r>
              <a:rPr lang="en-US" altLang="en-US" sz="1650" b="1">
                <a:solidFill>
                  <a:srgbClr val="FF0000"/>
                </a:solidFill>
                <a:latin typeface="Times New Roman" panose="02020603050405020304" pitchFamily="18" charset="0"/>
                <a:cs typeface="Times New Roman" panose="02020603050405020304" pitchFamily="18" charset="0"/>
              </a:rPr>
              <a:t>gi</a:t>
            </a:r>
            <a:r>
              <a:rPr lang="en-US" altLang="en-US" sz="1650" b="1">
                <a:solidFill>
                  <a:srgbClr val="0000CC"/>
                </a:solidFill>
                <a:latin typeface="Times New Roman" panose="02020603050405020304" pitchFamily="18" charset="0"/>
                <a:cs typeface="Times New Roman" panose="02020603050405020304" pitchFamily="18" charset="0"/>
              </a:rPr>
              <a:t>ữa   </a:t>
            </a:r>
            <a:r>
              <a:rPr lang="en-US" altLang="en-US" sz="1650" b="1">
                <a:solidFill>
                  <a:srgbClr val="FF0000"/>
                </a:solidFill>
                <a:latin typeface="Times New Roman" panose="02020603050405020304" pitchFamily="18" charset="0"/>
                <a:cs typeface="Times New Roman" panose="02020603050405020304" pitchFamily="18" charset="0"/>
              </a:rPr>
              <a:t>d</a:t>
            </a:r>
            <a:r>
              <a:rPr lang="en-US" altLang="en-US" sz="1650" b="1">
                <a:solidFill>
                  <a:srgbClr val="0000CC"/>
                </a:solidFill>
                <a:latin typeface="Times New Roman" panose="02020603050405020304" pitchFamily="18" charset="0"/>
                <a:cs typeface="Times New Roman" panose="02020603050405020304" pitchFamily="18" charset="0"/>
              </a:rPr>
              <a:t>òng sông thì bị   </a:t>
            </a:r>
            <a:r>
              <a:rPr lang="en-US" altLang="en-US" sz="1650" b="1">
                <a:solidFill>
                  <a:srgbClr val="FF0000"/>
                </a:solidFill>
                <a:latin typeface="Times New Roman" panose="02020603050405020304" pitchFamily="18" charset="0"/>
                <a:cs typeface="Times New Roman" panose="02020603050405020304" pitchFamily="18" charset="0"/>
              </a:rPr>
              <a:t>r</a:t>
            </a:r>
            <a:r>
              <a:rPr lang="en-US" altLang="en-US" sz="1650" b="1">
                <a:solidFill>
                  <a:srgbClr val="0000CC"/>
                </a:solidFill>
                <a:latin typeface="Times New Roman" panose="02020603050405020304" pitchFamily="18" charset="0"/>
                <a:cs typeface="Times New Roman" panose="02020603050405020304" pitchFamily="18" charset="0"/>
              </a:rPr>
              <a:t>ò. Chỉ trong nháy mắt, thuyền đã ngập nước.</a:t>
            </a:r>
          </a:p>
          <a:p>
            <a:pPr>
              <a:spcBef>
                <a:spcPts val="900"/>
              </a:spcBef>
            </a:pPr>
            <a:r>
              <a:rPr lang="en-US" altLang="en-US" sz="1650" b="1">
                <a:solidFill>
                  <a:srgbClr val="0000CC"/>
                </a:solidFill>
                <a:latin typeface="Times New Roman" panose="02020603050405020304" pitchFamily="18" charset="0"/>
                <a:cs typeface="Times New Roman" panose="02020603050405020304" pitchFamily="18" charset="0"/>
              </a:rPr>
              <a:t>        Hành khách nhốn nháo, hoảng hốt, ai nấy   </a:t>
            </a:r>
            <a:r>
              <a:rPr lang="en-US" altLang="en-US" sz="1650" b="1">
                <a:solidFill>
                  <a:srgbClr val="FF0000"/>
                </a:solidFill>
                <a:latin typeface="Times New Roman" panose="02020603050405020304" pitchFamily="18" charset="0"/>
                <a:cs typeface="Times New Roman" panose="02020603050405020304" pitchFamily="18" charset="0"/>
              </a:rPr>
              <a:t>r</a:t>
            </a:r>
            <a:r>
              <a:rPr lang="en-US" altLang="en-US" sz="1650" b="1">
                <a:solidFill>
                  <a:srgbClr val="0000CC"/>
                </a:solidFill>
                <a:latin typeface="Times New Roman" panose="02020603050405020304" pitchFamily="18" charset="0"/>
                <a:cs typeface="Times New Roman" panose="02020603050405020304" pitchFamily="18" charset="0"/>
              </a:rPr>
              <a:t>a sức tát nước, cứu thuyền.  </a:t>
            </a:r>
            <a:r>
              <a:rPr lang="en-US" altLang="en-US" sz="1650" b="1">
                <a:solidFill>
                  <a:srgbClr val="FF0000"/>
                </a:solidFill>
                <a:latin typeface="Times New Roman" panose="02020603050405020304" pitchFamily="18" charset="0"/>
                <a:cs typeface="Times New Roman" panose="02020603050405020304" pitchFamily="18" charset="0"/>
              </a:rPr>
              <a:t>D</a:t>
            </a:r>
            <a:r>
              <a:rPr lang="en-US" altLang="en-US" sz="1650" b="1">
                <a:solidFill>
                  <a:srgbClr val="0000CC"/>
                </a:solidFill>
                <a:latin typeface="Times New Roman" panose="02020603050405020304" pitchFamily="18" charset="0"/>
                <a:cs typeface="Times New Roman" panose="02020603050405020304" pitchFamily="18" charset="0"/>
              </a:rPr>
              <a:t>uy chỉ có một anh chàng vẫn thản nhiên, coi như không có chuyện gì xảy   </a:t>
            </a:r>
            <a:r>
              <a:rPr lang="en-US" altLang="en-US" sz="1650" b="1">
                <a:solidFill>
                  <a:srgbClr val="FF0000"/>
                </a:solidFill>
                <a:latin typeface="Times New Roman" panose="02020603050405020304" pitchFamily="18" charset="0"/>
                <a:cs typeface="Times New Roman" panose="02020603050405020304" pitchFamily="18" charset="0"/>
              </a:rPr>
              <a:t>r</a:t>
            </a:r>
            <a:r>
              <a:rPr lang="en-US" altLang="en-US" sz="1650" b="1">
                <a:solidFill>
                  <a:srgbClr val="0000CC"/>
                </a:solidFill>
                <a:latin typeface="Times New Roman" panose="02020603050405020304" pitchFamily="18" charset="0"/>
                <a:cs typeface="Times New Roman" panose="02020603050405020304" pitchFamily="18" charset="0"/>
              </a:rPr>
              <a:t>a. Một hành khách thấy vậy, không  </a:t>
            </a:r>
            <a:r>
              <a:rPr lang="en-US" altLang="en-US" sz="1650" b="1">
                <a:solidFill>
                  <a:srgbClr val="FF0000"/>
                </a:solidFill>
                <a:latin typeface="Times New Roman" panose="02020603050405020304" pitchFamily="18" charset="0"/>
                <a:cs typeface="Times New Roman" panose="02020603050405020304" pitchFamily="18" charset="0"/>
              </a:rPr>
              <a:t>gi</a:t>
            </a:r>
            <a:r>
              <a:rPr lang="en-US" altLang="en-US" sz="1650" b="1">
                <a:solidFill>
                  <a:srgbClr val="0000CC"/>
                </a:solidFill>
                <a:latin typeface="Times New Roman" panose="02020603050405020304" pitchFamily="18" charset="0"/>
                <a:cs typeface="Times New Roman" panose="02020603050405020304" pitchFamily="18" charset="0"/>
              </a:rPr>
              <a:t>ấu nổi tức  </a:t>
            </a:r>
            <a:r>
              <a:rPr lang="en-US" altLang="en-US" sz="1650" b="1">
                <a:solidFill>
                  <a:srgbClr val="FF0000"/>
                </a:solidFill>
                <a:latin typeface="Times New Roman" panose="02020603050405020304" pitchFamily="18" charset="0"/>
                <a:cs typeface="Times New Roman" panose="02020603050405020304" pitchFamily="18" charset="0"/>
              </a:rPr>
              <a:t>gi</a:t>
            </a:r>
            <a:r>
              <a:rPr lang="en-US" altLang="en-US" sz="1650" b="1">
                <a:solidFill>
                  <a:srgbClr val="0000CC"/>
                </a:solidFill>
                <a:latin typeface="Times New Roman" panose="02020603050405020304" pitchFamily="18" charset="0"/>
                <a:cs typeface="Times New Roman" panose="02020603050405020304" pitchFamily="18" charset="0"/>
              </a:rPr>
              <a:t>ận, bảo:</a:t>
            </a:r>
          </a:p>
          <a:p>
            <a:pPr>
              <a:spcBef>
                <a:spcPts val="900"/>
              </a:spcBef>
            </a:pPr>
            <a:r>
              <a:rPr lang="en-US" altLang="en-US" sz="1650" b="1">
                <a:solidFill>
                  <a:srgbClr val="0000CC"/>
                </a:solidFill>
                <a:latin typeface="Times New Roman" panose="02020603050405020304" pitchFamily="18" charset="0"/>
                <a:cs typeface="Times New Roman" panose="02020603050405020304" pitchFamily="18" charset="0"/>
              </a:rPr>
              <a:t>     </a:t>
            </a:r>
            <a:r>
              <a:rPr lang="en-US" altLang="en-US" sz="1650">
                <a:solidFill>
                  <a:srgbClr val="0000CC"/>
                </a:solidFill>
                <a:latin typeface="Times New Roman" panose="02020603050405020304" pitchFamily="18" charset="0"/>
                <a:cs typeface="Times New Roman" panose="02020603050405020304" pitchFamily="18" charset="0"/>
              </a:rPr>
              <a:t>- </a:t>
            </a:r>
            <a:r>
              <a:rPr lang="en-US" altLang="en-US" sz="1650" b="1">
                <a:solidFill>
                  <a:srgbClr val="0000CC"/>
                </a:solidFill>
                <a:latin typeface="Times New Roman" panose="02020603050405020304" pitchFamily="18" charset="0"/>
                <a:cs typeface="Times New Roman" panose="02020603050405020304" pitchFamily="18" charset="0"/>
              </a:rPr>
              <a:t>Thuyền sắp chìm xuống đáy sông   </a:t>
            </a:r>
            <a:r>
              <a:rPr lang="en-US" altLang="en-US" sz="1650" b="1">
                <a:solidFill>
                  <a:srgbClr val="FF0000"/>
                </a:solidFill>
                <a:latin typeface="Times New Roman" panose="02020603050405020304" pitchFamily="18" charset="0"/>
                <a:cs typeface="Times New Roman" panose="02020603050405020304" pitchFamily="18" charset="0"/>
              </a:rPr>
              <a:t>r</a:t>
            </a:r>
            <a:r>
              <a:rPr lang="en-US" altLang="en-US" sz="1650" b="1">
                <a:solidFill>
                  <a:srgbClr val="0000CC"/>
                </a:solidFill>
                <a:latin typeface="Times New Roman" panose="02020603050405020304" pitchFamily="18" charset="0"/>
                <a:cs typeface="Times New Roman" panose="02020603050405020304" pitchFamily="18" charset="0"/>
              </a:rPr>
              <a:t>ồi, sao anh vẫn thản nhiên vậy?</a:t>
            </a:r>
          </a:p>
          <a:p>
            <a:pPr>
              <a:spcBef>
                <a:spcPts val="900"/>
              </a:spcBef>
            </a:pPr>
            <a:r>
              <a:rPr lang="en-US" altLang="en-US" sz="1650" b="1">
                <a:solidFill>
                  <a:srgbClr val="0000CC"/>
                </a:solidFill>
                <a:latin typeface="Times New Roman" panose="02020603050405020304" pitchFamily="18" charset="0"/>
                <a:cs typeface="Times New Roman" panose="02020603050405020304" pitchFamily="18" charset="0"/>
              </a:rPr>
              <a:t>       Anh chàng nọ trả lời:</a:t>
            </a:r>
          </a:p>
          <a:p>
            <a:pPr>
              <a:spcBef>
                <a:spcPts val="900"/>
              </a:spcBef>
            </a:pPr>
            <a:r>
              <a:rPr lang="en-US" altLang="en-US" sz="1650" b="1">
                <a:solidFill>
                  <a:srgbClr val="0000CC"/>
                </a:solidFill>
                <a:latin typeface="Times New Roman" panose="02020603050405020304" pitchFamily="18" charset="0"/>
                <a:cs typeface="Times New Roman" panose="02020603050405020304" pitchFamily="18" charset="0"/>
              </a:rPr>
              <a:t>     </a:t>
            </a:r>
            <a:r>
              <a:rPr lang="en-US" altLang="en-US" sz="1650">
                <a:solidFill>
                  <a:srgbClr val="0000CC"/>
                </a:solidFill>
                <a:latin typeface="Times New Roman" panose="02020603050405020304" pitchFamily="18" charset="0"/>
                <a:cs typeface="Times New Roman" panose="02020603050405020304" pitchFamily="18" charset="0"/>
              </a:rPr>
              <a:t>-</a:t>
            </a:r>
            <a:r>
              <a:rPr lang="en-US" altLang="en-US" sz="1650" b="1">
                <a:solidFill>
                  <a:srgbClr val="0000CC"/>
                </a:solidFill>
                <a:latin typeface="Times New Roman" panose="02020603050405020304" pitchFamily="18" charset="0"/>
                <a:cs typeface="Times New Roman" panose="02020603050405020304" pitchFamily="18" charset="0"/>
              </a:rPr>
              <a:t> Việc gì phải lo nhỉ? Thuyền này đâu có phải của tôi!                                                                                         </a:t>
            </a:r>
          </a:p>
          <a:p>
            <a:pPr>
              <a:spcBef>
                <a:spcPts val="900"/>
              </a:spcBef>
            </a:pPr>
            <a:r>
              <a:rPr lang="en-US" altLang="en-US" sz="1650" b="1">
                <a:solidFill>
                  <a:srgbClr val="0000CC"/>
                </a:solidFill>
                <a:latin typeface="Times New Roman" panose="02020603050405020304" pitchFamily="18" charset="0"/>
                <a:cs typeface="Times New Roman" panose="02020603050405020304" pitchFamily="18" charset="0"/>
              </a:rPr>
              <a:t>                                                                                        </a:t>
            </a:r>
            <a:r>
              <a:rPr lang="en-US" altLang="en-US" sz="1200" b="1">
                <a:solidFill>
                  <a:srgbClr val="00B050"/>
                </a:solidFill>
                <a:latin typeface="Times New Roman" panose="02020603050405020304" pitchFamily="18" charset="0"/>
                <a:cs typeface="Times New Roman" panose="02020603050405020304" pitchFamily="18" charset="0"/>
              </a:rPr>
              <a:t>TRUYỆN VUI DÂN GIAN</a:t>
            </a:r>
            <a:endParaRPr lang="en-US" altLang="en-US" sz="1650" b="1">
              <a:solidFill>
                <a:srgbClr val="0000CC"/>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847850" y="7196138"/>
            <a:ext cx="454819" cy="3476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1">
              <a:solidFill>
                <a:srgbClr val="FF0000"/>
              </a:solidFill>
              <a:latin typeface="Times New Roman" pitchFamily="18" charset="0"/>
              <a:cs typeface="Times New Roman" pitchFamily="18" charset="0"/>
            </a:endParaRPr>
          </a:p>
        </p:txBody>
      </p:sp>
      <p:sp>
        <p:nvSpPr>
          <p:cNvPr id="13" name="Text Box 4"/>
          <p:cNvSpPr txBox="1">
            <a:spLocks noChangeArrowheads="1"/>
          </p:cNvSpPr>
          <p:nvPr/>
        </p:nvSpPr>
        <p:spPr bwMode="auto">
          <a:xfrm>
            <a:off x="3303985" y="1994298"/>
            <a:ext cx="228600" cy="369332"/>
          </a:xfrm>
          <a:prstGeom prst="rect">
            <a:avLst/>
          </a:prstGeom>
          <a:solidFill>
            <a:srgbClr val="00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endParaRPr lang="en-US" altLang="en-US" sz="1800">
              <a:latin typeface="Times New Roman" panose="02020603050405020304" pitchFamily="18" charset="0"/>
              <a:cs typeface="Times New Roman" panose="02020603050405020304" pitchFamily="18" charset="0"/>
            </a:endParaRPr>
          </a:p>
        </p:txBody>
      </p:sp>
      <p:sp>
        <p:nvSpPr>
          <p:cNvPr id="19" name="Text Box 4"/>
          <p:cNvSpPr txBox="1">
            <a:spLocks noChangeArrowheads="1"/>
          </p:cNvSpPr>
          <p:nvPr/>
        </p:nvSpPr>
        <p:spPr bwMode="auto">
          <a:xfrm>
            <a:off x="4063604" y="2002631"/>
            <a:ext cx="228600" cy="369332"/>
          </a:xfrm>
          <a:prstGeom prst="rect">
            <a:avLst/>
          </a:prstGeom>
          <a:solidFill>
            <a:srgbClr val="00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endParaRPr lang="en-US" altLang="en-US" sz="1800">
              <a:latin typeface="Times New Roman" panose="02020603050405020304" pitchFamily="18" charset="0"/>
              <a:cs typeface="Times New Roman" panose="02020603050405020304" pitchFamily="18" charset="0"/>
            </a:endParaRPr>
          </a:p>
        </p:txBody>
      </p:sp>
      <p:sp>
        <p:nvSpPr>
          <p:cNvPr id="20" name="Text Box 4"/>
          <p:cNvSpPr txBox="1">
            <a:spLocks noChangeArrowheads="1"/>
          </p:cNvSpPr>
          <p:nvPr/>
        </p:nvSpPr>
        <p:spPr bwMode="auto">
          <a:xfrm>
            <a:off x="4566047" y="2007394"/>
            <a:ext cx="228600" cy="369332"/>
          </a:xfrm>
          <a:prstGeom prst="rect">
            <a:avLst/>
          </a:prstGeom>
          <a:solidFill>
            <a:srgbClr val="00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endParaRPr lang="en-US" altLang="en-US" sz="1800">
              <a:latin typeface="Times New Roman" panose="02020603050405020304" pitchFamily="18" charset="0"/>
              <a:cs typeface="Times New Roman" panose="02020603050405020304" pitchFamily="18" charset="0"/>
            </a:endParaRPr>
          </a:p>
        </p:txBody>
      </p:sp>
      <p:sp>
        <p:nvSpPr>
          <p:cNvPr id="21" name="Text Box 4"/>
          <p:cNvSpPr txBox="1">
            <a:spLocks noChangeArrowheads="1"/>
          </p:cNvSpPr>
          <p:nvPr/>
        </p:nvSpPr>
        <p:spPr bwMode="auto">
          <a:xfrm>
            <a:off x="6112669" y="2012156"/>
            <a:ext cx="228600" cy="369332"/>
          </a:xfrm>
          <a:prstGeom prst="rect">
            <a:avLst/>
          </a:prstGeom>
          <a:solidFill>
            <a:srgbClr val="00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endParaRPr lang="en-US" altLang="en-US" sz="1800">
              <a:latin typeface="Times New Roman" panose="02020603050405020304" pitchFamily="18" charset="0"/>
              <a:cs typeface="Times New Roman" panose="02020603050405020304" pitchFamily="18" charset="0"/>
            </a:endParaRPr>
          </a:p>
        </p:txBody>
      </p:sp>
      <p:sp>
        <p:nvSpPr>
          <p:cNvPr id="22" name="Text Box 4"/>
          <p:cNvSpPr txBox="1">
            <a:spLocks noChangeArrowheads="1"/>
          </p:cNvSpPr>
          <p:nvPr/>
        </p:nvSpPr>
        <p:spPr bwMode="auto">
          <a:xfrm>
            <a:off x="5560219" y="2586038"/>
            <a:ext cx="228600" cy="369332"/>
          </a:xfrm>
          <a:prstGeom prst="rect">
            <a:avLst/>
          </a:prstGeom>
          <a:solidFill>
            <a:srgbClr val="00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endParaRPr lang="en-US" altLang="en-US" sz="1800">
              <a:latin typeface="Times New Roman" panose="02020603050405020304" pitchFamily="18" charset="0"/>
              <a:cs typeface="Times New Roman" panose="02020603050405020304" pitchFamily="18" charset="0"/>
            </a:endParaRPr>
          </a:p>
        </p:txBody>
      </p:sp>
      <p:sp>
        <p:nvSpPr>
          <p:cNvPr id="23" name="Text Box 4"/>
          <p:cNvSpPr txBox="1">
            <a:spLocks noChangeArrowheads="1"/>
          </p:cNvSpPr>
          <p:nvPr/>
        </p:nvSpPr>
        <p:spPr bwMode="auto">
          <a:xfrm>
            <a:off x="2078831" y="2865835"/>
            <a:ext cx="228600" cy="369332"/>
          </a:xfrm>
          <a:prstGeom prst="rect">
            <a:avLst/>
          </a:prstGeom>
          <a:solidFill>
            <a:srgbClr val="00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endParaRPr lang="en-US" altLang="en-US" sz="1800">
              <a:latin typeface="Times New Roman" panose="02020603050405020304" pitchFamily="18" charset="0"/>
              <a:cs typeface="Times New Roman" panose="02020603050405020304" pitchFamily="18" charset="0"/>
            </a:endParaRPr>
          </a:p>
        </p:txBody>
      </p:sp>
      <p:sp>
        <p:nvSpPr>
          <p:cNvPr id="24" name="Text Box 4"/>
          <p:cNvSpPr txBox="1">
            <a:spLocks noChangeArrowheads="1"/>
          </p:cNvSpPr>
          <p:nvPr/>
        </p:nvSpPr>
        <p:spPr bwMode="auto">
          <a:xfrm>
            <a:off x="2614613" y="3126581"/>
            <a:ext cx="228600" cy="369332"/>
          </a:xfrm>
          <a:prstGeom prst="rect">
            <a:avLst/>
          </a:prstGeom>
          <a:solidFill>
            <a:srgbClr val="00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endParaRPr lang="en-US" altLang="en-US" sz="1800">
              <a:latin typeface="Times New Roman" panose="02020603050405020304" pitchFamily="18" charset="0"/>
              <a:cs typeface="Times New Roman" panose="02020603050405020304" pitchFamily="18" charset="0"/>
            </a:endParaRPr>
          </a:p>
        </p:txBody>
      </p:sp>
      <p:sp>
        <p:nvSpPr>
          <p:cNvPr id="25" name="Text Box 4"/>
          <p:cNvSpPr txBox="1">
            <a:spLocks noChangeArrowheads="1"/>
          </p:cNvSpPr>
          <p:nvPr/>
        </p:nvSpPr>
        <p:spPr bwMode="auto">
          <a:xfrm>
            <a:off x="7197329" y="3108723"/>
            <a:ext cx="228600" cy="369332"/>
          </a:xfrm>
          <a:prstGeom prst="rect">
            <a:avLst/>
          </a:prstGeom>
          <a:solidFill>
            <a:srgbClr val="00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endParaRPr lang="en-US" altLang="en-US" sz="1800">
              <a:latin typeface="Times New Roman" panose="02020603050405020304" pitchFamily="18" charset="0"/>
              <a:cs typeface="Times New Roman" panose="02020603050405020304" pitchFamily="18" charset="0"/>
            </a:endParaRPr>
          </a:p>
        </p:txBody>
      </p:sp>
      <p:sp>
        <p:nvSpPr>
          <p:cNvPr id="26" name="Text Box 4"/>
          <p:cNvSpPr txBox="1">
            <a:spLocks noChangeArrowheads="1"/>
          </p:cNvSpPr>
          <p:nvPr/>
        </p:nvSpPr>
        <p:spPr bwMode="auto">
          <a:xfrm>
            <a:off x="4742260" y="3714750"/>
            <a:ext cx="228600" cy="369332"/>
          </a:xfrm>
          <a:prstGeom prst="rect">
            <a:avLst/>
          </a:prstGeom>
          <a:solidFill>
            <a:srgbClr val="00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endParaRPr lang="en-US" altLang="en-US" sz="1800">
              <a:latin typeface="Times New Roman" panose="02020603050405020304" pitchFamily="18" charset="0"/>
              <a:cs typeface="Times New Roman" panose="02020603050405020304" pitchFamily="18" charset="0"/>
            </a:endParaRPr>
          </a:p>
        </p:txBody>
      </p:sp>
      <p:sp>
        <p:nvSpPr>
          <p:cNvPr id="27" name="Text Box 4"/>
          <p:cNvSpPr txBox="1">
            <a:spLocks noChangeArrowheads="1"/>
          </p:cNvSpPr>
          <p:nvPr/>
        </p:nvSpPr>
        <p:spPr bwMode="auto">
          <a:xfrm>
            <a:off x="6041231" y="3102769"/>
            <a:ext cx="228600" cy="369332"/>
          </a:xfrm>
          <a:prstGeom prst="rect">
            <a:avLst/>
          </a:prstGeom>
          <a:solidFill>
            <a:srgbClr val="00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endParaRPr lang="en-US" altLang="en-US"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342163"/>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32" fill="hold" grpId="0" nodeType="clickEffect">
                                  <p:stCondLst>
                                    <p:cond delay="0"/>
                                  </p:stCondLst>
                                  <p:childTnLst>
                                    <p:animEffect transition="out" filter="box(out)">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xit" presetSubtype="32" fill="hold" grpId="0" nodeType="clickEffect">
                                  <p:stCondLst>
                                    <p:cond delay="0"/>
                                  </p:stCondLst>
                                  <p:childTnLst>
                                    <p:animEffect transition="out" filter="circle(out)">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xit" presetSubtype="21" fill="hold" grpId="0" nodeType="clickEffect">
                                  <p:stCondLst>
                                    <p:cond delay="0"/>
                                  </p:stCondLst>
                                  <p:childTnLst>
                                    <p:animEffect transition="out" filter="barn(inVertical)">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xit" presetSubtype="32" fill="hold" grpId="0" nodeType="clickEffect">
                                  <p:stCondLst>
                                    <p:cond delay="0"/>
                                  </p:stCondLst>
                                  <p:childTnLst>
                                    <p:animEffect transition="out" filter="circle(out)">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xit" presetSubtype="32" fill="hold" grpId="0" nodeType="clickEffect">
                                  <p:stCondLst>
                                    <p:cond delay="0"/>
                                  </p:stCondLst>
                                  <p:childTnLst>
                                    <p:animEffect transition="out" filter="circle(out)">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0" nodeType="clickEffect">
                                  <p:stCondLst>
                                    <p:cond delay="0"/>
                                  </p:stCondLst>
                                  <p:childTnLst>
                                    <p:anim calcmode="lin" valueType="num">
                                      <p:cBhvr additive="base">
                                        <p:cTn id="36" dur="500"/>
                                        <p:tgtEl>
                                          <p:spTgt spid="24"/>
                                        </p:tgtEl>
                                        <p:attrNameLst>
                                          <p:attrName>ppt_x</p:attrName>
                                        </p:attrNameLst>
                                      </p:cBhvr>
                                      <p:tavLst>
                                        <p:tav tm="0">
                                          <p:val>
                                            <p:strVal val="ppt_x"/>
                                          </p:val>
                                        </p:tav>
                                        <p:tav tm="100000">
                                          <p:val>
                                            <p:strVal val="ppt_x"/>
                                          </p:val>
                                        </p:tav>
                                      </p:tavLst>
                                    </p:anim>
                                    <p:anim calcmode="lin" valueType="num">
                                      <p:cBhvr additive="base">
                                        <p:cTn id="37" dur="500"/>
                                        <p:tgtEl>
                                          <p:spTgt spid="24"/>
                                        </p:tgtEl>
                                        <p:attrNameLst>
                                          <p:attrName>ppt_y</p:attrName>
                                        </p:attrNameLst>
                                      </p:cBhvr>
                                      <p:tavLst>
                                        <p:tav tm="0">
                                          <p:val>
                                            <p:strVal val="ppt_y"/>
                                          </p:val>
                                        </p:tav>
                                        <p:tav tm="100000">
                                          <p:val>
                                            <p:strVal val="1+ppt_h/2"/>
                                          </p:val>
                                        </p:tav>
                                      </p:tavLst>
                                    </p:anim>
                                    <p:set>
                                      <p:cBhvr>
                                        <p:cTn id="38" dur="1" fill="hold">
                                          <p:stCondLst>
                                            <p:cond delay="499"/>
                                          </p:stCondLst>
                                        </p:cTn>
                                        <p:tgtEl>
                                          <p:spTgt spid="24"/>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xit" presetSubtype="4" fill="hold" grpId="0" nodeType="clickEffect">
                                  <p:stCondLst>
                                    <p:cond delay="0"/>
                                  </p:stCondLst>
                                  <p:childTnLst>
                                    <p:animEffect transition="out" filter="wipe(down)">
                                      <p:cBhvr>
                                        <p:cTn id="42" dur="500"/>
                                        <p:tgtEl>
                                          <p:spTgt spid="27"/>
                                        </p:tgtEl>
                                      </p:cBhvr>
                                    </p:animEffect>
                                    <p:set>
                                      <p:cBhvr>
                                        <p:cTn id="43" dur="1" fill="hold">
                                          <p:stCondLst>
                                            <p:cond delay="499"/>
                                          </p:stCondLst>
                                        </p:cTn>
                                        <p:tgtEl>
                                          <p:spTgt spid="27"/>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xit" presetSubtype="32" fill="hold" grpId="0" nodeType="clickEffect">
                                  <p:stCondLst>
                                    <p:cond delay="0"/>
                                  </p:stCondLst>
                                  <p:childTnLst>
                                    <p:animEffect transition="out" filter="circle(out)">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xit" presetSubtype="0" fill="hold" grpId="0" nodeType="clickEffect">
                                  <p:stCondLst>
                                    <p:cond delay="0"/>
                                  </p:stCondLst>
                                  <p:childTnLst>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587104" y="552450"/>
            <a:ext cx="1950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486400" algn="l"/>
              </a:tabLst>
              <a:defRPr sz="3200">
                <a:solidFill>
                  <a:schemeClr val="tx1"/>
                </a:solidFill>
                <a:latin typeface="Arial" panose="020B0604020202020204" pitchFamily="34" charset="0"/>
              </a:defRPr>
            </a:lvl1pPr>
            <a:lvl2pPr marL="742950" indent="-285750">
              <a:tabLst>
                <a:tab pos="5486400" algn="l"/>
              </a:tabLst>
              <a:defRPr sz="3200">
                <a:solidFill>
                  <a:schemeClr val="tx1"/>
                </a:solidFill>
                <a:latin typeface="Arial" panose="020B0604020202020204" pitchFamily="34" charset="0"/>
              </a:defRPr>
            </a:lvl2pPr>
            <a:lvl3pPr marL="1143000" indent="-228600">
              <a:tabLst>
                <a:tab pos="5486400" algn="l"/>
              </a:tabLst>
              <a:defRPr sz="3200">
                <a:solidFill>
                  <a:schemeClr val="tx1"/>
                </a:solidFill>
                <a:latin typeface="Arial" panose="020B0604020202020204" pitchFamily="34" charset="0"/>
              </a:defRPr>
            </a:lvl3pPr>
            <a:lvl4pPr marL="1600200" indent="-228600">
              <a:tabLst>
                <a:tab pos="5486400" algn="l"/>
              </a:tabLst>
              <a:defRPr sz="3200">
                <a:solidFill>
                  <a:schemeClr val="tx1"/>
                </a:solidFill>
                <a:latin typeface="Arial" panose="020B0604020202020204" pitchFamily="34" charset="0"/>
              </a:defRPr>
            </a:lvl4pPr>
            <a:lvl5pPr marL="2057400" indent="-228600">
              <a:tabLst>
                <a:tab pos="5486400" algn="l"/>
              </a:tabLst>
              <a:defRPr sz="3200">
                <a:solidFill>
                  <a:schemeClr val="tx1"/>
                </a:solidFill>
                <a:latin typeface="Arial" panose="020B0604020202020204" pitchFamily="34" charset="0"/>
              </a:defRPr>
            </a:lvl5pPr>
            <a:lvl6pPr marL="2514600" indent="-228600" eaLnBrk="0" fontAlgn="base" hangingPunct="0">
              <a:spcBef>
                <a:spcPct val="0"/>
              </a:spcBef>
              <a:spcAft>
                <a:spcPct val="0"/>
              </a:spcAft>
              <a:tabLst>
                <a:tab pos="5486400" algn="l"/>
              </a:tabLst>
              <a:defRPr sz="3200">
                <a:solidFill>
                  <a:schemeClr val="tx1"/>
                </a:solidFill>
                <a:latin typeface="Arial" panose="020B0604020202020204" pitchFamily="34" charset="0"/>
              </a:defRPr>
            </a:lvl6pPr>
            <a:lvl7pPr marL="2971800" indent="-228600" eaLnBrk="0" fontAlgn="base" hangingPunct="0">
              <a:spcBef>
                <a:spcPct val="0"/>
              </a:spcBef>
              <a:spcAft>
                <a:spcPct val="0"/>
              </a:spcAft>
              <a:tabLst>
                <a:tab pos="5486400" algn="l"/>
              </a:tabLst>
              <a:defRPr sz="3200">
                <a:solidFill>
                  <a:schemeClr val="tx1"/>
                </a:solidFill>
                <a:latin typeface="Arial" panose="020B0604020202020204" pitchFamily="34" charset="0"/>
              </a:defRPr>
            </a:lvl7pPr>
            <a:lvl8pPr marL="3429000" indent="-228600" eaLnBrk="0" fontAlgn="base" hangingPunct="0">
              <a:spcBef>
                <a:spcPct val="0"/>
              </a:spcBef>
              <a:spcAft>
                <a:spcPct val="0"/>
              </a:spcAft>
              <a:tabLst>
                <a:tab pos="5486400" algn="l"/>
              </a:tabLst>
              <a:defRPr sz="3200">
                <a:solidFill>
                  <a:schemeClr val="tx1"/>
                </a:solidFill>
                <a:latin typeface="Arial" panose="020B0604020202020204" pitchFamily="34" charset="0"/>
              </a:defRPr>
            </a:lvl8pPr>
            <a:lvl9pPr marL="3886200" indent="-228600" eaLnBrk="0" fontAlgn="base" hangingPunct="0">
              <a:spcBef>
                <a:spcPct val="0"/>
              </a:spcBef>
              <a:spcAft>
                <a:spcPct val="0"/>
              </a:spcAft>
              <a:tabLst>
                <a:tab pos="5486400" algn="l"/>
              </a:tabLst>
              <a:defRPr sz="3200">
                <a:solidFill>
                  <a:schemeClr val="tx1"/>
                </a:solidFill>
                <a:latin typeface="Arial" panose="020B0604020202020204" pitchFamily="34" charset="0"/>
              </a:defRPr>
            </a:lvl9pPr>
          </a:lstStyle>
          <a:p>
            <a:pPr algn="just"/>
            <a:r>
              <a:rPr lang="en-US" altLang="en-US" sz="1800" b="1">
                <a:solidFill>
                  <a:srgbClr val="C00000"/>
                </a:solidFill>
                <a:latin typeface="Times New Roman" panose="02020603050405020304" pitchFamily="18" charset="0"/>
                <a:cs typeface="Times New Roman" panose="02020603050405020304" pitchFamily="18" charset="0"/>
              </a:rPr>
              <a:t> </a:t>
            </a:r>
            <a:r>
              <a:rPr lang="en-US" altLang="en-US" sz="1800" b="1" u="sng">
                <a:solidFill>
                  <a:srgbClr val="002060"/>
                </a:solidFill>
                <a:latin typeface="Times New Roman" panose="02020603050405020304" pitchFamily="18" charset="0"/>
                <a:cs typeface="Times New Roman" panose="02020603050405020304" pitchFamily="18" charset="0"/>
              </a:rPr>
              <a:t>Luyện tập</a:t>
            </a:r>
            <a:r>
              <a:rPr lang="en-US" altLang="en-US" sz="1800" b="1">
                <a:solidFill>
                  <a:srgbClr val="002060"/>
                </a:solidFill>
                <a:latin typeface="Times New Roman" panose="02020603050405020304" pitchFamily="18" charset="0"/>
                <a:cs typeface="Times New Roman" panose="02020603050405020304" pitchFamily="18" charset="0"/>
              </a:rPr>
              <a:t>:</a:t>
            </a:r>
          </a:p>
        </p:txBody>
      </p:sp>
      <p:sp>
        <p:nvSpPr>
          <p:cNvPr id="10243" name="Rectangle 3"/>
          <p:cNvSpPr>
            <a:spLocks noChangeArrowheads="1"/>
          </p:cNvSpPr>
          <p:nvPr/>
        </p:nvSpPr>
        <p:spPr bwMode="auto">
          <a:xfrm>
            <a:off x="1428750" y="860823"/>
            <a:ext cx="657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sz="1800" b="1" u="sng">
                <a:solidFill>
                  <a:srgbClr val="C00000"/>
                </a:solidFill>
                <a:latin typeface="Times New Roman" panose="02020603050405020304" pitchFamily="18" charset="0"/>
                <a:cs typeface="Times New Roman" panose="02020603050405020304" pitchFamily="18" charset="0"/>
              </a:rPr>
              <a:t>Bài 2 (Trang 18)</a:t>
            </a:r>
            <a:r>
              <a:rPr lang="en-US" altLang="en-US" sz="1800" b="1">
                <a:solidFill>
                  <a:srgbClr val="C00000"/>
                </a:solidFill>
                <a:latin typeface="Times New Roman" panose="02020603050405020304" pitchFamily="18" charset="0"/>
                <a:cs typeface="Times New Roman" panose="02020603050405020304" pitchFamily="18" charset="0"/>
              </a:rPr>
              <a:t>: </a:t>
            </a:r>
            <a:r>
              <a:rPr lang="en-US" altLang="en-US" sz="1800" b="1" i="1">
                <a:solidFill>
                  <a:srgbClr val="002060"/>
                </a:solidFill>
                <a:latin typeface="Times New Roman" panose="02020603050405020304" pitchFamily="18" charset="0"/>
                <a:cs typeface="Times New Roman" panose="02020603050405020304" pitchFamily="18" charset="0"/>
              </a:rPr>
              <a:t>Tìm chữ cái thích hợp với mỗi ô trống:</a:t>
            </a:r>
          </a:p>
          <a:p>
            <a:r>
              <a:rPr lang="en-US" altLang="en-US" sz="1800" b="1" i="1">
                <a:solidFill>
                  <a:srgbClr val="002060"/>
                </a:solidFill>
                <a:latin typeface="Times New Roman" panose="02020603050405020304" pitchFamily="18" charset="0"/>
                <a:cs typeface="Times New Roman" panose="02020603050405020304" pitchFamily="18" charset="0"/>
              </a:rPr>
              <a:t>      </a:t>
            </a:r>
            <a:r>
              <a:rPr lang="en-US" altLang="en-US" sz="1800" b="1">
                <a:solidFill>
                  <a:srgbClr val="002060"/>
                </a:solidFill>
                <a:latin typeface="Times New Roman" panose="02020603050405020304" pitchFamily="18" charset="0"/>
                <a:cs typeface="Times New Roman" panose="02020603050405020304" pitchFamily="18" charset="0"/>
              </a:rPr>
              <a:t>                        b) </a:t>
            </a:r>
            <a:r>
              <a:rPr lang="en-US" altLang="en-US" sz="1800" b="1">
                <a:solidFill>
                  <a:srgbClr val="FF0000"/>
                </a:solidFill>
                <a:latin typeface="Times New Roman" panose="02020603050405020304" pitchFamily="18" charset="0"/>
                <a:cs typeface="Times New Roman" panose="02020603050405020304" pitchFamily="18" charset="0"/>
              </a:rPr>
              <a:t>o </a:t>
            </a:r>
            <a:r>
              <a:rPr lang="en-US" altLang="en-US" sz="1800" b="1">
                <a:solidFill>
                  <a:srgbClr val="002060"/>
                </a:solidFill>
                <a:latin typeface="Times New Roman" panose="02020603050405020304" pitchFamily="18" charset="0"/>
                <a:cs typeface="Times New Roman" panose="02020603050405020304" pitchFamily="18" charset="0"/>
              </a:rPr>
              <a:t>hay </a:t>
            </a:r>
            <a:r>
              <a:rPr lang="en-US" altLang="en-US" sz="1800" b="1">
                <a:solidFill>
                  <a:srgbClr val="FF0000"/>
                </a:solidFill>
                <a:latin typeface="Times New Roman" panose="02020603050405020304" pitchFamily="18" charset="0"/>
                <a:cs typeface="Times New Roman" panose="02020603050405020304" pitchFamily="18" charset="0"/>
              </a:rPr>
              <a:t>ô </a:t>
            </a:r>
            <a:r>
              <a:rPr lang="en-US" altLang="en-US" sz="1800" b="1">
                <a:solidFill>
                  <a:srgbClr val="002060"/>
                </a:solidFill>
                <a:latin typeface="Times New Roman" panose="02020603050405020304" pitchFamily="18" charset="0"/>
                <a:cs typeface="Times New Roman" panose="02020603050405020304" pitchFamily="18" charset="0"/>
              </a:rPr>
              <a:t>(Thêm dấu thanh thích hợp)?</a:t>
            </a:r>
          </a:p>
        </p:txBody>
      </p:sp>
      <p:sp>
        <p:nvSpPr>
          <p:cNvPr id="10244" name="TextBox 4"/>
          <p:cNvSpPr txBox="1">
            <a:spLocks noChangeArrowheads="1"/>
          </p:cNvSpPr>
          <p:nvPr/>
        </p:nvSpPr>
        <p:spPr bwMode="auto">
          <a:xfrm>
            <a:off x="1314450" y="1466850"/>
            <a:ext cx="66294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ts val="900"/>
              </a:spcBef>
            </a:pPr>
            <a:r>
              <a:rPr lang="en-US" altLang="en-US" sz="2100" b="1" i="1">
                <a:solidFill>
                  <a:srgbClr val="C00000"/>
                </a:solidFill>
                <a:latin typeface="Times New Roman" panose="02020603050405020304" pitchFamily="18" charset="0"/>
                <a:cs typeface="Times New Roman" panose="02020603050405020304" pitchFamily="18" charset="0"/>
              </a:rPr>
              <a:t>Cánh rừng mùa đông</a:t>
            </a:r>
          </a:p>
          <a:p>
            <a:pPr>
              <a:spcBef>
                <a:spcPts val="900"/>
              </a:spcBef>
            </a:pPr>
            <a:r>
              <a:rPr lang="en-US" altLang="en-US" sz="2100" b="1">
                <a:solidFill>
                  <a:srgbClr val="0000CC"/>
                </a:solidFill>
                <a:latin typeface="Times New Roman" panose="02020603050405020304" pitchFamily="18" charset="0"/>
                <a:cs typeface="Times New Roman" panose="02020603050405020304" pitchFamily="18" charset="0"/>
              </a:rPr>
              <a:t>       Cánh rừng mùa đ</a:t>
            </a:r>
            <a:r>
              <a:rPr lang="en-US" altLang="en-US" sz="2100" b="1">
                <a:solidFill>
                  <a:srgbClr val="FF0000"/>
                </a:solidFill>
                <a:latin typeface="Times New Roman" panose="02020603050405020304" pitchFamily="18" charset="0"/>
                <a:cs typeface="Times New Roman" panose="02020603050405020304" pitchFamily="18" charset="0"/>
              </a:rPr>
              <a:t>ô</a:t>
            </a:r>
            <a:r>
              <a:rPr lang="en-US" altLang="en-US" sz="2100" b="1">
                <a:solidFill>
                  <a:srgbClr val="0000CC"/>
                </a:solidFill>
                <a:latin typeface="Times New Roman" panose="02020603050405020304" pitchFamily="18" charset="0"/>
                <a:cs typeface="Times New Roman" panose="02020603050405020304" pitchFamily="18" charset="0"/>
              </a:rPr>
              <a:t>ng trơ trụi. Những thân cây khẳng khiu vươn nhánh cành kh</a:t>
            </a:r>
            <a:r>
              <a:rPr lang="en-US" altLang="en-US" sz="2100" b="1">
                <a:solidFill>
                  <a:srgbClr val="FF0000"/>
                </a:solidFill>
                <a:latin typeface="Times New Roman" panose="02020603050405020304" pitchFamily="18" charset="0"/>
                <a:cs typeface="Times New Roman" panose="02020603050405020304" pitchFamily="18" charset="0"/>
              </a:rPr>
              <a:t>ô</a:t>
            </a:r>
            <a:r>
              <a:rPr lang="en-US" altLang="en-US" sz="2100" b="1">
                <a:solidFill>
                  <a:srgbClr val="0000CC"/>
                </a:solidFill>
                <a:latin typeface="Times New Roman" panose="02020603050405020304" pitchFamily="18" charset="0"/>
                <a:cs typeface="Times New Roman" panose="02020603050405020304" pitchFamily="18" charset="0"/>
              </a:rPr>
              <a:t> xác trên nền trời xám xịt. Trong h</a:t>
            </a:r>
            <a:r>
              <a:rPr lang="en-US" altLang="en-US" sz="2100" b="1">
                <a:solidFill>
                  <a:srgbClr val="FF0000"/>
                </a:solidFill>
                <a:latin typeface="Times New Roman" panose="02020603050405020304" pitchFamily="18" charset="0"/>
                <a:cs typeface="Times New Roman" panose="02020603050405020304" pitchFamily="18" charset="0"/>
              </a:rPr>
              <a:t>ố</a:t>
            </a:r>
            <a:r>
              <a:rPr lang="en-US" altLang="en-US" sz="2100" b="1">
                <a:solidFill>
                  <a:srgbClr val="0000CC"/>
                </a:solidFill>
                <a:latin typeface="Times New Roman" panose="02020603050405020304" pitchFamily="18" charset="0"/>
                <a:cs typeface="Times New Roman" panose="02020603050405020304" pitchFamily="18" charset="0"/>
              </a:rPr>
              <a:t>c cây, mấy gia đình chim họa mi, chim g</a:t>
            </a:r>
            <a:r>
              <a:rPr lang="en-US" altLang="en-US" sz="2100" b="1">
                <a:solidFill>
                  <a:srgbClr val="FF0000"/>
                </a:solidFill>
                <a:latin typeface="Times New Roman" panose="02020603050405020304" pitchFamily="18" charset="0"/>
                <a:cs typeface="Times New Roman" panose="02020603050405020304" pitchFamily="18" charset="0"/>
              </a:rPr>
              <a:t>õ</a:t>
            </a:r>
            <a:r>
              <a:rPr lang="en-US" altLang="en-US" sz="2100" b="1">
                <a:solidFill>
                  <a:srgbClr val="0000CC"/>
                </a:solidFill>
                <a:latin typeface="Times New Roman" panose="02020603050405020304" pitchFamily="18" charset="0"/>
                <a:cs typeface="Times New Roman" panose="02020603050405020304" pitchFamily="18" charset="0"/>
              </a:rPr>
              <a:t> kiến ẩn náu. Con nào con nấy gầy xơ xác, l</a:t>
            </a:r>
            <a:r>
              <a:rPr lang="en-US" altLang="en-US" sz="2100" b="1">
                <a:solidFill>
                  <a:srgbClr val="FF0000"/>
                </a:solidFill>
                <a:latin typeface="Times New Roman" panose="02020603050405020304" pitchFamily="18" charset="0"/>
                <a:cs typeface="Times New Roman" panose="02020603050405020304" pitchFamily="18" charset="0"/>
              </a:rPr>
              <a:t>ó</a:t>
            </a:r>
            <a:r>
              <a:rPr lang="en-US" altLang="en-US" sz="2100" b="1">
                <a:solidFill>
                  <a:srgbClr val="0000CC"/>
                </a:solidFill>
                <a:latin typeface="Times New Roman" panose="02020603050405020304" pitchFamily="18" charset="0"/>
                <a:cs typeface="Times New Roman" panose="02020603050405020304" pitchFamily="18" charset="0"/>
              </a:rPr>
              <a:t> đầu ra nhìn trời bằng những cặp mắt ngơ ngác buồn. Bác gấu đen nằm co quắp tr</a:t>
            </a:r>
            <a:r>
              <a:rPr lang="en-US" altLang="en-US" sz="2100" b="1">
                <a:solidFill>
                  <a:srgbClr val="FF0000"/>
                </a:solidFill>
                <a:latin typeface="Times New Roman" panose="02020603050405020304" pitchFamily="18" charset="0"/>
                <a:cs typeface="Times New Roman" panose="02020603050405020304" pitchFamily="18" charset="0"/>
              </a:rPr>
              <a:t>o</a:t>
            </a:r>
            <a:r>
              <a:rPr lang="en-US" altLang="en-US" sz="2100" b="1">
                <a:solidFill>
                  <a:srgbClr val="0000CC"/>
                </a:solidFill>
                <a:latin typeface="Times New Roman" panose="02020603050405020304" pitchFamily="18" charset="0"/>
                <a:cs typeface="Times New Roman" panose="02020603050405020304" pitchFamily="18" charset="0"/>
              </a:rPr>
              <a:t>ng hang. H</a:t>
            </a:r>
            <a:r>
              <a:rPr lang="en-US" altLang="en-US" sz="2100" b="1">
                <a:solidFill>
                  <a:srgbClr val="FF0000"/>
                </a:solidFill>
                <a:latin typeface="Times New Roman" panose="02020603050405020304" pitchFamily="18" charset="0"/>
                <a:cs typeface="Times New Roman" panose="02020603050405020304" pitchFamily="18" charset="0"/>
              </a:rPr>
              <a:t>ồ</a:t>
            </a:r>
            <a:r>
              <a:rPr lang="en-US" altLang="en-US" sz="2100" b="1">
                <a:solidFill>
                  <a:srgbClr val="0000CC"/>
                </a:solidFill>
                <a:latin typeface="Times New Roman" panose="02020603050405020304" pitchFamily="18" charset="0"/>
                <a:cs typeface="Times New Roman" panose="02020603050405020304" pitchFamily="18" charset="0"/>
              </a:rPr>
              <a:t>i cuối thu, bác ta béo núng nính, lông mượt, da căng tr</a:t>
            </a:r>
            <a:r>
              <a:rPr lang="en-US" altLang="en-US" sz="2100" b="1">
                <a:solidFill>
                  <a:srgbClr val="FF0000"/>
                </a:solidFill>
                <a:latin typeface="Times New Roman" panose="02020603050405020304" pitchFamily="18" charset="0"/>
                <a:cs typeface="Times New Roman" panose="02020603050405020304" pitchFamily="18" charset="0"/>
              </a:rPr>
              <a:t>ò</a:t>
            </a:r>
            <a:r>
              <a:rPr lang="en-US" altLang="en-US" sz="2100" b="1">
                <a:solidFill>
                  <a:srgbClr val="0000CC"/>
                </a:solidFill>
                <a:latin typeface="Times New Roman" panose="02020603050405020304" pitchFamily="18" charset="0"/>
                <a:cs typeface="Times New Roman" panose="02020603050405020304" pitchFamily="18" charset="0"/>
              </a:rPr>
              <a:t>n như m</a:t>
            </a:r>
            <a:r>
              <a:rPr lang="en-US" altLang="en-US" sz="2100" b="1">
                <a:solidFill>
                  <a:srgbClr val="FF0000"/>
                </a:solidFill>
                <a:latin typeface="Times New Roman" panose="02020603050405020304" pitchFamily="18" charset="0"/>
                <a:cs typeface="Times New Roman" panose="02020603050405020304" pitchFamily="18" charset="0"/>
              </a:rPr>
              <a:t>ộ</a:t>
            </a:r>
            <a:r>
              <a:rPr lang="en-US" altLang="en-US" sz="2100" b="1">
                <a:solidFill>
                  <a:srgbClr val="0000CC"/>
                </a:solidFill>
                <a:latin typeface="Times New Roman" panose="02020603050405020304" pitchFamily="18" charset="0"/>
                <a:cs typeface="Times New Roman" panose="02020603050405020304" pitchFamily="18" charset="0"/>
              </a:rPr>
              <a:t>t trái sim chín, vậy mà bây giờ teo tóp, lông lởm chởm trông thật tội nghiệp.</a:t>
            </a:r>
          </a:p>
          <a:p>
            <a:pPr>
              <a:spcBef>
                <a:spcPts val="900"/>
              </a:spcBef>
            </a:pPr>
            <a:r>
              <a:rPr lang="en-US" altLang="en-US" sz="2100" b="1">
                <a:solidFill>
                  <a:srgbClr val="0000CC"/>
                </a:solidFill>
                <a:latin typeface="Times New Roman" panose="02020603050405020304" pitchFamily="18" charset="0"/>
                <a:cs typeface="Times New Roman" panose="02020603050405020304" pitchFamily="18" charset="0"/>
              </a:rPr>
              <a:t>                                                         </a:t>
            </a:r>
            <a:r>
              <a:rPr lang="en-US" altLang="en-US" sz="1500" b="1" i="1" smtClean="0">
                <a:solidFill>
                  <a:srgbClr val="002060"/>
                </a:solidFill>
                <a:latin typeface="Times New Roman" panose="02020603050405020304" pitchFamily="18" charset="0"/>
                <a:cs typeface="Times New Roman" panose="02020603050405020304" pitchFamily="18" charset="0"/>
              </a:rPr>
              <a:t>Theo</a:t>
            </a:r>
            <a:r>
              <a:rPr lang="en-US" altLang="en-US" sz="2100" b="1" i="1" smtClean="0">
                <a:solidFill>
                  <a:srgbClr val="0000CC"/>
                </a:solidFill>
                <a:latin typeface="Times New Roman" panose="02020603050405020304" pitchFamily="18" charset="0"/>
                <a:cs typeface="Times New Roman" panose="02020603050405020304" pitchFamily="18" charset="0"/>
              </a:rPr>
              <a:t> </a:t>
            </a:r>
            <a:r>
              <a:rPr lang="en-US" altLang="en-US" sz="1500" b="1" smtClean="0">
                <a:solidFill>
                  <a:srgbClr val="002060"/>
                </a:solidFill>
                <a:latin typeface="Times New Roman" panose="02020603050405020304" pitchFamily="18" charset="0"/>
                <a:cs typeface="Times New Roman" panose="02020603050405020304" pitchFamily="18" charset="0"/>
              </a:rPr>
              <a:t>Trần Hoài Dương</a:t>
            </a:r>
            <a:endParaRPr lang="en-US" altLang="en-US" sz="1500" b="1">
              <a:solidFill>
                <a:srgbClr val="00206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877866" y="1991916"/>
            <a:ext cx="138113" cy="233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a:solidFill>
                <a:srgbClr val="FF0000"/>
              </a:solidFill>
              <a:latin typeface="Times New Roman" pitchFamily="18" charset="0"/>
              <a:cs typeface="Times New Roman" pitchFamily="18" charset="0"/>
            </a:endParaRPr>
          </a:p>
        </p:txBody>
      </p:sp>
      <p:sp>
        <p:nvSpPr>
          <p:cNvPr id="18" name="Rectangle 17"/>
          <p:cNvSpPr/>
          <p:nvPr/>
        </p:nvSpPr>
        <p:spPr>
          <a:xfrm>
            <a:off x="5101829" y="2294335"/>
            <a:ext cx="139303" cy="233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a:solidFill>
                <a:srgbClr val="FF0000"/>
              </a:solidFill>
              <a:latin typeface="Times New Roman" pitchFamily="18" charset="0"/>
              <a:cs typeface="Times New Roman" pitchFamily="18" charset="0"/>
            </a:endParaRPr>
          </a:p>
        </p:txBody>
      </p:sp>
      <p:sp>
        <p:nvSpPr>
          <p:cNvPr id="20" name="Rectangle 19"/>
          <p:cNvSpPr/>
          <p:nvPr/>
        </p:nvSpPr>
        <p:spPr>
          <a:xfrm>
            <a:off x="7373541" y="2606278"/>
            <a:ext cx="138113" cy="233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a:solidFill>
                <a:srgbClr val="FF0000"/>
              </a:solidFill>
              <a:latin typeface="Times New Roman" pitchFamily="18" charset="0"/>
              <a:cs typeface="Times New Roman" pitchFamily="18" charset="0"/>
            </a:endParaRPr>
          </a:p>
        </p:txBody>
      </p:sp>
      <p:sp>
        <p:nvSpPr>
          <p:cNvPr id="21" name="Rectangle 20"/>
          <p:cNvSpPr/>
          <p:nvPr/>
        </p:nvSpPr>
        <p:spPr>
          <a:xfrm>
            <a:off x="6221016" y="2924175"/>
            <a:ext cx="138113" cy="233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a:solidFill>
                <a:srgbClr val="FF0000"/>
              </a:solidFill>
              <a:latin typeface="Times New Roman" pitchFamily="18" charset="0"/>
              <a:cs typeface="Times New Roman" pitchFamily="18" charset="0"/>
            </a:endParaRPr>
          </a:p>
        </p:txBody>
      </p:sp>
      <p:sp>
        <p:nvSpPr>
          <p:cNvPr id="22" name="Rectangle 21"/>
          <p:cNvSpPr/>
          <p:nvPr/>
        </p:nvSpPr>
        <p:spPr>
          <a:xfrm>
            <a:off x="4489847" y="3545682"/>
            <a:ext cx="138113" cy="2643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a:solidFill>
                <a:srgbClr val="FF0000"/>
              </a:solidFill>
              <a:latin typeface="Times New Roman" pitchFamily="18" charset="0"/>
              <a:cs typeface="Times New Roman" pitchFamily="18" charset="0"/>
            </a:endParaRPr>
          </a:p>
        </p:txBody>
      </p:sp>
      <p:sp>
        <p:nvSpPr>
          <p:cNvPr id="23" name="Rectangle 22"/>
          <p:cNvSpPr/>
          <p:nvPr/>
        </p:nvSpPr>
        <p:spPr>
          <a:xfrm>
            <a:off x="2699147" y="2578894"/>
            <a:ext cx="138113" cy="2643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a:solidFill>
                <a:srgbClr val="FF0000"/>
              </a:solidFill>
              <a:latin typeface="Times New Roman" pitchFamily="18" charset="0"/>
              <a:cs typeface="Times New Roman" pitchFamily="18" charset="0"/>
            </a:endParaRPr>
          </a:p>
        </p:txBody>
      </p:sp>
      <p:sp>
        <p:nvSpPr>
          <p:cNvPr id="24" name="Rectangle 23"/>
          <p:cNvSpPr/>
          <p:nvPr/>
        </p:nvSpPr>
        <p:spPr>
          <a:xfrm>
            <a:off x="3112294" y="3546873"/>
            <a:ext cx="138113" cy="2643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a:solidFill>
                <a:srgbClr val="FF0000"/>
              </a:solidFill>
              <a:latin typeface="Times New Roman" pitchFamily="18" charset="0"/>
              <a:cs typeface="Times New Roman" pitchFamily="18" charset="0"/>
            </a:endParaRPr>
          </a:p>
        </p:txBody>
      </p:sp>
      <p:sp>
        <p:nvSpPr>
          <p:cNvPr id="25" name="Rectangle 24"/>
          <p:cNvSpPr/>
          <p:nvPr/>
        </p:nvSpPr>
        <p:spPr>
          <a:xfrm>
            <a:off x="5580460" y="3915966"/>
            <a:ext cx="138113" cy="2643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a:solidFill>
                <a:srgbClr val="FF0000"/>
              </a:solidFill>
              <a:latin typeface="Times New Roman" pitchFamily="18" charset="0"/>
              <a:cs typeface="Times New Roman" pitchFamily="18" charset="0"/>
            </a:endParaRPr>
          </a:p>
        </p:txBody>
      </p:sp>
      <p:sp>
        <p:nvSpPr>
          <p:cNvPr id="26" name="Rectangle 25"/>
          <p:cNvSpPr/>
          <p:nvPr/>
        </p:nvSpPr>
        <p:spPr>
          <a:xfrm>
            <a:off x="4495800" y="3874294"/>
            <a:ext cx="138113" cy="2643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2780996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2" grpId="0" animBg="1"/>
      <p:bldP spid="23" grpId="0" animBg="1"/>
      <p:bldP spid="24"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0"/>
          <p:cNvSpPr txBox="1"/>
          <p:nvPr/>
        </p:nvSpPr>
        <p:spPr>
          <a:xfrm flipH="1">
            <a:off x="585823" y="1376565"/>
            <a:ext cx="8296034" cy="2152262"/>
          </a:xfrm>
          <a:prstGeom prst="rect">
            <a:avLst/>
          </a:prstGeom>
          <a:no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None/>
            </a:pP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1/ Nghe -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viết</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đúng</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bài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chính</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tả</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Nhà</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yêu</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nước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Nguyễn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Trung</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Trực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a:t>
            </a:r>
          </a:p>
          <a:p>
            <a:pPr marL="0" marR="0" lvl="0" indent="0" algn="just" rtl="0">
              <a:lnSpc>
                <a:spcPct val="100000"/>
              </a:lnSpc>
              <a:spcBef>
                <a:spcPts val="0"/>
              </a:spcBef>
              <a:spcAft>
                <a:spcPts val="0"/>
              </a:spcAft>
              <a:buNone/>
            </a:pPr>
            <a:endParaRPr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chemeClr val="dk1"/>
              </a:buClr>
              <a:buSzPts val="1200"/>
              <a:buFont typeface="Nunito"/>
              <a:buNone/>
            </a:pP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2/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Trình</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bày</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đúng</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thể</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loại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văn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xuôi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a:t>
            </a:r>
            <a:endParaRPr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3200"/>
              </a:spcBef>
              <a:spcAft>
                <a:spcPts val="3200"/>
              </a:spcAft>
              <a:buClr>
                <a:schemeClr val="dk1"/>
              </a:buClr>
              <a:buSzPts val="1200"/>
              <a:buFont typeface="Nunito"/>
              <a:buNone/>
            </a:pP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3/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Thực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hiện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chính</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xác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các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bài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tập</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phân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biệt</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r/d/</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gi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o/ô.</a:t>
            </a:r>
            <a:endParaRPr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endParaRPr>
          </a:p>
        </p:txBody>
      </p:sp>
      <p:sp>
        <p:nvSpPr>
          <p:cNvPr id="447" name="Google Shape;447;p20"/>
          <p:cNvSpPr/>
          <p:nvPr/>
        </p:nvSpPr>
        <p:spPr>
          <a:xfrm>
            <a:off x="1153262" y="476635"/>
            <a:ext cx="6837475" cy="584735"/>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panose="020B0604020202020204"/>
              <a:buNone/>
            </a:pPr>
            <a:r>
              <a:rPr lang="en-US" sz="3200" b="1" i="0" u="none" strike="noStrike" cap="none">
                <a:solidFill>
                  <a:schemeClr val="accent6"/>
                </a:solidFill>
                <a:latin typeface="Arial" panose="020B0604020202020204"/>
                <a:ea typeface="Arial" panose="020B0604020202020204"/>
                <a:cs typeface="Arial" panose="020B0604020202020204"/>
                <a:sym typeface="Arial" panose="020B0604020202020204"/>
              </a:rPr>
              <a:t>Đánh giá mục tiêu</a:t>
            </a:r>
            <a:endParaRPr sz="3200" b="1" i="0" u="none" strike="noStrike" cap="none">
              <a:solidFill>
                <a:schemeClr val="accent6"/>
              </a:solidFill>
              <a:latin typeface="Arial" panose="020B0604020202020204"/>
              <a:ea typeface="Arial" panose="020B0604020202020204"/>
              <a:cs typeface="Arial" panose="020B0604020202020204"/>
              <a:sym typeface="Arial" panose="020B0604020202020204"/>
            </a:endParaRPr>
          </a:p>
        </p:txBody>
      </p:sp>
      <p:pic>
        <p:nvPicPr>
          <p:cNvPr id="448" name="Google Shape;448;p20" descr="About us - ArmyHaus"/>
          <p:cNvPicPr preferRelativeResize="0"/>
          <p:nvPr/>
        </p:nvPicPr>
        <p:blipFill rotWithShape="1">
          <a:blip r:embed="rId3"/>
          <a:srcRect/>
          <a:stretch>
            <a:fillRect/>
          </a:stretch>
        </p:blipFill>
        <p:spPr>
          <a:xfrm>
            <a:off x="30200" y="1625122"/>
            <a:ext cx="515363" cy="495670"/>
          </a:xfrm>
          <a:prstGeom prst="rect">
            <a:avLst/>
          </a:prstGeom>
          <a:noFill/>
          <a:ln>
            <a:noFill/>
          </a:ln>
        </p:spPr>
      </p:pic>
      <p:pic>
        <p:nvPicPr>
          <p:cNvPr id="449" name="Google Shape;449;p20" descr="About us - ArmyHaus"/>
          <p:cNvPicPr preferRelativeResize="0"/>
          <p:nvPr/>
        </p:nvPicPr>
        <p:blipFill rotWithShape="1">
          <a:blip r:embed="rId3"/>
          <a:srcRect/>
          <a:stretch>
            <a:fillRect/>
          </a:stretch>
        </p:blipFill>
        <p:spPr>
          <a:xfrm>
            <a:off x="82581" y="3938976"/>
            <a:ext cx="524285" cy="504251"/>
          </a:xfrm>
          <a:prstGeom prst="rect">
            <a:avLst/>
          </a:prstGeom>
          <a:noFill/>
          <a:ln>
            <a:noFill/>
          </a:ln>
        </p:spPr>
      </p:pic>
      <p:pic>
        <p:nvPicPr>
          <p:cNvPr id="450" name="Google Shape;450;p20" descr="About us - ArmyHaus"/>
          <p:cNvPicPr preferRelativeResize="0"/>
          <p:nvPr/>
        </p:nvPicPr>
        <p:blipFill rotWithShape="1">
          <a:blip r:embed="rId3"/>
          <a:srcRect/>
          <a:stretch>
            <a:fillRect/>
          </a:stretch>
        </p:blipFill>
        <p:spPr>
          <a:xfrm>
            <a:off x="82581" y="3001827"/>
            <a:ext cx="515363" cy="4956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animEffect transition="in" filter="fade">
                                      <p:cBhvr>
                                        <p:cTn id="7" dur="1000"/>
                                        <p:tgtEl>
                                          <p:spTgt spid="4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xEl>
                                              <p:pRg st="0" end="0"/>
                                            </p:txEl>
                                          </p:spTgt>
                                        </p:tgtEl>
                                        <p:attrNameLst>
                                          <p:attrName>style.visibility</p:attrName>
                                        </p:attrNameLst>
                                      </p:cBhvr>
                                      <p:to>
                                        <p:strVal val="visible"/>
                                      </p:to>
                                    </p:set>
                                    <p:animEffect transition="in" filter="fade">
                                      <p:cBhvr>
                                        <p:cTn id="12" dur="500"/>
                                        <p:tgtEl>
                                          <p:spTgt spid="4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6">
                                            <p:txEl>
                                              <p:pRg st="1" end="1"/>
                                            </p:txEl>
                                          </p:spTgt>
                                        </p:tgtEl>
                                        <p:attrNameLst>
                                          <p:attrName>style.visibility</p:attrName>
                                        </p:attrNameLst>
                                      </p:cBhvr>
                                      <p:to>
                                        <p:strVal val="visible"/>
                                      </p:to>
                                    </p:set>
                                    <p:animEffect transition="in" filter="fade">
                                      <p:cBhvr>
                                        <p:cTn id="17" dur="500"/>
                                        <p:tgtEl>
                                          <p:spTgt spid="4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6">
                                            <p:txEl>
                                              <p:pRg st="2" end="2"/>
                                            </p:txEl>
                                          </p:spTgt>
                                        </p:tgtEl>
                                        <p:attrNameLst>
                                          <p:attrName>style.visibility</p:attrName>
                                        </p:attrNameLst>
                                      </p:cBhvr>
                                      <p:to>
                                        <p:strVal val="visible"/>
                                      </p:to>
                                    </p:set>
                                    <p:animEffect transition="in" filter="fade">
                                      <p:cBhvr>
                                        <p:cTn id="22" dur="500"/>
                                        <p:tgtEl>
                                          <p:spTgt spid="4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6">
                                            <p:txEl>
                                              <p:pRg st="3" end="3"/>
                                            </p:txEl>
                                          </p:spTgt>
                                        </p:tgtEl>
                                        <p:attrNameLst>
                                          <p:attrName>style.visibility</p:attrName>
                                        </p:attrNameLst>
                                      </p:cBhvr>
                                      <p:to>
                                        <p:strVal val="visible"/>
                                      </p:to>
                                    </p:set>
                                    <p:animEffect transition="in" filter="fade">
                                      <p:cBhvr>
                                        <p:cTn id="27" dur="500"/>
                                        <p:tgtEl>
                                          <p:spTgt spid="4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8"/>
                                        </p:tgtEl>
                                        <p:attrNameLst>
                                          <p:attrName>style.visibility</p:attrName>
                                        </p:attrNameLst>
                                      </p:cBhvr>
                                      <p:to>
                                        <p:strVal val="visible"/>
                                      </p:to>
                                    </p:set>
                                    <p:animEffect transition="in" filter="fade">
                                      <p:cBhvr>
                                        <p:cTn id="32" dur="500"/>
                                        <p:tgtEl>
                                          <p:spTgt spid="4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0"/>
                                        </p:tgtEl>
                                        <p:attrNameLst>
                                          <p:attrName>style.visibility</p:attrName>
                                        </p:attrNameLst>
                                      </p:cBhvr>
                                      <p:to>
                                        <p:strVal val="visible"/>
                                      </p:to>
                                    </p:set>
                                    <p:animEffect transition="in" filter="fade">
                                      <p:cBhvr>
                                        <p:cTn id="37" dur="500"/>
                                        <p:tgtEl>
                                          <p:spTgt spid="4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9"/>
                                        </p:tgtEl>
                                        <p:attrNameLst>
                                          <p:attrName>style.visibility</p:attrName>
                                        </p:attrNameLst>
                                      </p:cBhvr>
                                      <p:to>
                                        <p:strVal val="visible"/>
                                      </p:to>
                                    </p:set>
                                    <p:animEffect transition="in" filter="fade">
                                      <p:cBhvr>
                                        <p:cTn id="42"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1"/>
          <p:cNvSpPr/>
          <p:nvPr/>
        </p:nvSpPr>
        <p:spPr>
          <a:xfrm>
            <a:off x="1295100" y="324091"/>
            <a:ext cx="7571108" cy="4819409"/>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456" name="Google Shape;456;p21"/>
          <p:cNvGrpSpPr/>
          <p:nvPr/>
        </p:nvGrpSpPr>
        <p:grpSpPr>
          <a:xfrm>
            <a:off x="-547212" y="2985710"/>
            <a:ext cx="2312102" cy="2312102"/>
            <a:chOff x="-4916625" y="1638600"/>
            <a:chExt cx="2973000" cy="2973000"/>
          </a:xfrm>
        </p:grpSpPr>
        <p:sp>
          <p:nvSpPr>
            <p:cNvPr id="457" name="Google Shape;457;p21"/>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8" name="Google Shape;458;p21"/>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59" name="Google Shape;459;p21"/>
          <p:cNvSpPr txBox="1">
            <a:spLocks noGrp="1"/>
          </p:cNvSpPr>
          <p:nvPr>
            <p:ph type="title"/>
          </p:nvPr>
        </p:nvSpPr>
        <p:spPr>
          <a:xfrm>
            <a:off x="-141990" y="324091"/>
            <a:ext cx="10972800"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dirty="0">
                <a:solidFill>
                  <a:schemeClr val="dk2"/>
                </a:solidFill>
                <a:latin typeface="Calibri" panose="020F0502020204030204"/>
                <a:ea typeface="Calibri" panose="020F0502020204030204"/>
                <a:cs typeface="Calibri" panose="020F0502020204030204"/>
                <a:sym typeface="Calibri" panose="020F0502020204030204"/>
              </a:rPr>
              <a:t>DẶN DÒ</a:t>
            </a:r>
          </a:p>
        </p:txBody>
      </p:sp>
      <p:sp>
        <p:nvSpPr>
          <p:cNvPr id="2" name="Text Box 0"/>
          <p:cNvSpPr txBox="1"/>
          <p:nvPr/>
        </p:nvSpPr>
        <p:spPr>
          <a:xfrm>
            <a:off x="1972181" y="1684902"/>
            <a:ext cx="6601460" cy="2061210"/>
          </a:xfrm>
          <a:prstGeom prst="rect">
            <a:avLst/>
          </a:prstGeom>
          <a:noFill/>
        </p:spPr>
        <p:txBody>
          <a:bodyPr wrap="square" rtlCol="0" anchor="t">
            <a:spAutoFit/>
          </a:bodyPr>
          <a:lstStyle/>
          <a:p>
            <a:pPr lvl="0" algn="l"/>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Xem</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lại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chính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Nhà</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yêu</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nước</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Nguyễn</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Trung</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Trực</a:t>
            </a:r>
            <a:endPar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lvl="0" algn="l"/>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Chuẩn</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bị</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chính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b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b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Nghe –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viết</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Cánh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cam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lạc</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mẹ</a:t>
            </a:r>
            <a:endPar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p:nvPr/>
        </p:nvSpPr>
        <p:spPr>
          <a:xfrm>
            <a:off x="1295100" y="1170600"/>
            <a:ext cx="6553800" cy="2802300"/>
          </a:xfrm>
          <a:prstGeom prst="roundRect">
            <a:avLst>
              <a:gd name="adj" fmla="val 13095"/>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6" name="Google Shape;246;p3"/>
          <p:cNvSpPr txBox="1">
            <a:spLocks noGrp="1"/>
          </p:cNvSpPr>
          <p:nvPr>
            <p:ph type="title"/>
          </p:nvPr>
        </p:nvSpPr>
        <p:spPr>
          <a:xfrm>
            <a:off x="1799395" y="2571750"/>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a:t>Nghe – viết</a:t>
            </a:r>
            <a:endParaRPr sz="6000"/>
          </a:p>
        </p:txBody>
      </p:sp>
      <p:sp>
        <p:nvSpPr>
          <p:cNvPr id="247" name="Google Shape;247;p3"/>
          <p:cNvSpPr txBox="1">
            <a:spLocks noGrp="1"/>
          </p:cNvSpPr>
          <p:nvPr>
            <p:ph type="subTitle" idx="1"/>
          </p:nvPr>
        </p:nvSpPr>
        <p:spPr>
          <a:xfrm>
            <a:off x="1799395" y="1612288"/>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b="1">
                <a:latin typeface="Calibri" panose="020F0502020204030204"/>
                <a:ea typeface="Calibri" panose="020F0502020204030204"/>
                <a:cs typeface="Calibri" panose="020F0502020204030204"/>
                <a:sym typeface="Calibri" panose="020F0502020204030204"/>
              </a:rPr>
              <a:t>Hoạt động 1</a:t>
            </a:r>
          </a:p>
        </p:txBody>
      </p:sp>
      <p:grpSp>
        <p:nvGrpSpPr>
          <p:cNvPr id="248" name="Google Shape;248;p3"/>
          <p:cNvGrpSpPr/>
          <p:nvPr/>
        </p:nvGrpSpPr>
        <p:grpSpPr>
          <a:xfrm>
            <a:off x="-547212" y="2985710"/>
            <a:ext cx="2312102" cy="2312102"/>
            <a:chOff x="-4916625" y="1638600"/>
            <a:chExt cx="2973000" cy="2973000"/>
          </a:xfrm>
        </p:grpSpPr>
        <p:sp>
          <p:nvSpPr>
            <p:cNvPr id="249" name="Google Shape;249;p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0" name="Google Shape;250;p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Effect transition="in" filter="fade">
                                      <p:cBhvr>
                                        <p:cTn id="7" dur="2000"/>
                                        <p:tgtEl>
                                          <p:spTgt spid="2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6"/>
                                        </p:tgtEl>
                                        <p:attrNameLst>
                                          <p:attrName>style.visibility</p:attrName>
                                        </p:attrNameLst>
                                      </p:cBhvr>
                                      <p:to>
                                        <p:strVal val="visible"/>
                                      </p:to>
                                    </p:set>
                                    <p:animEffect transition="in" filter="fade">
                                      <p:cBhvr>
                                        <p:cTn id="10"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flipH="1">
            <a:off x="-149226" y="94600"/>
            <a:ext cx="7863840" cy="718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600"/>
              <a:buNone/>
            </a:pPr>
            <a:r>
              <a:rPr lang="en-US" sz="3200" smtClean="0">
                <a:solidFill>
                  <a:srgbClr val="FF0000"/>
                </a:solidFill>
                <a:latin typeface="Calibri" panose="020F0502020204030204"/>
                <a:ea typeface="Calibri" panose="020F0502020204030204"/>
                <a:cs typeface="Calibri" panose="020F0502020204030204"/>
                <a:sym typeface="Calibri" panose="020F0502020204030204"/>
              </a:rPr>
              <a:t>Nhà yêu nước Nguyễn Trung Trực</a:t>
            </a:r>
            <a:endParaRPr sz="3200" dirty="0">
              <a:solidFill>
                <a:srgbClr val="FF0000"/>
              </a:solidFill>
              <a:latin typeface="Calibri" panose="020F0502020204030204"/>
              <a:ea typeface="Calibri" panose="020F0502020204030204"/>
              <a:cs typeface="Calibri" panose="020F0502020204030204"/>
              <a:sym typeface="Calibri" panose="020F0502020204030204"/>
            </a:endParaRPr>
          </a:p>
        </p:txBody>
      </p:sp>
      <p:grpSp>
        <p:nvGrpSpPr>
          <p:cNvPr id="256" name="Google Shape;256;p4"/>
          <p:cNvGrpSpPr/>
          <p:nvPr/>
        </p:nvGrpSpPr>
        <p:grpSpPr>
          <a:xfrm>
            <a:off x="168909" y="812800"/>
            <a:ext cx="8806181" cy="4132070"/>
            <a:chOff x="168909" y="812800"/>
            <a:chExt cx="8806181" cy="4132070"/>
          </a:xfrm>
        </p:grpSpPr>
        <p:sp>
          <p:nvSpPr>
            <p:cNvPr id="257" name="Google Shape;257;p4"/>
            <p:cNvSpPr/>
            <p:nvPr/>
          </p:nvSpPr>
          <p:spPr>
            <a:xfrm>
              <a:off x="168909" y="812800"/>
              <a:ext cx="8806181" cy="4132070"/>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58" name="Google Shape;258;p4"/>
            <p:cNvSpPr txBox="1"/>
            <p:nvPr/>
          </p:nvSpPr>
          <p:spPr>
            <a:xfrm>
              <a:off x="307974" y="893676"/>
              <a:ext cx="8528050"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Nguyễn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Trung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Trực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sinh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ra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trong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một</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gia</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đình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làm</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nghề</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chài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lưới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trên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sông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Vàm</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Cỏ</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Năm</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23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tuổi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ông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lãnh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đạo</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cuộc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nổi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dậy</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ở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phủ</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An, nay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thuộc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tỉnh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Long An.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Đội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quân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khởi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nghĩa</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do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ông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chỉ</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huy</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đã</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lập</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nên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nhiều</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chiến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công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vang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dội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khắp</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vùng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Bộ</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Bị</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giặc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bắt</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và</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đưa</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ra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hành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hình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ông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khảng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khái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trả</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lời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viên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thống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đốc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Kì</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“Bao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giờ</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nhổ</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cỏ</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nước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thì</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mới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đánh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anim calcmode="lin" valueType="num">
                                      <p:cBhvr additive="base">
                                        <p:cTn id="12" dur="500"/>
                                        <p:tgtEl>
                                          <p:spTgt spid="256"/>
                                        </p:tgtEl>
                                        <p:attrNameLst>
                                          <p:attrName>ppt_w</p:attrName>
                                        </p:attrNameLst>
                                      </p:cBhvr>
                                      <p:tavLst>
                                        <p:tav tm="0">
                                          <p:val>
                                            <p:fltVal val="0"/>
                                          </p:val>
                                        </p:tav>
                                        <p:tav tm="100000">
                                          <p:val>
                                            <p:strVal val="#ppt_w"/>
                                          </p:val>
                                        </p:tav>
                                      </p:tavLst>
                                    </p:anim>
                                    <p:anim calcmode="lin" valueType="num">
                                      <p:cBhvr additive="base">
                                        <p:cTn id="13" dur="500"/>
                                        <p:tgtEl>
                                          <p:spTgt spid="2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
          <p:cNvSpPr/>
          <p:nvPr/>
        </p:nvSpPr>
        <p:spPr>
          <a:xfrm>
            <a:off x="220402" y="893822"/>
            <a:ext cx="5606857" cy="307590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2" indent="0" algn="just" rtl="0">
              <a:lnSpc>
                <a:spcPct val="100000"/>
              </a:lnSpc>
              <a:spcBef>
                <a:spcPts val="0"/>
              </a:spcBef>
              <a:spcAft>
                <a:spcPts val="0"/>
              </a:spcAft>
              <a:buNone/>
            </a:pPr>
            <a:r>
              <a:rPr lang="en-US" sz="2800" b="1" i="0" u="none" strike="noStrike" cap="none">
                <a:solidFill>
                  <a:srgbClr val="111111"/>
                </a:solidFill>
                <a:latin typeface="Arial" panose="020B0604020202020204"/>
                <a:ea typeface="Arial" panose="020B0604020202020204"/>
                <a:cs typeface="Arial" panose="020B0604020202020204"/>
                <a:sym typeface="Arial" panose="020B0604020202020204"/>
              </a:rPr>
              <a:t>- Ông sinh ra trong một gia đình nghèo. Năm 23 tuổi, ông lãnh đạo cuộc nổi dậy ở phủ Tân An và lập nhiều chiến công. Ông bị giặc bắt và bị hành hình.</a:t>
            </a:r>
            <a:endParaRPr sz="2800" b="1"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sp>
        <p:nvSpPr>
          <p:cNvPr id="264" name="Google Shape;264;p5"/>
          <p:cNvSpPr/>
          <p:nvPr/>
        </p:nvSpPr>
        <p:spPr>
          <a:xfrm>
            <a:off x="220403" y="174819"/>
            <a:ext cx="6340418"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1" i="0" u="none" strike="noStrike" cap="none">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Em biết gì về Nguyễn Trung Trực?</a:t>
            </a:r>
            <a:endParaRPr sz="3200" b="1" i="0" u="none" strike="noStrike" cap="none">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65" name="Google Shape;265;p5"/>
          <p:cNvGrpSpPr/>
          <p:nvPr/>
        </p:nvGrpSpPr>
        <p:grpSpPr>
          <a:xfrm>
            <a:off x="4783429" y="893822"/>
            <a:ext cx="4534191" cy="4164278"/>
            <a:chOff x="4783429" y="893822"/>
            <a:chExt cx="4534191" cy="4164278"/>
          </a:xfrm>
        </p:grpSpPr>
        <p:pic>
          <p:nvPicPr>
            <p:cNvPr id="266" name="Google Shape;266;p5" descr="Danh nhân Anh hùng dân tộc Nguyễn Trung Trực - Báo Long An Online"/>
            <p:cNvPicPr preferRelativeResize="0"/>
            <p:nvPr/>
          </p:nvPicPr>
          <p:blipFill rotWithShape="1">
            <a:blip r:embed="rId3"/>
            <a:srcRect/>
            <a:stretch>
              <a:fillRect/>
            </a:stretch>
          </p:blipFill>
          <p:spPr>
            <a:xfrm>
              <a:off x="6120170" y="893822"/>
              <a:ext cx="2547114" cy="3075903"/>
            </a:xfrm>
            <a:prstGeom prst="rect">
              <a:avLst/>
            </a:prstGeom>
            <a:noFill/>
            <a:ln>
              <a:noFill/>
            </a:ln>
          </p:spPr>
        </p:pic>
        <p:sp>
          <p:nvSpPr>
            <p:cNvPr id="267" name="Google Shape;267;p5"/>
            <p:cNvSpPr txBox="1"/>
            <p:nvPr/>
          </p:nvSpPr>
          <p:spPr>
            <a:xfrm>
              <a:off x="4783429" y="4103993"/>
              <a:ext cx="453419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smtClean="0">
                  <a:solidFill>
                    <a:srgbClr val="002060"/>
                  </a:solidFill>
                  <a:latin typeface="Arial" panose="020B0604020202020204"/>
                  <a:ea typeface="Arial" panose="020B0604020202020204"/>
                  <a:cs typeface="Arial" panose="020B0604020202020204"/>
                  <a:sym typeface="Arial" panose="020B0604020202020204"/>
                </a:rPr>
                <a:t>Nguyễn Trung Trực</a:t>
              </a:r>
              <a:endPar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None/>
              </a:pP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(1838-1868)</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1000"/>
                                        <p:tgtEl>
                                          <p:spTgt spid="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822"/>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gtEl>
                                        <p:attrNameLst>
                                          <p:attrName>style.visibility</p:attrName>
                                        </p:attrNameLst>
                                      </p:cBhvr>
                                      <p:to>
                                        <p:strVal val="visible"/>
                                      </p:to>
                                    </p:set>
                                    <p:animEffect transition="in" filter="fade">
                                      <p:cBhvr>
                                        <p:cTn id="17" dur="6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p:nvPr/>
        </p:nvSpPr>
        <p:spPr>
          <a:xfrm>
            <a:off x="4805204" y="1239888"/>
            <a:ext cx="3917157" cy="307590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2" indent="0" algn="just" rtl="0">
              <a:lnSpc>
                <a:spcPct val="100000"/>
              </a:lnSpc>
              <a:spcBef>
                <a:spcPts val="0"/>
              </a:spcBef>
              <a:spcAft>
                <a:spcPts val="0"/>
              </a:spcAft>
              <a:buNone/>
            </a:pP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Câu</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nói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“Bao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giờ</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nhổ</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cỏ</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nước</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thì</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mới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đánh</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a:t>
            </a:r>
            <a:endParaRPr sz="2800" b="1" i="0" u="none" strike="noStrike" cap="none" dirty="0">
              <a:solidFill>
                <a:srgbClr val="111111"/>
              </a:solidFill>
              <a:latin typeface="Arial" panose="020B0604020202020204"/>
              <a:ea typeface="Arial" panose="020B0604020202020204"/>
              <a:cs typeface="Arial" panose="020B0604020202020204"/>
              <a:sym typeface="Arial" panose="020B0604020202020204"/>
            </a:endParaRPr>
          </a:p>
        </p:txBody>
      </p:sp>
      <p:sp>
        <p:nvSpPr>
          <p:cNvPr id="273" name="Google Shape;273;p6"/>
          <p:cNvSpPr/>
          <p:nvPr/>
        </p:nvSpPr>
        <p:spPr>
          <a:xfrm>
            <a:off x="0" y="113223"/>
            <a:ext cx="8806181" cy="9540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đã</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có</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nói</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nào</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danh</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muôn</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đời</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pic>
        <p:nvPicPr>
          <p:cNvPr id="274" name="Google Shape;274;p6" descr="Trước lúc hy sinh, Nguyễn Trung Trực đã thể hiện khí tiết của mình bằng câu nói bất hủ: “Bao giờ người Tây nhổ hết cỏ nước Nam thì mới hết người Nam đánh Tây”. Ảnh: Internet"/>
          <p:cNvPicPr preferRelativeResize="0"/>
          <p:nvPr/>
        </p:nvPicPr>
        <p:blipFill rotWithShape="1">
          <a:blip r:embed="rId3"/>
          <a:srcRect/>
          <a:stretch>
            <a:fillRect/>
          </a:stretch>
        </p:blipFill>
        <p:spPr>
          <a:xfrm>
            <a:off x="562243" y="1435177"/>
            <a:ext cx="4009757" cy="26853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1000"/>
                                        <p:tgtEl>
                                          <p:spTgt spid="2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1000"/>
                                        <p:tgtEl>
                                          <p:spTgt spid="2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6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7"/>
          <p:cNvSpPr txBox="1">
            <a:spLocks noGrp="1"/>
          </p:cNvSpPr>
          <p:nvPr>
            <p:ph type="title"/>
          </p:nvPr>
        </p:nvSpPr>
        <p:spPr>
          <a:xfrm>
            <a:off x="1380722" y="2119361"/>
            <a:ext cx="6110038"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err="1">
                <a:solidFill>
                  <a:schemeClr val="bg2"/>
                </a:solidFill>
                <a:latin typeface="Times New Roman" panose="02020603050405020304" pitchFamily="18" charset="0"/>
                <a:cs typeface="Times New Roman" panose="02020603050405020304" pitchFamily="18" charset="0"/>
              </a:rPr>
              <a:t>Luyện</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viết</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từ</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khó</a:t>
            </a:r>
            <a:endParaRPr sz="6000" dirty="0">
              <a:solidFill>
                <a:schemeClr val="bg2"/>
              </a:solidFill>
              <a:latin typeface="Times New Roman" panose="02020603050405020304" pitchFamily="18" charset="0"/>
              <a:cs typeface="Times New Roman" panose="02020603050405020304" pitchFamily="18" charset="0"/>
            </a:endParaRPr>
          </a:p>
        </p:txBody>
      </p:sp>
      <p:grpSp>
        <p:nvGrpSpPr>
          <p:cNvPr id="281" name="Google Shape;281;p7"/>
          <p:cNvGrpSpPr/>
          <p:nvPr/>
        </p:nvGrpSpPr>
        <p:grpSpPr>
          <a:xfrm>
            <a:off x="-547212" y="2985710"/>
            <a:ext cx="2312102" cy="2312102"/>
            <a:chOff x="-4916625" y="1638600"/>
            <a:chExt cx="2973000" cy="2973000"/>
          </a:xfrm>
        </p:grpSpPr>
        <p:sp>
          <p:nvSpPr>
            <p:cNvPr id="282" name="Google Shape;282;p7"/>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7"/>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2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a:spLocks noGrp="1"/>
          </p:cNvSpPr>
          <p:nvPr>
            <p:ph type="title"/>
          </p:nvPr>
        </p:nvSpPr>
        <p:spPr>
          <a:xfrm flipH="1">
            <a:off x="168909" y="135038"/>
            <a:ext cx="6015364" cy="71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Một</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số</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từ</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ngữ</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cần</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ý:</a:t>
            </a:r>
            <a:endParaRPr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89" name="Google Shape;289;p8"/>
          <p:cNvGrpSpPr/>
          <p:nvPr/>
        </p:nvGrpSpPr>
        <p:grpSpPr>
          <a:xfrm>
            <a:off x="168909" y="1273168"/>
            <a:ext cx="1683040" cy="506714"/>
            <a:chOff x="168909" y="812800"/>
            <a:chExt cx="8806181" cy="4132070"/>
          </a:xfrm>
        </p:grpSpPr>
        <p:sp>
          <p:nvSpPr>
            <p:cNvPr id="290" name="Google Shape;290;p8"/>
            <p:cNvSpPr/>
            <p:nvPr/>
          </p:nvSpPr>
          <p:spPr>
            <a:xfrm>
              <a:off x="168909" y="812800"/>
              <a:ext cx="8806181"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1" name="Google Shape;291;p8"/>
            <p:cNvSpPr txBox="1"/>
            <p:nvPr/>
          </p:nvSpPr>
          <p:spPr>
            <a:xfrm>
              <a:off x="307974" y="893676"/>
              <a:ext cx="8528050"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chài lưới</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292" name="Google Shape;292;p8"/>
          <p:cNvGrpSpPr/>
          <p:nvPr/>
        </p:nvGrpSpPr>
        <p:grpSpPr>
          <a:xfrm>
            <a:off x="2146256" y="1273168"/>
            <a:ext cx="1683040" cy="533138"/>
            <a:chOff x="168909" y="812800"/>
            <a:chExt cx="8806181" cy="4347548"/>
          </a:xfrm>
        </p:grpSpPr>
        <p:sp>
          <p:nvSpPr>
            <p:cNvPr id="293" name="Google Shape;293;p8"/>
            <p:cNvSpPr/>
            <p:nvPr/>
          </p:nvSpPr>
          <p:spPr>
            <a:xfrm>
              <a:off x="168909" y="812800"/>
              <a:ext cx="8806181"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4" name="Google Shape;294;p8"/>
            <p:cNvSpPr txBox="1"/>
            <p:nvPr/>
          </p:nvSpPr>
          <p:spPr>
            <a:xfrm>
              <a:off x="307973" y="893678"/>
              <a:ext cx="8528053"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nổi dậy</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295" name="Google Shape;295;p8"/>
          <p:cNvGrpSpPr/>
          <p:nvPr/>
        </p:nvGrpSpPr>
        <p:grpSpPr>
          <a:xfrm>
            <a:off x="4164114" y="1273168"/>
            <a:ext cx="2095394" cy="533138"/>
            <a:chOff x="168909" y="812800"/>
            <a:chExt cx="10963743" cy="4347548"/>
          </a:xfrm>
        </p:grpSpPr>
        <p:sp>
          <p:nvSpPr>
            <p:cNvPr id="296" name="Google Shape;296;p8"/>
            <p:cNvSpPr/>
            <p:nvPr/>
          </p:nvSpPr>
          <p:spPr>
            <a:xfrm>
              <a:off x="168909" y="812800"/>
              <a:ext cx="10963743"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7" name="Google Shape;297;p8"/>
            <p:cNvSpPr txBox="1"/>
            <p:nvPr/>
          </p:nvSpPr>
          <p:spPr>
            <a:xfrm>
              <a:off x="307963" y="893678"/>
              <a:ext cx="10824684"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khởi nghĩa</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298" name="Google Shape;298;p8"/>
          <p:cNvGrpSpPr/>
          <p:nvPr/>
        </p:nvGrpSpPr>
        <p:grpSpPr>
          <a:xfrm>
            <a:off x="6553815" y="1273168"/>
            <a:ext cx="2375826" cy="533138"/>
            <a:chOff x="168909" y="812800"/>
            <a:chExt cx="12431050" cy="4347548"/>
          </a:xfrm>
        </p:grpSpPr>
        <p:sp>
          <p:nvSpPr>
            <p:cNvPr id="299" name="Google Shape;299;p8"/>
            <p:cNvSpPr/>
            <p:nvPr/>
          </p:nvSpPr>
          <p:spPr>
            <a:xfrm>
              <a:off x="168909" y="812800"/>
              <a:ext cx="12431050"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0" name="Google Shape;300;p8"/>
            <p:cNvSpPr txBox="1"/>
            <p:nvPr/>
          </p:nvSpPr>
          <p:spPr>
            <a:xfrm>
              <a:off x="519924" y="893678"/>
              <a:ext cx="11504681"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khảng khái</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01" name="Google Shape;301;p8"/>
          <p:cNvGrpSpPr/>
          <p:nvPr/>
        </p:nvGrpSpPr>
        <p:grpSpPr>
          <a:xfrm>
            <a:off x="180273" y="2302399"/>
            <a:ext cx="3557293" cy="523220"/>
            <a:chOff x="168904" y="678199"/>
            <a:chExt cx="18612848" cy="4266671"/>
          </a:xfrm>
        </p:grpSpPr>
        <p:sp>
          <p:nvSpPr>
            <p:cNvPr id="302" name="Google Shape;302;p8"/>
            <p:cNvSpPr/>
            <p:nvPr/>
          </p:nvSpPr>
          <p:spPr>
            <a:xfrm>
              <a:off x="168904" y="812800"/>
              <a:ext cx="17466595"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3" name="Google Shape;303;p8"/>
            <p:cNvSpPr txBox="1"/>
            <p:nvPr/>
          </p:nvSpPr>
          <p:spPr>
            <a:xfrm>
              <a:off x="406723" y="678199"/>
              <a:ext cx="18375029" cy="4266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Nguyễn Trung Trực</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04" name="Google Shape;304;p8"/>
          <p:cNvGrpSpPr/>
          <p:nvPr/>
        </p:nvGrpSpPr>
        <p:grpSpPr>
          <a:xfrm>
            <a:off x="4000087" y="2289187"/>
            <a:ext cx="1721662" cy="536432"/>
            <a:chOff x="168909" y="570460"/>
            <a:chExt cx="9008264" cy="4374410"/>
          </a:xfrm>
        </p:grpSpPr>
        <p:sp>
          <p:nvSpPr>
            <p:cNvPr id="305" name="Google Shape;305;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6" name="Google Shape;306;p8"/>
            <p:cNvSpPr txBox="1"/>
            <p:nvPr/>
          </p:nvSpPr>
          <p:spPr>
            <a:xfrm>
              <a:off x="649120" y="570460"/>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Vàm Cỏ</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07" name="Google Shape;307;p8"/>
          <p:cNvGrpSpPr/>
          <p:nvPr/>
        </p:nvGrpSpPr>
        <p:grpSpPr>
          <a:xfrm>
            <a:off x="6230148" y="2289187"/>
            <a:ext cx="1830083" cy="523220"/>
            <a:chOff x="168909" y="812800"/>
            <a:chExt cx="9575556" cy="4266671"/>
          </a:xfrm>
        </p:grpSpPr>
        <p:sp>
          <p:nvSpPr>
            <p:cNvPr id="308" name="Google Shape;308;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9" name="Google Shape;309;p8"/>
            <p:cNvSpPr txBox="1"/>
            <p:nvPr/>
          </p:nvSpPr>
          <p:spPr>
            <a:xfrm>
              <a:off x="1216412" y="812800"/>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Tân An</a:t>
              </a:r>
            </a:p>
          </p:txBody>
        </p:sp>
      </p:grpSp>
      <p:grpSp>
        <p:nvGrpSpPr>
          <p:cNvPr id="310" name="Google Shape;310;p8"/>
          <p:cNvGrpSpPr/>
          <p:nvPr/>
        </p:nvGrpSpPr>
        <p:grpSpPr>
          <a:xfrm>
            <a:off x="185002" y="3153259"/>
            <a:ext cx="1684735" cy="523220"/>
            <a:chOff x="168909" y="678199"/>
            <a:chExt cx="8815050" cy="4266671"/>
          </a:xfrm>
        </p:grpSpPr>
        <p:sp>
          <p:nvSpPr>
            <p:cNvPr id="311" name="Google Shape;311;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12" name="Google Shape;312;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Long An</a:t>
              </a:r>
            </a:p>
          </p:txBody>
        </p:sp>
      </p:grpSp>
      <p:grpSp>
        <p:nvGrpSpPr>
          <p:cNvPr id="313" name="Google Shape;313;p8"/>
          <p:cNvGrpSpPr/>
          <p:nvPr/>
        </p:nvGrpSpPr>
        <p:grpSpPr>
          <a:xfrm>
            <a:off x="2228663" y="3169765"/>
            <a:ext cx="2498216" cy="523220"/>
            <a:chOff x="168904" y="678199"/>
            <a:chExt cx="13071432" cy="4266671"/>
          </a:xfrm>
        </p:grpSpPr>
        <p:sp>
          <p:nvSpPr>
            <p:cNvPr id="314" name="Google Shape;314;p8"/>
            <p:cNvSpPr/>
            <p:nvPr/>
          </p:nvSpPr>
          <p:spPr>
            <a:xfrm>
              <a:off x="168904" y="812799"/>
              <a:ext cx="12344679" cy="4132071"/>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15" name="Google Shape;315;p8"/>
            <p:cNvSpPr txBox="1"/>
            <p:nvPr/>
          </p:nvSpPr>
          <p:spPr>
            <a:xfrm>
              <a:off x="455906" y="678199"/>
              <a:ext cx="12784430"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Tây Nam Bộ</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16" name="Google Shape;316;p8"/>
          <p:cNvGrpSpPr/>
          <p:nvPr/>
        </p:nvGrpSpPr>
        <p:grpSpPr>
          <a:xfrm>
            <a:off x="5080947" y="3148653"/>
            <a:ext cx="1684735" cy="523220"/>
            <a:chOff x="168909" y="678199"/>
            <a:chExt cx="8815050" cy="4266671"/>
          </a:xfrm>
        </p:grpSpPr>
        <p:sp>
          <p:nvSpPr>
            <p:cNvPr id="317" name="Google Shape;317;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18" name="Google Shape;318;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Nam Kì</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19" name="Google Shape;319;p8"/>
          <p:cNvGrpSpPr/>
          <p:nvPr/>
        </p:nvGrpSpPr>
        <p:grpSpPr>
          <a:xfrm>
            <a:off x="2228663" y="4073876"/>
            <a:ext cx="1684735" cy="523220"/>
            <a:chOff x="168909" y="678199"/>
            <a:chExt cx="8815050" cy="4266671"/>
          </a:xfrm>
        </p:grpSpPr>
        <p:sp>
          <p:nvSpPr>
            <p:cNvPr id="320" name="Google Shape;320;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21" name="Google Shape;321;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Tây</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22" name="Google Shape;322;p8"/>
          <p:cNvGrpSpPr/>
          <p:nvPr/>
        </p:nvGrpSpPr>
        <p:grpSpPr>
          <a:xfrm>
            <a:off x="183307" y="4111425"/>
            <a:ext cx="1684735" cy="523220"/>
            <a:chOff x="168909" y="678199"/>
            <a:chExt cx="8815050" cy="4266671"/>
          </a:xfrm>
        </p:grpSpPr>
        <p:sp>
          <p:nvSpPr>
            <p:cNvPr id="323" name="Google Shape;323;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24" name="Google Shape;324;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Nam</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 calcmode="lin" valueType="num">
                                      <p:cBhvr additive="base">
                                        <p:cTn id="12" dur="500"/>
                                        <p:tgtEl>
                                          <p:spTgt spid="289"/>
                                        </p:tgtEl>
                                        <p:attrNameLst>
                                          <p:attrName>ppt_w</p:attrName>
                                        </p:attrNameLst>
                                      </p:cBhvr>
                                      <p:tavLst>
                                        <p:tav tm="0">
                                          <p:val>
                                            <p:fltVal val="0"/>
                                          </p:val>
                                        </p:tav>
                                        <p:tav tm="100000">
                                          <p:val>
                                            <p:strVal val="#ppt_w"/>
                                          </p:val>
                                        </p:tav>
                                      </p:tavLst>
                                    </p:anim>
                                    <p:anim calcmode="lin" valueType="num">
                                      <p:cBhvr additive="base">
                                        <p:cTn id="13" dur="500"/>
                                        <p:tgtEl>
                                          <p:spTgt spid="28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92"/>
                                        </p:tgtEl>
                                        <p:attrNameLst>
                                          <p:attrName>style.visibility</p:attrName>
                                        </p:attrNameLst>
                                      </p:cBhvr>
                                      <p:to>
                                        <p:strVal val="visible"/>
                                      </p:to>
                                    </p:set>
                                    <p:anim calcmode="lin" valueType="num">
                                      <p:cBhvr additive="base">
                                        <p:cTn id="18" dur="500"/>
                                        <p:tgtEl>
                                          <p:spTgt spid="292"/>
                                        </p:tgtEl>
                                        <p:attrNameLst>
                                          <p:attrName>ppt_w</p:attrName>
                                        </p:attrNameLst>
                                      </p:cBhvr>
                                      <p:tavLst>
                                        <p:tav tm="0">
                                          <p:val>
                                            <p:fltVal val="0"/>
                                          </p:val>
                                        </p:tav>
                                        <p:tav tm="100000">
                                          <p:val>
                                            <p:strVal val="#ppt_w"/>
                                          </p:val>
                                        </p:tav>
                                      </p:tavLst>
                                    </p:anim>
                                    <p:anim calcmode="lin" valueType="num">
                                      <p:cBhvr additive="base">
                                        <p:cTn id="19" dur="500"/>
                                        <p:tgtEl>
                                          <p:spTgt spid="29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 calcmode="lin" valueType="num">
                                      <p:cBhvr additive="base">
                                        <p:cTn id="24" dur="500"/>
                                        <p:tgtEl>
                                          <p:spTgt spid="295"/>
                                        </p:tgtEl>
                                        <p:attrNameLst>
                                          <p:attrName>ppt_w</p:attrName>
                                        </p:attrNameLst>
                                      </p:cBhvr>
                                      <p:tavLst>
                                        <p:tav tm="0">
                                          <p:val>
                                            <p:fltVal val="0"/>
                                          </p:val>
                                        </p:tav>
                                        <p:tav tm="100000">
                                          <p:val>
                                            <p:strVal val="#ppt_w"/>
                                          </p:val>
                                        </p:tav>
                                      </p:tavLst>
                                    </p:anim>
                                    <p:anim calcmode="lin" valueType="num">
                                      <p:cBhvr additive="base">
                                        <p:cTn id="25" dur="500"/>
                                        <p:tgtEl>
                                          <p:spTgt spid="29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98"/>
                                        </p:tgtEl>
                                        <p:attrNameLst>
                                          <p:attrName>style.visibility</p:attrName>
                                        </p:attrNameLst>
                                      </p:cBhvr>
                                      <p:to>
                                        <p:strVal val="visible"/>
                                      </p:to>
                                    </p:set>
                                    <p:anim calcmode="lin" valueType="num">
                                      <p:cBhvr additive="base">
                                        <p:cTn id="30" dur="500"/>
                                        <p:tgtEl>
                                          <p:spTgt spid="298"/>
                                        </p:tgtEl>
                                        <p:attrNameLst>
                                          <p:attrName>ppt_w</p:attrName>
                                        </p:attrNameLst>
                                      </p:cBhvr>
                                      <p:tavLst>
                                        <p:tav tm="0">
                                          <p:val>
                                            <p:fltVal val="0"/>
                                          </p:val>
                                        </p:tav>
                                        <p:tav tm="100000">
                                          <p:val>
                                            <p:strVal val="#ppt_w"/>
                                          </p:val>
                                        </p:tav>
                                      </p:tavLst>
                                    </p:anim>
                                    <p:anim calcmode="lin" valueType="num">
                                      <p:cBhvr additive="base">
                                        <p:cTn id="31" dur="500"/>
                                        <p:tgtEl>
                                          <p:spTgt spid="298"/>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01"/>
                                        </p:tgtEl>
                                        <p:attrNameLst>
                                          <p:attrName>style.visibility</p:attrName>
                                        </p:attrNameLst>
                                      </p:cBhvr>
                                      <p:to>
                                        <p:strVal val="visible"/>
                                      </p:to>
                                    </p:set>
                                    <p:anim calcmode="lin" valueType="num">
                                      <p:cBhvr additive="base">
                                        <p:cTn id="36" dur="500"/>
                                        <p:tgtEl>
                                          <p:spTgt spid="301"/>
                                        </p:tgtEl>
                                        <p:attrNameLst>
                                          <p:attrName>ppt_w</p:attrName>
                                        </p:attrNameLst>
                                      </p:cBhvr>
                                      <p:tavLst>
                                        <p:tav tm="0">
                                          <p:val>
                                            <p:fltVal val="0"/>
                                          </p:val>
                                        </p:tav>
                                        <p:tav tm="100000">
                                          <p:val>
                                            <p:strVal val="#ppt_w"/>
                                          </p:val>
                                        </p:tav>
                                      </p:tavLst>
                                    </p:anim>
                                    <p:anim calcmode="lin" valueType="num">
                                      <p:cBhvr additive="base">
                                        <p:cTn id="37" dur="500"/>
                                        <p:tgtEl>
                                          <p:spTgt spid="301"/>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304"/>
                                        </p:tgtEl>
                                        <p:attrNameLst>
                                          <p:attrName>style.visibility</p:attrName>
                                        </p:attrNameLst>
                                      </p:cBhvr>
                                      <p:to>
                                        <p:strVal val="visible"/>
                                      </p:to>
                                    </p:set>
                                    <p:anim calcmode="lin" valueType="num">
                                      <p:cBhvr additive="base">
                                        <p:cTn id="42" dur="500"/>
                                        <p:tgtEl>
                                          <p:spTgt spid="304"/>
                                        </p:tgtEl>
                                        <p:attrNameLst>
                                          <p:attrName>ppt_w</p:attrName>
                                        </p:attrNameLst>
                                      </p:cBhvr>
                                      <p:tavLst>
                                        <p:tav tm="0">
                                          <p:val>
                                            <p:fltVal val="0"/>
                                          </p:val>
                                        </p:tav>
                                        <p:tav tm="100000">
                                          <p:val>
                                            <p:strVal val="#ppt_w"/>
                                          </p:val>
                                        </p:tav>
                                      </p:tavLst>
                                    </p:anim>
                                    <p:anim calcmode="lin" valueType="num">
                                      <p:cBhvr additive="base">
                                        <p:cTn id="43" dur="500"/>
                                        <p:tgtEl>
                                          <p:spTgt spid="304"/>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307"/>
                                        </p:tgtEl>
                                        <p:attrNameLst>
                                          <p:attrName>style.visibility</p:attrName>
                                        </p:attrNameLst>
                                      </p:cBhvr>
                                      <p:to>
                                        <p:strVal val="visible"/>
                                      </p:to>
                                    </p:set>
                                    <p:anim calcmode="lin" valueType="num">
                                      <p:cBhvr additive="base">
                                        <p:cTn id="48" dur="500"/>
                                        <p:tgtEl>
                                          <p:spTgt spid="307"/>
                                        </p:tgtEl>
                                        <p:attrNameLst>
                                          <p:attrName>ppt_w</p:attrName>
                                        </p:attrNameLst>
                                      </p:cBhvr>
                                      <p:tavLst>
                                        <p:tav tm="0">
                                          <p:val>
                                            <p:fltVal val="0"/>
                                          </p:val>
                                        </p:tav>
                                        <p:tav tm="100000">
                                          <p:val>
                                            <p:strVal val="#ppt_w"/>
                                          </p:val>
                                        </p:tav>
                                      </p:tavLst>
                                    </p:anim>
                                    <p:anim calcmode="lin" valueType="num">
                                      <p:cBhvr additive="base">
                                        <p:cTn id="49" dur="500"/>
                                        <p:tgtEl>
                                          <p:spTgt spid="307"/>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310"/>
                                        </p:tgtEl>
                                        <p:attrNameLst>
                                          <p:attrName>style.visibility</p:attrName>
                                        </p:attrNameLst>
                                      </p:cBhvr>
                                      <p:to>
                                        <p:strVal val="visible"/>
                                      </p:to>
                                    </p:set>
                                    <p:anim calcmode="lin" valueType="num">
                                      <p:cBhvr additive="base">
                                        <p:cTn id="54" dur="500"/>
                                        <p:tgtEl>
                                          <p:spTgt spid="310"/>
                                        </p:tgtEl>
                                        <p:attrNameLst>
                                          <p:attrName>ppt_w</p:attrName>
                                        </p:attrNameLst>
                                      </p:cBhvr>
                                      <p:tavLst>
                                        <p:tav tm="0">
                                          <p:val>
                                            <p:fltVal val="0"/>
                                          </p:val>
                                        </p:tav>
                                        <p:tav tm="100000">
                                          <p:val>
                                            <p:strVal val="#ppt_w"/>
                                          </p:val>
                                        </p:tav>
                                      </p:tavLst>
                                    </p:anim>
                                    <p:anim calcmode="lin" valueType="num">
                                      <p:cBhvr additive="base">
                                        <p:cTn id="55" dur="500"/>
                                        <p:tgtEl>
                                          <p:spTgt spid="310"/>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13"/>
                                        </p:tgtEl>
                                        <p:attrNameLst>
                                          <p:attrName>style.visibility</p:attrName>
                                        </p:attrNameLst>
                                      </p:cBhvr>
                                      <p:to>
                                        <p:strVal val="visible"/>
                                      </p:to>
                                    </p:set>
                                    <p:anim calcmode="lin" valueType="num">
                                      <p:cBhvr additive="base">
                                        <p:cTn id="60" dur="500"/>
                                        <p:tgtEl>
                                          <p:spTgt spid="313"/>
                                        </p:tgtEl>
                                        <p:attrNameLst>
                                          <p:attrName>ppt_w</p:attrName>
                                        </p:attrNameLst>
                                      </p:cBhvr>
                                      <p:tavLst>
                                        <p:tav tm="0">
                                          <p:val>
                                            <p:fltVal val="0"/>
                                          </p:val>
                                        </p:tav>
                                        <p:tav tm="100000">
                                          <p:val>
                                            <p:strVal val="#ppt_w"/>
                                          </p:val>
                                        </p:tav>
                                      </p:tavLst>
                                    </p:anim>
                                    <p:anim calcmode="lin" valueType="num">
                                      <p:cBhvr additive="base">
                                        <p:cTn id="61" dur="500"/>
                                        <p:tgtEl>
                                          <p:spTgt spid="313"/>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316"/>
                                        </p:tgtEl>
                                        <p:attrNameLst>
                                          <p:attrName>style.visibility</p:attrName>
                                        </p:attrNameLst>
                                      </p:cBhvr>
                                      <p:to>
                                        <p:strVal val="visible"/>
                                      </p:to>
                                    </p:set>
                                    <p:anim calcmode="lin" valueType="num">
                                      <p:cBhvr additive="base">
                                        <p:cTn id="66" dur="500"/>
                                        <p:tgtEl>
                                          <p:spTgt spid="316"/>
                                        </p:tgtEl>
                                        <p:attrNameLst>
                                          <p:attrName>ppt_w</p:attrName>
                                        </p:attrNameLst>
                                      </p:cBhvr>
                                      <p:tavLst>
                                        <p:tav tm="0">
                                          <p:val>
                                            <p:fltVal val="0"/>
                                          </p:val>
                                        </p:tav>
                                        <p:tav tm="100000">
                                          <p:val>
                                            <p:strVal val="#ppt_w"/>
                                          </p:val>
                                        </p:tav>
                                      </p:tavLst>
                                    </p:anim>
                                    <p:anim calcmode="lin" valueType="num">
                                      <p:cBhvr additive="base">
                                        <p:cTn id="67" dur="500"/>
                                        <p:tgtEl>
                                          <p:spTgt spid="316"/>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322"/>
                                        </p:tgtEl>
                                        <p:attrNameLst>
                                          <p:attrName>style.visibility</p:attrName>
                                        </p:attrNameLst>
                                      </p:cBhvr>
                                      <p:to>
                                        <p:strVal val="visible"/>
                                      </p:to>
                                    </p:set>
                                    <p:anim calcmode="lin" valueType="num">
                                      <p:cBhvr additive="base">
                                        <p:cTn id="72" dur="500"/>
                                        <p:tgtEl>
                                          <p:spTgt spid="322"/>
                                        </p:tgtEl>
                                        <p:attrNameLst>
                                          <p:attrName>ppt_w</p:attrName>
                                        </p:attrNameLst>
                                      </p:cBhvr>
                                      <p:tavLst>
                                        <p:tav tm="0">
                                          <p:val>
                                            <p:fltVal val="0"/>
                                          </p:val>
                                        </p:tav>
                                        <p:tav tm="100000">
                                          <p:val>
                                            <p:strVal val="#ppt_w"/>
                                          </p:val>
                                        </p:tav>
                                      </p:tavLst>
                                    </p:anim>
                                    <p:anim calcmode="lin" valueType="num">
                                      <p:cBhvr additive="base">
                                        <p:cTn id="73" dur="500"/>
                                        <p:tgtEl>
                                          <p:spTgt spid="322"/>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319"/>
                                        </p:tgtEl>
                                        <p:attrNameLst>
                                          <p:attrName>style.visibility</p:attrName>
                                        </p:attrNameLst>
                                      </p:cBhvr>
                                      <p:to>
                                        <p:strVal val="visible"/>
                                      </p:to>
                                    </p:set>
                                    <p:anim calcmode="lin" valueType="num">
                                      <p:cBhvr additive="base">
                                        <p:cTn id="78" dur="500"/>
                                        <p:tgtEl>
                                          <p:spTgt spid="319"/>
                                        </p:tgtEl>
                                        <p:attrNameLst>
                                          <p:attrName>ppt_w</p:attrName>
                                        </p:attrNameLst>
                                      </p:cBhvr>
                                      <p:tavLst>
                                        <p:tav tm="0">
                                          <p:val>
                                            <p:fltVal val="0"/>
                                          </p:val>
                                        </p:tav>
                                        <p:tav tm="100000">
                                          <p:val>
                                            <p:strVal val="#ppt_w"/>
                                          </p:val>
                                        </p:tav>
                                      </p:tavLst>
                                    </p:anim>
                                    <p:anim calcmode="lin" valueType="num">
                                      <p:cBhvr additive="base">
                                        <p:cTn id="79" dur="500"/>
                                        <p:tgtEl>
                                          <p:spTgt spid="3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8"/>
          <p:cNvSpPr txBox="1">
            <a:spLocks noChangeArrowheads="1"/>
          </p:cNvSpPr>
          <p:nvPr/>
        </p:nvSpPr>
        <p:spPr bwMode="auto">
          <a:xfrm>
            <a:off x="857251" y="221455"/>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2800" b="1" smtClean="0">
                <a:solidFill>
                  <a:srgbClr val="FF0000"/>
                </a:solidFill>
                <a:latin typeface="Times New Roman" panose="02020603050405020304" pitchFamily="18" charset="0"/>
                <a:cs typeface="Times New Roman" panose="02020603050405020304" pitchFamily="18" charset="0"/>
              </a:rPr>
              <a:t>Cánh </a:t>
            </a:r>
            <a:r>
              <a:rPr lang="en-US" altLang="en-US" sz="2800" b="1">
                <a:solidFill>
                  <a:srgbClr val="FF0000"/>
                </a:solidFill>
                <a:latin typeface="Times New Roman" panose="02020603050405020304" pitchFamily="18" charset="0"/>
                <a:cs typeface="Times New Roman" panose="02020603050405020304" pitchFamily="18" charset="0"/>
              </a:rPr>
              <a:t>cam lạc mẹ</a:t>
            </a:r>
          </a:p>
        </p:txBody>
      </p:sp>
      <p:sp>
        <p:nvSpPr>
          <p:cNvPr id="4099" name="Text Box 7"/>
          <p:cNvSpPr txBox="1">
            <a:spLocks noChangeArrowheads="1"/>
          </p:cNvSpPr>
          <p:nvPr/>
        </p:nvSpPr>
        <p:spPr bwMode="auto">
          <a:xfrm>
            <a:off x="771526" y="989411"/>
            <a:ext cx="391239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Cánh cam đi lạc mẹ</a:t>
            </a:r>
          </a:p>
          <a:p>
            <a:pPr eaLnBrk="1" hangingPunct="1"/>
            <a:r>
              <a:rPr lang="en-US" altLang="en-US" sz="2400" b="1">
                <a:solidFill>
                  <a:srgbClr val="0000FF"/>
                </a:solidFill>
                <a:latin typeface="Times New Roman" panose="02020603050405020304" pitchFamily="18" charset="0"/>
                <a:cs typeface="Times New Roman" panose="02020603050405020304" pitchFamily="18" charset="0"/>
              </a:rPr>
              <a:t>Gió xô vào vườn hoang</a:t>
            </a:r>
          </a:p>
          <a:p>
            <a:pPr eaLnBrk="1" hangingPunct="1"/>
            <a:r>
              <a:rPr lang="en-US" altLang="en-US" sz="2400" b="1">
                <a:solidFill>
                  <a:srgbClr val="0000FF"/>
                </a:solidFill>
                <a:latin typeface="Times New Roman" panose="02020603050405020304" pitchFamily="18" charset="0"/>
                <a:cs typeface="Times New Roman" panose="02020603050405020304" pitchFamily="18" charset="0"/>
              </a:rPr>
              <a:t>Giữa bao nhiêu gai góc</a:t>
            </a:r>
          </a:p>
          <a:p>
            <a:pPr eaLnBrk="1" hangingPunct="1"/>
            <a:r>
              <a:rPr lang="en-US" altLang="en-US" sz="2400" b="1">
                <a:solidFill>
                  <a:srgbClr val="0000FF"/>
                </a:solidFill>
                <a:latin typeface="Times New Roman" panose="02020603050405020304" pitchFamily="18" charset="0"/>
                <a:cs typeface="Times New Roman" panose="02020603050405020304" pitchFamily="18" charset="0"/>
              </a:rPr>
              <a:t>Lũ ve sầu kêu ran.</a:t>
            </a:r>
          </a:p>
          <a:p>
            <a:pPr eaLnBrk="1" hangingPunct="1"/>
            <a:endParaRPr lang="en-US" altLang="en-US" sz="2400" b="1">
              <a:solidFill>
                <a:srgbClr val="0000FF"/>
              </a:solidFill>
              <a:latin typeface="Times New Roman" panose="02020603050405020304" pitchFamily="18" charset="0"/>
              <a:cs typeface="Times New Roman" panose="02020603050405020304" pitchFamily="18" charset="0"/>
            </a:endParaRPr>
          </a:p>
          <a:p>
            <a:pPr eaLnBrk="1" hangingPunct="1"/>
            <a:r>
              <a:rPr lang="en-US" altLang="en-US" sz="2400" b="1">
                <a:solidFill>
                  <a:srgbClr val="0000FF"/>
                </a:solidFill>
                <a:latin typeface="Times New Roman" panose="02020603050405020304" pitchFamily="18" charset="0"/>
                <a:cs typeface="Times New Roman" panose="02020603050405020304" pitchFamily="18" charset="0"/>
              </a:rPr>
              <a:t>Chiều nhạt nắng trắng sương</a:t>
            </a:r>
          </a:p>
          <a:p>
            <a:pPr eaLnBrk="1" hangingPunct="1"/>
            <a:r>
              <a:rPr lang="en-US" altLang="en-US" sz="2400" b="1">
                <a:solidFill>
                  <a:srgbClr val="0000FF"/>
                </a:solidFill>
                <a:latin typeface="Times New Roman" panose="02020603050405020304" pitchFamily="18" charset="0"/>
                <a:cs typeface="Times New Roman" panose="02020603050405020304" pitchFamily="18" charset="0"/>
              </a:rPr>
              <a:t>Trời rộng xanh như bể</a:t>
            </a:r>
          </a:p>
          <a:p>
            <a:pPr eaLnBrk="1" hangingPunct="1"/>
            <a:r>
              <a:rPr lang="en-US" altLang="en-US" sz="2400" b="1">
                <a:solidFill>
                  <a:srgbClr val="0000FF"/>
                </a:solidFill>
                <a:latin typeface="Times New Roman" panose="02020603050405020304" pitchFamily="18" charset="0"/>
                <a:cs typeface="Times New Roman" panose="02020603050405020304" pitchFamily="18" charset="0"/>
              </a:rPr>
              <a:t>Tiếng cánh cam gọi mẹ</a:t>
            </a:r>
          </a:p>
          <a:p>
            <a:pPr eaLnBrk="1" hangingPunct="1"/>
            <a:r>
              <a:rPr lang="en-US" altLang="en-US" sz="2400" b="1">
                <a:solidFill>
                  <a:srgbClr val="0000FF"/>
                </a:solidFill>
                <a:latin typeface="Times New Roman" panose="02020603050405020304" pitchFamily="18" charset="0"/>
                <a:cs typeface="Times New Roman" panose="02020603050405020304" pitchFamily="18" charset="0"/>
              </a:rPr>
              <a:t>Khản đặc trên lối mòn.</a:t>
            </a:r>
          </a:p>
        </p:txBody>
      </p:sp>
      <p:sp>
        <p:nvSpPr>
          <p:cNvPr id="4100" name="Text Box 8"/>
          <p:cNvSpPr txBox="1">
            <a:spLocks noChangeArrowheads="1"/>
          </p:cNvSpPr>
          <p:nvPr/>
        </p:nvSpPr>
        <p:spPr bwMode="auto">
          <a:xfrm>
            <a:off x="4558903" y="989411"/>
            <a:ext cx="393501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Bọ dừa dừng nấu cơm</a:t>
            </a:r>
          </a:p>
          <a:p>
            <a:pPr eaLnBrk="1" hangingPunct="1"/>
            <a:r>
              <a:rPr lang="en-US" altLang="en-US" sz="2400" b="1">
                <a:solidFill>
                  <a:srgbClr val="0000FF"/>
                </a:solidFill>
                <a:latin typeface="Times New Roman" panose="02020603050405020304" pitchFamily="18" charset="0"/>
                <a:cs typeface="Times New Roman" panose="02020603050405020304" pitchFamily="18" charset="0"/>
              </a:rPr>
              <a:t>Cào cào ngưng giã gạo</a:t>
            </a:r>
          </a:p>
          <a:p>
            <a:pPr eaLnBrk="1" hangingPunct="1"/>
            <a:r>
              <a:rPr lang="en-US" altLang="en-US" sz="2400" b="1">
                <a:solidFill>
                  <a:srgbClr val="0000FF"/>
                </a:solidFill>
                <a:latin typeface="Times New Roman" panose="02020603050405020304" pitchFamily="18" charset="0"/>
                <a:cs typeface="Times New Roman" panose="02020603050405020304" pitchFamily="18" charset="0"/>
              </a:rPr>
              <a:t>Xén tóc thôi cắt áo</a:t>
            </a:r>
          </a:p>
          <a:p>
            <a:pPr eaLnBrk="1" hangingPunct="1"/>
            <a:r>
              <a:rPr lang="en-US" altLang="en-US" sz="2400" b="1">
                <a:solidFill>
                  <a:srgbClr val="0000FF"/>
                </a:solidFill>
                <a:latin typeface="Times New Roman" panose="02020603050405020304" pitchFamily="18" charset="0"/>
                <a:cs typeface="Times New Roman" panose="02020603050405020304" pitchFamily="18" charset="0"/>
              </a:rPr>
              <a:t>Đều bảo nhau đi tìm.</a:t>
            </a:r>
          </a:p>
          <a:p>
            <a:pPr eaLnBrk="1" hangingPunct="1"/>
            <a:endParaRPr lang="en-US" altLang="en-US" sz="2400" b="1">
              <a:solidFill>
                <a:srgbClr val="0000FF"/>
              </a:solidFill>
              <a:latin typeface="Times New Roman" panose="02020603050405020304" pitchFamily="18" charset="0"/>
              <a:cs typeface="Times New Roman" panose="02020603050405020304" pitchFamily="18" charset="0"/>
            </a:endParaRPr>
          </a:p>
          <a:p>
            <a:pPr eaLnBrk="1" hangingPunct="1"/>
            <a:r>
              <a:rPr lang="en-US" altLang="en-US" sz="2400" b="1">
                <a:solidFill>
                  <a:srgbClr val="0000FF"/>
                </a:solidFill>
                <a:latin typeface="Times New Roman" panose="02020603050405020304" pitchFamily="18" charset="0"/>
                <a:cs typeface="Times New Roman" panose="02020603050405020304" pitchFamily="18" charset="0"/>
              </a:rPr>
              <a:t>Khu vườn hoang lặng im</a:t>
            </a:r>
          </a:p>
          <a:p>
            <a:pPr eaLnBrk="1" hangingPunct="1"/>
            <a:r>
              <a:rPr lang="en-US" altLang="en-US" sz="2400" b="1">
                <a:solidFill>
                  <a:srgbClr val="0000FF"/>
                </a:solidFill>
                <a:latin typeface="Times New Roman" panose="02020603050405020304" pitchFamily="18" charset="0"/>
                <a:cs typeface="Times New Roman" panose="02020603050405020304" pitchFamily="18" charset="0"/>
              </a:rPr>
              <a:t>Bỗng râm ran khắp lối</a:t>
            </a:r>
          </a:p>
          <a:p>
            <a:pPr eaLnBrk="1" hangingPunct="1"/>
            <a:r>
              <a:rPr lang="en-US" altLang="en-US" sz="2400" b="1">
                <a:solidFill>
                  <a:srgbClr val="0000FF"/>
                </a:solidFill>
                <a:latin typeface="Times New Roman" panose="02020603050405020304" pitchFamily="18" charset="0"/>
                <a:cs typeface="Times New Roman" panose="02020603050405020304" pitchFamily="18" charset="0"/>
              </a:rPr>
              <a:t>Có điều ai cũng nói:</a:t>
            </a:r>
          </a:p>
          <a:p>
            <a:pPr eaLnBrk="1" hangingPunct="1"/>
            <a:r>
              <a:rPr lang="en-US" altLang="en-US" sz="2400" b="1">
                <a:solidFill>
                  <a:srgbClr val="0000FF"/>
                </a:solidFill>
                <a:latin typeface="Times New Roman" panose="02020603050405020304" pitchFamily="18" charset="0"/>
                <a:cs typeface="Times New Roman" panose="02020603050405020304" pitchFamily="18" charset="0"/>
              </a:rPr>
              <a:t>- Cánh cam về nhà tôi.</a:t>
            </a:r>
          </a:p>
          <a:p>
            <a:r>
              <a:rPr lang="en-US" altLang="en-US" sz="2400" b="1">
                <a:solidFill>
                  <a:srgbClr val="0000FF"/>
                </a:solidFill>
                <a:latin typeface="Times New Roman" panose="02020603050405020304" pitchFamily="18" charset="0"/>
                <a:cs typeface="Times New Roman" panose="02020603050405020304" pitchFamily="18" charset="0"/>
              </a:rPr>
              <a:t> </a:t>
            </a:r>
            <a:r>
              <a:rPr lang="vi-VN" altLang="en-US" sz="24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1600" b="1" smtClean="0">
                <a:solidFill>
                  <a:srgbClr val="002060"/>
                </a:solidFill>
                <a:latin typeface="Times New Roman" panose="02020603050405020304" pitchFamily="18" charset="0"/>
                <a:cs typeface="Times New Roman" panose="02020603050405020304" pitchFamily="18" charset="0"/>
              </a:rPr>
              <a:t>Ngân Vịnh</a:t>
            </a:r>
            <a:endParaRPr lang="en-US" altLang="en-US" sz="16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446869"/>
      </p:ext>
    </p:extLst>
  </p:cSld>
  <p:clrMapOvr>
    <a:masterClrMapping/>
  </p:clrMapOvr>
  <p:transition spd="med">
    <p:cover dir="d"/>
  </p:transition>
  <p:timing>
    <p:tnLst>
      <p:par>
        <p:cTn id="1" dur="indefinite" restart="never" nodeType="tmRoot"/>
      </p:par>
    </p:tnLst>
  </p:timing>
</p:sld>
</file>

<file path=ppt/theme/theme1.xml><?xml version="1.0" encoding="utf-8"?>
<a:theme xmlns:a="http://schemas.openxmlformats.org/drawingml/2006/main" name="DNA Fingerprinting in Forensic Science Workshop by Slidesgo">
  <a:themeElements>
    <a:clrScheme name="Simple Light">
      <a:dk1>
        <a:srgbClr val="8989C9"/>
      </a:dk1>
      <a:lt1>
        <a:srgbClr val="FCEEE5"/>
      </a:lt1>
      <a:dk2>
        <a:srgbClr val="16004D"/>
      </a:dk2>
      <a:lt2>
        <a:srgbClr val="DF6D6D"/>
      </a:lt2>
      <a:accent1>
        <a:srgbClr val="FF8E77"/>
      </a:accent1>
      <a:accent2>
        <a:srgbClr val="FFB1A8"/>
      </a:accent2>
      <a:accent3>
        <a:srgbClr val="F1D2CE"/>
      </a:accent3>
      <a:accent4>
        <a:srgbClr val="9DBDD3"/>
      </a:accent4>
      <a:accent5>
        <a:srgbClr val="3C373D"/>
      </a:accent5>
      <a:accent6>
        <a:srgbClr val="FFFFFF"/>
      </a:accent6>
      <a:hlink>
        <a:srgbClr val="16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1366</Words>
  <Application>Microsoft Office PowerPoint</Application>
  <PresentationFormat>On-screen Show (16:9)</PresentationFormat>
  <Paragraphs>155</Paragraphs>
  <Slides>26</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Oswald</vt:lpstr>
      <vt:lpstr>Quicksand Medium</vt:lpstr>
      <vt:lpstr>Arial</vt:lpstr>
      <vt:lpstr>Nunito</vt:lpstr>
      <vt:lpstr>Cambay</vt:lpstr>
      <vt:lpstr>Times New Roman</vt:lpstr>
      <vt:lpstr>Calibri</vt:lpstr>
      <vt:lpstr>Bebas Neue</vt:lpstr>
      <vt:lpstr>Oswald SemiBold</vt:lpstr>
      <vt:lpstr>DNA Fingerprinting in Forensic Science Workshop by Slidesgo</vt:lpstr>
      <vt:lpstr>CHÍNH TẢ TUẦN 19</vt:lpstr>
      <vt:lpstr>Yêu cầu cần đạt</vt:lpstr>
      <vt:lpstr>Nghe – viết</vt:lpstr>
      <vt:lpstr>Nhà yêu nước Nguyễn Trung Trực</vt:lpstr>
      <vt:lpstr>PowerPoint Presentation</vt:lpstr>
      <vt:lpstr>PowerPoint Presentation</vt:lpstr>
      <vt:lpstr>Luyện viết từ khó</vt:lpstr>
      <vt:lpstr>Một số từ ngữ cần lưu ý:</vt:lpstr>
      <vt:lpstr>PowerPoint Presentation</vt:lpstr>
      <vt:lpstr>PowerPoint Presentation</vt:lpstr>
      <vt:lpstr>PowerPoint Presentation</vt:lpstr>
      <vt:lpstr>Nghe - viết</vt:lpstr>
      <vt:lpstr>PowerPoint Presentation</vt:lpstr>
      <vt:lpstr>NHÀ YÊU NƯỚC NGUYỄN TRUNG TRỰC</vt:lpstr>
      <vt:lpstr>Luyện tập</vt:lpstr>
      <vt:lpstr>PowerPoint Presentation</vt:lpstr>
      <vt:lpstr>PowerPoint Presentation</vt:lpstr>
      <vt:lpstr>PowerPoint Presentation</vt:lpstr>
      <vt:lpstr>                           Làm việc cho cả ba thời  Có một con ve thấy bác nông dân nọ làm việc miệt mài, từ sáng đến tối chẳng lúc nào ngơi, liền tò mò hỏi:  - Bác làm việc quần quật như thế để làm gì?  Bác nông dân đáp:  - Tôi làm cho cả ba thời nên không thể ngừng tay.  Ve nghĩ mãi không ra, lại hỏi:  - Thế nào là làm việc cho cả ba thời?</vt:lpstr>
      <vt:lpstr> </vt:lpstr>
      <vt:lpstr>PowerPoint Presentation</vt:lpstr>
      <vt:lpstr>                           </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CHÍNH TẢ TUẦN 19</dc:title>
  <dc:creator/>
  <cp:lastModifiedBy>ismail - [2010]</cp:lastModifiedBy>
  <cp:revision>5</cp:revision>
  <dcterms:created xsi:type="dcterms:W3CDTF">2022-01-04T13:14:08Z</dcterms:created>
  <dcterms:modified xsi:type="dcterms:W3CDTF">2022-01-14T16:36:46Z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F4C6B7D9EB1644A2A5344F1AFD97199B</vt:lpwstr>
  </property>
  <property fmtid="{D5CDD505-2E9C-101B-9397-08002B2CF9AE}" pid="3" name="KSOProductBuildVer">
    <vt:lpwstr>1033-11.2.0.10426</vt:lpwstr>
  </property>
</Properties>
</file>