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4" r:id="rId2"/>
    <p:sldMasterId id="2147483687" r:id="rId3"/>
  </p:sldMasterIdLst>
  <p:notesMasterIdLst>
    <p:notesMasterId r:id="rId21"/>
  </p:notesMasterIdLst>
  <p:sldIdLst>
    <p:sldId id="290" r:id="rId4"/>
    <p:sldId id="298" r:id="rId5"/>
    <p:sldId id="273" r:id="rId6"/>
    <p:sldId id="289" r:id="rId7"/>
    <p:sldId id="295" r:id="rId8"/>
    <p:sldId id="259" r:id="rId9"/>
    <p:sldId id="262" r:id="rId10"/>
    <p:sldId id="284" r:id="rId11"/>
    <p:sldId id="281" r:id="rId12"/>
    <p:sldId id="282" r:id="rId13"/>
    <p:sldId id="283" r:id="rId14"/>
    <p:sldId id="286" r:id="rId15"/>
    <p:sldId id="291" r:id="rId16"/>
    <p:sldId id="292" r:id="rId17"/>
    <p:sldId id="296" r:id="rId18"/>
    <p:sldId id="293" r:id="rId19"/>
    <p:sldId id="279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FF0000"/>
    <a:srgbClr val="FFFF99"/>
    <a:srgbClr val="CC3300"/>
    <a:srgbClr val="CCFFFF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0" autoAdjust="0"/>
    <p:restoredTop sz="94660"/>
  </p:normalViewPr>
  <p:slideViewPr>
    <p:cSldViewPr>
      <p:cViewPr varScale="1">
        <p:scale>
          <a:sx n="100" d="100"/>
          <a:sy n="100" d="100"/>
        </p:scale>
        <p:origin x="739" y="6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41E2F-326C-412D-B42A-2BF672E1FE6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4AD05-DE4A-432D-AFC0-30BECB601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0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8A01F-46F6-4982-BBFB-10FEBD183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6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9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2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61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64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42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04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52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2D5FA-67A4-42F3-8EDC-DC9407F9EE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71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78FA2-4E85-430E-A01E-D5E26DFA3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01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2950B-9594-40AE-A9A3-11C791002A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CA9BD-A6BA-4397-8F10-5755B32880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48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D34FA-BBA5-4AD7-9210-DEB961F45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65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2B0A5-C57A-4E83-97D2-2F9A69DDC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66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F1F6B-3159-4A86-B09B-869F82FA81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86682-53BC-4137-9F43-5774D9181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66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51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3DF1A7BB-1C70-48F2-9A25-EAD3281898F9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20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DDAED06E-2ADA-49CB-B69A-BE3FDC76C637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32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DDAED06E-2ADA-49CB-B69A-BE3FDC76C637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07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208"/>
            <a:ext cx="777240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1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8E1E3313-0433-4BC3-B411-5C09AA2BB6F1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29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836EDCA0-5B9A-47D6-B805-70C2D6BE61AB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7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38F70BC0-7DBD-46D0-BC1A-AE5A404CA490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BADC2-7CC6-4585-A9B3-47E9A06316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86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F81CD19B-9925-4DAB-9A51-56247897A1B8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7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3CAC993A-5942-40E4-A0E1-CCD6EF62B0A5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70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82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645B23AC-D096-4E36-A352-AE7819D8957D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19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EBF3338D-070A-4977-BD59-F9FB159C912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9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A29BC1C6-A15F-4832-B856-E08B94F7195B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88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1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1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>
              <a:defRPr/>
            </a:pPr>
            <a:fld id="{2951F1AD-302C-47CC-8B47-931A211637C7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7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863DF5F-0F81-42A8-A784-A1BAAAC8F4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60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9995B98-57A5-480C-AFC3-4A3AE9F81C3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29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31B765-14F6-4BCA-A76F-27AF3924BB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8946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CEF2ED-F045-4833-A303-51BF655683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0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556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9EE1962-DA95-454B-B64A-9F7B081AFB3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41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3B2FC4-A822-4059-93E0-A945A12B49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513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99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492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787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245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03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7323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98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7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854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52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445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02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920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014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59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898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785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347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45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073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440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040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260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592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530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620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269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708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0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797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150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838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095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EC5C9C0-515F-4689-B919-05EC841E1C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866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2DA78-5526-479E-88F3-460A635CCA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624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213CA91-6A72-49D6-93F7-F1EC28C900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922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9E0D2BC-5F78-437D-A1A0-61FD97B2D4A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585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4BD7D20-9BC9-4B31-8A69-063D508353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0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8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DCFB-0017-41D1-AF0E-B6EBBEFDB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0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slideLayout" Target="../slideLayouts/slideLayout74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slideLayout" Target="../slideLayouts/slideLayout77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slideLayout" Target="../slideLayouts/slideLayout7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41" Type="http://schemas.openxmlformats.org/officeDocument/2006/relationships/slideLayout" Target="../slideLayouts/slideLayout76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40" Type="http://schemas.openxmlformats.org/officeDocument/2006/relationships/slideLayout" Target="../slideLayouts/slideLayout75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fld id="{7A266D1C-B6B4-4E87-8567-CC90811ED4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  <p:sldLayoutId id="2147483732" r:id="rId12"/>
    <p:sldLayoutId id="2147483731" r:id="rId13"/>
    <p:sldLayoutId id="2147483730" r:id="rId14"/>
    <p:sldLayoutId id="2147483673" r:id="rId15"/>
    <p:sldLayoutId id="2147483672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76BC44D3-FE17-4D68-BAAA-7B41576A2DF3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1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D73987D-E0CA-4362-8CDE-4CE964CC77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86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  <p:sldLayoutId id="2147483724" r:id="rId37"/>
    <p:sldLayoutId id="2147483725" r:id="rId38"/>
    <p:sldLayoutId id="2147483726" r:id="rId39"/>
    <p:sldLayoutId id="2147483727" r:id="rId40"/>
    <p:sldLayoutId id="2147483728" r:id="rId41"/>
    <p:sldLayoutId id="2147483729" r:id="rId4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62496c82eb9eb6001d45618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3401" y="519797"/>
            <a:ext cx="80772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endParaRPr lang="vi-VN" sz="135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31E107-1FC2-4DEC-87AA-1B6DCD5CAA8E}"/>
              </a:ext>
            </a:extLst>
          </p:cNvPr>
          <p:cNvSpPr txBox="1"/>
          <p:nvPr/>
        </p:nvSpPr>
        <p:spPr>
          <a:xfrm>
            <a:off x="1905000" y="1657350"/>
            <a:ext cx="5670062" cy="117724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685800"/>
            <a:r>
              <a:rPr lang="vi-VN" sz="7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Chào</a:t>
            </a:r>
            <a:r>
              <a:rPr lang="vi-VN" sz="7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vi-VN" sz="7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mừng</a:t>
            </a:r>
            <a:r>
              <a:rPr lang="vi-VN" sz="7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vi-VN" sz="7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các</a:t>
            </a:r>
            <a:r>
              <a:rPr lang="vi-VN" sz="7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con </a:t>
            </a:r>
            <a:r>
              <a:rPr lang="vi-VN" sz="7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đến</a:t>
            </a:r>
            <a:r>
              <a:rPr lang="vi-VN" sz="7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vi-VN" sz="7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với</a:t>
            </a:r>
            <a:r>
              <a:rPr lang="vi-VN" sz="7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vi-VN" sz="7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tiết</a:t>
            </a:r>
            <a:r>
              <a:rPr lang="vi-VN" sz="7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vi-VN" sz="7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học</a:t>
            </a:r>
            <a:r>
              <a:rPr lang="vi-VN" sz="7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</a:p>
          <a:p>
            <a:pPr algn="ctr" defTabSz="685800"/>
            <a:r>
              <a:rPr lang="vi-VN" sz="7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Toán</a:t>
            </a:r>
            <a:r>
              <a:rPr lang="vi-VN" sz="7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– </a:t>
            </a:r>
            <a:r>
              <a:rPr lang="vi-VN" sz="7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Lớp</a:t>
            </a:r>
            <a:r>
              <a:rPr lang="vi-VN" sz="7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4</a:t>
            </a:r>
            <a:endParaRPr lang="en-US" sz="7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F7E22-C51D-40CD-BED0-0683F801E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81" y="2190750"/>
            <a:ext cx="47625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12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C5E99139-8386-4952-BD45-E3CFD3898F2F}"/>
              </a:ext>
            </a:extLst>
          </p:cNvPr>
          <p:cNvSpPr/>
          <p:nvPr/>
        </p:nvSpPr>
        <p:spPr>
          <a:xfrm>
            <a:off x="74612" y="142308"/>
            <a:ext cx="8985248" cy="488044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93040" y="186466"/>
            <a:ext cx="868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Bài</a:t>
            </a:r>
            <a:r>
              <a:rPr lang="en-US" sz="2000" b="1" dirty="0">
                <a:solidFill>
                  <a:srgbClr val="FF0000"/>
                </a:solidFill>
              </a:rPr>
              <a:t> 4.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Nêu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bài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toán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rồi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giải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bài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toán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theo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sơ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đồ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sau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05717" y="544102"/>
            <a:ext cx="13525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cây</a:t>
            </a:r>
            <a:r>
              <a:rPr lang="en-US" sz="1800" b="1" dirty="0"/>
              <a:t> cam: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05717" y="925102"/>
            <a:ext cx="13922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cây</a:t>
            </a:r>
            <a:r>
              <a:rPr lang="en-US" sz="1800" b="1" dirty="0"/>
              <a:t> </a:t>
            </a:r>
            <a:r>
              <a:rPr lang="en-US" sz="1800" b="1" dirty="0" err="1"/>
              <a:t>dứa</a:t>
            </a:r>
            <a:r>
              <a:rPr lang="en-US" sz="1800" b="1" dirty="0"/>
              <a:t>: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2082080" y="1109436"/>
            <a:ext cx="5562600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074143" y="1068955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4866555" y="1068955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3004418" y="1074909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6730280" y="1068955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5798418" y="1068955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303" name="Arc 15"/>
          <p:cNvSpPr>
            <a:spLocks/>
          </p:cNvSpPr>
          <p:nvPr/>
        </p:nvSpPr>
        <p:spPr bwMode="auto">
          <a:xfrm rot="5400000">
            <a:off x="4730995" y="-1543051"/>
            <a:ext cx="183807" cy="5491164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304" name="Arc 16"/>
          <p:cNvSpPr>
            <a:spLocks/>
          </p:cNvSpPr>
          <p:nvPr/>
        </p:nvSpPr>
        <p:spPr bwMode="auto">
          <a:xfrm rot="16200000">
            <a:off x="5208904" y="-1250143"/>
            <a:ext cx="163114" cy="4556042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378966" y="1185634"/>
            <a:ext cx="5884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? </a:t>
            </a:r>
            <a:r>
              <a:rPr lang="en-US" sz="1400" dirty="0" err="1"/>
              <a:t>cây</a:t>
            </a:r>
            <a:r>
              <a:rPr lang="en-US" sz="1400" dirty="0"/>
              <a:t> 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363066" y="428142"/>
            <a:ext cx="6016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? </a:t>
            </a:r>
            <a:r>
              <a:rPr lang="en-US" sz="1400" dirty="0" err="1"/>
              <a:t>cây</a:t>
            </a:r>
            <a:r>
              <a:rPr lang="en-US" sz="1400" dirty="0"/>
              <a:t> </a:t>
            </a: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3912468" y="1074909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4954642" y="721983"/>
            <a:ext cx="838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170 </a:t>
            </a:r>
            <a:r>
              <a:rPr lang="en-US" sz="1400" dirty="0" err="1"/>
              <a:t>cây</a:t>
            </a:r>
            <a:endParaRPr lang="en-US" sz="1400" dirty="0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V="1">
            <a:off x="2067795" y="760546"/>
            <a:ext cx="928602" cy="107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2082080" y="726055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3004418" y="725580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321" name="Arc 33"/>
          <p:cNvSpPr>
            <a:spLocks/>
          </p:cNvSpPr>
          <p:nvPr/>
        </p:nvSpPr>
        <p:spPr bwMode="auto">
          <a:xfrm rot="16200000">
            <a:off x="2512335" y="253416"/>
            <a:ext cx="85727" cy="914485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2074143" y="771299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3012439" y="829723"/>
            <a:ext cx="0" cy="33575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399316" y="2588211"/>
            <a:ext cx="83978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  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trại</a:t>
            </a:r>
            <a:r>
              <a:rPr lang="en-US" sz="1800" dirty="0"/>
              <a:t> </a:t>
            </a:r>
            <a:r>
              <a:rPr lang="en-US" sz="1800" dirty="0" err="1"/>
              <a:t>trồng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cây</a:t>
            </a:r>
            <a:r>
              <a:rPr lang="en-US" sz="1800" dirty="0"/>
              <a:t> cam </a:t>
            </a:r>
            <a:r>
              <a:rPr lang="en-US" sz="1800" dirty="0" err="1"/>
              <a:t>ít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cây</a:t>
            </a:r>
            <a:r>
              <a:rPr lang="en-US" sz="1800" dirty="0"/>
              <a:t> </a:t>
            </a:r>
            <a:r>
              <a:rPr lang="en-US" sz="1800" dirty="0" err="1"/>
              <a:t>dứa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170 </a:t>
            </a:r>
            <a:r>
              <a:rPr lang="en-US" sz="1800" dirty="0" err="1"/>
              <a:t>cây</a:t>
            </a:r>
            <a:r>
              <a:rPr lang="en-US" sz="1800" dirty="0"/>
              <a:t>.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cây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biết</a:t>
            </a:r>
            <a:r>
              <a:rPr lang="en-US" sz="1800" dirty="0"/>
              <a:t> </a:t>
            </a: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cây</a:t>
            </a:r>
            <a:r>
              <a:rPr lang="en-US" sz="1800" b="1" dirty="0"/>
              <a:t> cam </a:t>
            </a:r>
            <a:r>
              <a:rPr lang="en-US" sz="1800" b="1" dirty="0" err="1"/>
              <a:t>bằng</a:t>
            </a:r>
            <a:r>
              <a:rPr lang="en-US" sz="1800" b="1" dirty="0"/>
              <a:t> 1/6 </a:t>
            </a: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cây</a:t>
            </a:r>
            <a:r>
              <a:rPr lang="en-US" sz="1800" b="1" dirty="0"/>
              <a:t> </a:t>
            </a:r>
            <a:r>
              <a:rPr lang="en-US" sz="1800" b="1" dirty="0" err="1"/>
              <a:t>dứa</a:t>
            </a:r>
            <a:r>
              <a:rPr lang="en-US" sz="1800" b="1" dirty="0"/>
              <a:t> </a:t>
            </a:r>
            <a:r>
              <a:rPr lang="en-US" sz="1800" dirty="0"/>
              <a:t>.</a:t>
            </a:r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9311495" y="3119499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7644680" y="1076778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33" name="Text Box 52"/>
          <p:cNvSpPr txBox="1">
            <a:spLocks noChangeArrowheads="1"/>
          </p:cNvSpPr>
          <p:nvPr/>
        </p:nvSpPr>
        <p:spPr bwMode="auto">
          <a:xfrm>
            <a:off x="352156" y="1473943"/>
            <a:ext cx="82245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FF0000"/>
                </a:solidFill>
              </a:rPr>
              <a:t>   </a:t>
            </a:r>
            <a:r>
              <a:rPr lang="en-US" sz="1800" dirty="0" err="1">
                <a:solidFill>
                  <a:srgbClr val="FF0000"/>
                </a:solidFill>
              </a:rPr>
              <a:t>Một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trang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trại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trồng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số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cây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dứa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nhiều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hơn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số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cây</a:t>
            </a:r>
            <a:r>
              <a:rPr lang="en-US" sz="1800" dirty="0">
                <a:solidFill>
                  <a:srgbClr val="FF0000"/>
                </a:solidFill>
              </a:rPr>
              <a:t> cam </a:t>
            </a:r>
            <a:r>
              <a:rPr lang="en-US" sz="1800" dirty="0" err="1">
                <a:solidFill>
                  <a:srgbClr val="FF0000"/>
                </a:solidFill>
              </a:rPr>
              <a:t>là</a:t>
            </a:r>
            <a:r>
              <a:rPr lang="en-US" sz="1800" dirty="0">
                <a:solidFill>
                  <a:srgbClr val="FF0000"/>
                </a:solidFill>
              </a:rPr>
              <a:t> 170 </a:t>
            </a:r>
            <a:r>
              <a:rPr lang="en-US" sz="1800" dirty="0" err="1">
                <a:solidFill>
                  <a:srgbClr val="FF0000"/>
                </a:solidFill>
              </a:rPr>
              <a:t>cây</a:t>
            </a:r>
            <a:r>
              <a:rPr lang="en-US" sz="1800" dirty="0">
                <a:solidFill>
                  <a:srgbClr val="FF0000"/>
                </a:solidFill>
              </a:rPr>
              <a:t>. </a:t>
            </a:r>
            <a:r>
              <a:rPr lang="en-US" sz="1800" dirty="0" err="1">
                <a:solidFill>
                  <a:srgbClr val="FF0000"/>
                </a:solidFill>
              </a:rPr>
              <a:t>Tính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số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cây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mỗi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loại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biết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số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cây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dứa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gấp</a:t>
            </a:r>
            <a:r>
              <a:rPr lang="en-US" sz="1800" b="1" dirty="0">
                <a:solidFill>
                  <a:srgbClr val="FF0000"/>
                </a:solidFill>
              </a:rPr>
              <a:t> 6 </a:t>
            </a:r>
            <a:r>
              <a:rPr lang="en-US" sz="1800" b="1" dirty="0" err="1">
                <a:solidFill>
                  <a:srgbClr val="FF0000"/>
                </a:solidFill>
              </a:rPr>
              <a:t>lần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số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cây</a:t>
            </a:r>
            <a:r>
              <a:rPr lang="en-US" sz="1800" b="1" dirty="0">
                <a:solidFill>
                  <a:srgbClr val="FF0000"/>
                </a:solidFill>
              </a:rPr>
              <a:t> cam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5" name="Text Box 52"/>
          <p:cNvSpPr txBox="1">
            <a:spLocks noChangeArrowheads="1"/>
          </p:cNvSpPr>
          <p:nvPr/>
        </p:nvSpPr>
        <p:spPr bwMode="auto">
          <a:xfrm>
            <a:off x="331584" y="2047641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CC"/>
                </a:solidFill>
              </a:rPr>
              <a:t>   </a:t>
            </a:r>
            <a:r>
              <a:rPr lang="en-US" sz="1800" dirty="0" err="1">
                <a:solidFill>
                  <a:srgbClr val="0000CC"/>
                </a:solidFill>
              </a:rPr>
              <a:t>Một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trang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trại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trồng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số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cây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dứa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nhiều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hơn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số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cây</a:t>
            </a:r>
            <a:r>
              <a:rPr lang="en-US" sz="1800" dirty="0">
                <a:solidFill>
                  <a:srgbClr val="0000CC"/>
                </a:solidFill>
              </a:rPr>
              <a:t> cam </a:t>
            </a:r>
            <a:r>
              <a:rPr lang="en-US" sz="1800" dirty="0" err="1">
                <a:solidFill>
                  <a:srgbClr val="0000CC"/>
                </a:solidFill>
              </a:rPr>
              <a:t>là</a:t>
            </a:r>
            <a:r>
              <a:rPr lang="en-US" sz="1800" dirty="0">
                <a:solidFill>
                  <a:srgbClr val="0000CC"/>
                </a:solidFill>
              </a:rPr>
              <a:t> 170 </a:t>
            </a:r>
            <a:r>
              <a:rPr lang="en-US" sz="1800" dirty="0" err="1">
                <a:solidFill>
                  <a:srgbClr val="0000CC"/>
                </a:solidFill>
              </a:rPr>
              <a:t>cây</a:t>
            </a:r>
            <a:r>
              <a:rPr lang="en-US" sz="1800" dirty="0">
                <a:solidFill>
                  <a:srgbClr val="0000CC"/>
                </a:solidFill>
              </a:rPr>
              <a:t>. </a:t>
            </a:r>
            <a:r>
              <a:rPr lang="en-US" sz="1800" dirty="0" err="1">
                <a:solidFill>
                  <a:srgbClr val="0000CC"/>
                </a:solidFill>
              </a:rPr>
              <a:t>Tính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số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cây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mỗi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loại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biết</a:t>
            </a:r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b="1" dirty="0" err="1">
                <a:solidFill>
                  <a:srgbClr val="0000CC"/>
                </a:solidFill>
              </a:rPr>
              <a:t>số</a:t>
            </a:r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b="1" dirty="0" err="1">
                <a:solidFill>
                  <a:srgbClr val="0000CC"/>
                </a:solidFill>
              </a:rPr>
              <a:t>cây</a:t>
            </a:r>
            <a:r>
              <a:rPr lang="en-US" sz="1800" b="1" dirty="0">
                <a:solidFill>
                  <a:srgbClr val="0000CC"/>
                </a:solidFill>
              </a:rPr>
              <a:t> cam </a:t>
            </a:r>
            <a:r>
              <a:rPr lang="en-US" sz="1800" b="1" dirty="0" err="1">
                <a:solidFill>
                  <a:srgbClr val="0000CC"/>
                </a:solidFill>
              </a:rPr>
              <a:t>gấp</a:t>
            </a:r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b="1" dirty="0" err="1">
                <a:solidFill>
                  <a:srgbClr val="0000CC"/>
                </a:solidFill>
              </a:rPr>
              <a:t>lên</a:t>
            </a:r>
            <a:r>
              <a:rPr lang="en-US" sz="1800" b="1" dirty="0">
                <a:solidFill>
                  <a:srgbClr val="0000CC"/>
                </a:solidFill>
              </a:rPr>
              <a:t> 6 </a:t>
            </a:r>
            <a:r>
              <a:rPr lang="en-US" sz="1800" b="1" dirty="0" err="1">
                <a:solidFill>
                  <a:srgbClr val="0000CC"/>
                </a:solidFill>
              </a:rPr>
              <a:t>lần</a:t>
            </a:r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b="1" dirty="0" err="1">
                <a:solidFill>
                  <a:srgbClr val="0000CC"/>
                </a:solidFill>
              </a:rPr>
              <a:t>thì</a:t>
            </a:r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b="1" dirty="0" err="1">
                <a:solidFill>
                  <a:srgbClr val="0000CC"/>
                </a:solidFill>
              </a:rPr>
              <a:t>được</a:t>
            </a:r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b="1" dirty="0" err="1">
                <a:solidFill>
                  <a:srgbClr val="0000CC"/>
                </a:solidFill>
              </a:rPr>
              <a:t>số</a:t>
            </a:r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b="1" dirty="0" err="1">
                <a:solidFill>
                  <a:srgbClr val="0000CC"/>
                </a:solidFill>
              </a:rPr>
              <a:t>cây</a:t>
            </a:r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b="1" dirty="0" err="1">
                <a:solidFill>
                  <a:srgbClr val="0000CC"/>
                </a:solidFill>
              </a:rPr>
              <a:t>dứa</a:t>
            </a:r>
            <a:r>
              <a:rPr lang="en-US" sz="1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0" name="Text Box 52">
            <a:extLst>
              <a:ext uri="{FF2B5EF4-FFF2-40B4-BE49-F238E27FC236}">
                <a16:creationId xmlns:a16="http://schemas.microsoft.com/office/drawing/2014/main" id="{4D853896-8953-4B42-BBB5-EB34326BA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20" y="3777572"/>
            <a:ext cx="82245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C00000"/>
                </a:solidFill>
              </a:rPr>
              <a:t>   </a:t>
            </a:r>
            <a:r>
              <a:rPr lang="en-US" sz="1800" dirty="0" err="1">
                <a:solidFill>
                  <a:srgbClr val="C00000"/>
                </a:solidFill>
              </a:rPr>
              <a:t>Một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trang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trại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trồng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cây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dứa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nhiều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hơn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cây</a:t>
            </a:r>
            <a:r>
              <a:rPr lang="en-US" sz="1800" dirty="0">
                <a:solidFill>
                  <a:srgbClr val="C00000"/>
                </a:solidFill>
              </a:rPr>
              <a:t> cam </a:t>
            </a:r>
            <a:r>
              <a:rPr lang="en-US" sz="1800" dirty="0" err="1">
                <a:solidFill>
                  <a:srgbClr val="C00000"/>
                </a:solidFill>
              </a:rPr>
              <a:t>là</a:t>
            </a:r>
            <a:r>
              <a:rPr lang="en-US" sz="1800" dirty="0">
                <a:solidFill>
                  <a:srgbClr val="C00000"/>
                </a:solidFill>
              </a:rPr>
              <a:t> 170 </a:t>
            </a:r>
            <a:r>
              <a:rPr lang="en-US" sz="1800" dirty="0" err="1">
                <a:solidFill>
                  <a:srgbClr val="C00000"/>
                </a:solidFill>
              </a:rPr>
              <a:t>cây</a:t>
            </a:r>
            <a:r>
              <a:rPr lang="en-US" sz="1800" dirty="0">
                <a:solidFill>
                  <a:srgbClr val="C00000"/>
                </a:solidFill>
              </a:rPr>
              <a:t>. </a:t>
            </a:r>
            <a:r>
              <a:rPr lang="en-US" sz="1800" dirty="0" err="1">
                <a:solidFill>
                  <a:srgbClr val="C00000"/>
                </a:solidFill>
              </a:rPr>
              <a:t>Tính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cây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mỗi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loại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biết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số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cây</a:t>
            </a:r>
            <a:r>
              <a:rPr lang="en-US" sz="1800" b="1" dirty="0">
                <a:solidFill>
                  <a:srgbClr val="C00000"/>
                </a:solidFill>
              </a:rPr>
              <a:t> cam </a:t>
            </a:r>
            <a:r>
              <a:rPr lang="en-US" sz="1800" b="1" dirty="0" err="1">
                <a:solidFill>
                  <a:srgbClr val="C00000"/>
                </a:solidFill>
              </a:rPr>
              <a:t>bằng</a:t>
            </a:r>
            <a:r>
              <a:rPr lang="en-US" sz="1800" b="1" dirty="0">
                <a:solidFill>
                  <a:srgbClr val="C00000"/>
                </a:solidFill>
              </a:rPr>
              <a:t> 1/7 </a:t>
            </a:r>
            <a:r>
              <a:rPr lang="en-US" sz="1800" b="1" dirty="0" err="1">
                <a:solidFill>
                  <a:srgbClr val="C00000"/>
                </a:solidFill>
              </a:rPr>
              <a:t>tổng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số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cây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hai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loại</a:t>
            </a:r>
            <a:r>
              <a:rPr lang="en-US" sz="1800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36" name="Text Box 52">
            <a:extLst>
              <a:ext uri="{FF2B5EF4-FFF2-40B4-BE49-F238E27FC236}">
                <a16:creationId xmlns:a16="http://schemas.microsoft.com/office/drawing/2014/main" id="{85209F10-5072-44AE-A55F-B0EE4FBB3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6" y="3152172"/>
            <a:ext cx="83978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Một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trang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trại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trồng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cây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cam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ít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hơn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cây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dứa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là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170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cây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Tính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cây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mỗi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loại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biết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tổng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cây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2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loại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gấp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7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lần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cây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cam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38" name="Text Box 52">
            <a:extLst>
              <a:ext uri="{FF2B5EF4-FFF2-40B4-BE49-F238E27FC236}">
                <a16:creationId xmlns:a16="http://schemas.microsoft.com/office/drawing/2014/main" id="{DF766118-D92F-4EEB-BB6C-112663404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16" y="4376421"/>
            <a:ext cx="85766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7030A0"/>
                </a:solidFill>
              </a:rPr>
              <a:t>   </a:t>
            </a:r>
            <a:r>
              <a:rPr lang="en-US" sz="1800" dirty="0" err="1">
                <a:solidFill>
                  <a:srgbClr val="7030A0"/>
                </a:solidFill>
              </a:rPr>
              <a:t>Một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trang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trại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trồng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số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cây</a:t>
            </a:r>
            <a:r>
              <a:rPr lang="en-US" sz="1800" dirty="0">
                <a:solidFill>
                  <a:srgbClr val="7030A0"/>
                </a:solidFill>
              </a:rPr>
              <a:t> cam </a:t>
            </a:r>
            <a:r>
              <a:rPr lang="en-US" sz="1800" dirty="0" err="1">
                <a:solidFill>
                  <a:srgbClr val="7030A0"/>
                </a:solidFill>
              </a:rPr>
              <a:t>ít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hơn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số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cây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dứa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là</a:t>
            </a:r>
            <a:r>
              <a:rPr lang="en-US" sz="1800" dirty="0">
                <a:solidFill>
                  <a:srgbClr val="7030A0"/>
                </a:solidFill>
              </a:rPr>
              <a:t> 170 </a:t>
            </a:r>
            <a:r>
              <a:rPr lang="en-US" sz="1800" dirty="0" err="1">
                <a:solidFill>
                  <a:srgbClr val="7030A0"/>
                </a:solidFill>
              </a:rPr>
              <a:t>cây</a:t>
            </a:r>
            <a:r>
              <a:rPr lang="en-US" sz="1800" dirty="0">
                <a:solidFill>
                  <a:srgbClr val="7030A0"/>
                </a:solidFill>
              </a:rPr>
              <a:t>. </a:t>
            </a:r>
            <a:r>
              <a:rPr lang="en-US" sz="1800" dirty="0" err="1">
                <a:solidFill>
                  <a:srgbClr val="7030A0"/>
                </a:solidFill>
              </a:rPr>
              <a:t>Tính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số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cây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mỗi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loại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biết</a:t>
            </a:r>
            <a:endParaRPr lang="en-US" sz="18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="1" dirty="0" err="1">
                <a:solidFill>
                  <a:srgbClr val="7030A0"/>
                </a:solidFill>
              </a:rPr>
              <a:t>số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cây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dứa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bằng</a:t>
            </a:r>
            <a:r>
              <a:rPr lang="en-US" sz="1800" b="1" dirty="0">
                <a:solidFill>
                  <a:srgbClr val="7030A0"/>
                </a:solidFill>
              </a:rPr>
              <a:t> 6/7 </a:t>
            </a:r>
            <a:r>
              <a:rPr lang="en-US" sz="1800" b="1" dirty="0" err="1">
                <a:solidFill>
                  <a:srgbClr val="7030A0"/>
                </a:solidFill>
              </a:rPr>
              <a:t>tổng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số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cây</a:t>
            </a:r>
            <a:r>
              <a:rPr lang="en-US" sz="1800" b="1" dirty="0">
                <a:solidFill>
                  <a:srgbClr val="7030A0"/>
                </a:solidFill>
              </a:rPr>
              <a:t> 2 </a:t>
            </a:r>
            <a:r>
              <a:rPr lang="en-US" sz="1800" b="1" dirty="0" err="1">
                <a:solidFill>
                  <a:srgbClr val="7030A0"/>
                </a:solidFill>
              </a:rPr>
              <a:t>loại</a:t>
            </a:r>
            <a:r>
              <a:rPr lang="en-US" sz="1800" dirty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5" grpId="0"/>
      <p:bldP spid="12296" grpId="0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/>
      <p:bldP spid="12306" grpId="0"/>
      <p:bldP spid="12315" grpId="0" animBg="1"/>
      <p:bldP spid="12316" grpId="0"/>
      <p:bldP spid="12317" grpId="0" animBg="1"/>
      <p:bldP spid="12318" grpId="0" animBg="1"/>
      <p:bldP spid="12320" grpId="0" animBg="1"/>
      <p:bldP spid="12321" grpId="0" animBg="1"/>
      <p:bldP spid="12322" grpId="0" animBg="1"/>
      <p:bldP spid="12323" grpId="0" animBg="1"/>
      <p:bldP spid="39" grpId="0"/>
      <p:bldP spid="31" grpId="0" animBg="1"/>
      <p:bldP spid="33" grpId="0"/>
      <p:bldP spid="35" grpId="0"/>
      <p:bldP spid="30" grpId="0"/>
      <p:bldP spid="3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285750"/>
            <a:ext cx="868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Bài</a:t>
            </a:r>
            <a:r>
              <a:rPr lang="en-US" sz="2000" b="1" dirty="0"/>
              <a:t> 4.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320584" y="542301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/>
              <a:t>Bài</a:t>
            </a:r>
            <a:r>
              <a:rPr lang="en-US" sz="2000" b="1" i="1" dirty="0"/>
              <a:t> </a:t>
            </a:r>
            <a:r>
              <a:rPr lang="en-US" sz="2000" b="1" i="1" dirty="0" err="1"/>
              <a:t>giải</a:t>
            </a:r>
            <a:r>
              <a:rPr lang="en-US" sz="2000" b="1" i="1" dirty="0"/>
              <a:t>: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50071" y="823638"/>
            <a:ext cx="1981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: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211222" y="2104335"/>
            <a:ext cx="44369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 err="1"/>
              <a:t>Cách</a:t>
            </a:r>
            <a:r>
              <a:rPr lang="en-US" sz="2000" dirty="0"/>
              <a:t> 1: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Theo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,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359821" y="2708468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6 – 1 = 5 (</a:t>
            </a:r>
            <a:r>
              <a:rPr lang="en-US" sz="2000" dirty="0" err="1"/>
              <a:t>phần</a:t>
            </a:r>
            <a:r>
              <a:rPr lang="en-US" sz="2000" dirty="0"/>
              <a:t>)</a:t>
            </a: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958099" y="3616464"/>
            <a:ext cx="25471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dứa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34 + 170 = 204 (</a:t>
            </a:r>
            <a:r>
              <a:rPr lang="en-US" sz="2000" dirty="0" err="1"/>
              <a:t>cây</a:t>
            </a:r>
            <a:r>
              <a:rPr lang="en-US" sz="2000" dirty="0"/>
              <a:t>)</a:t>
            </a:r>
          </a:p>
        </p:txBody>
      </p: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1985963" y="4226064"/>
            <a:ext cx="472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i="1" dirty="0" err="1"/>
              <a:t>Đáp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:</a:t>
            </a:r>
            <a:r>
              <a:rPr lang="en-US" sz="2000" dirty="0"/>
              <a:t> Cam: 34 </a:t>
            </a:r>
            <a:r>
              <a:rPr lang="en-US" sz="2000" dirty="0" err="1"/>
              <a:t>cây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              </a:t>
            </a:r>
            <a:r>
              <a:rPr lang="en-US" sz="2000" dirty="0" err="1"/>
              <a:t>Dứa</a:t>
            </a:r>
            <a:r>
              <a:rPr lang="en-US" sz="2000" dirty="0"/>
              <a:t>: 204 </a:t>
            </a:r>
            <a:r>
              <a:rPr lang="en-US" sz="2000" dirty="0" err="1"/>
              <a:t>cây</a:t>
            </a:r>
            <a:endParaRPr lang="en-US" sz="2000" dirty="0"/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76200" y="3025902"/>
            <a:ext cx="44957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1 </a:t>
            </a:r>
            <a:r>
              <a:rPr lang="en-US" sz="2000" dirty="0" err="1"/>
              <a:t>phần</a:t>
            </a:r>
            <a:r>
              <a:rPr lang="en-US" sz="2000" dirty="0"/>
              <a:t> hay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cam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170 : 5 x 1 = 34 (</a:t>
            </a:r>
            <a:r>
              <a:rPr lang="en-US" sz="2000" dirty="0" err="1"/>
              <a:t>cây</a:t>
            </a:r>
            <a:r>
              <a:rPr lang="en-US" sz="2000" dirty="0"/>
              <a:t>)</a:t>
            </a:r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9344862" y="2754874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14511" y="1200503"/>
            <a:ext cx="213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Số cây cam: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14511" y="1581503"/>
            <a:ext cx="205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Số cây dứa:</a:t>
            </a: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V="1">
            <a:off x="2632152" y="1795728"/>
            <a:ext cx="5562600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2624215" y="1774330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5416627" y="1744535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3554490" y="1780284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7280352" y="1744535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6348490" y="1744535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2" name="Arc 15"/>
          <p:cNvSpPr>
            <a:spLocks/>
          </p:cNvSpPr>
          <p:nvPr/>
        </p:nvSpPr>
        <p:spPr bwMode="auto">
          <a:xfrm rot="5400000">
            <a:off x="5237667" y="-824071"/>
            <a:ext cx="270607" cy="5491164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4" name="Arc 16"/>
          <p:cNvSpPr>
            <a:spLocks/>
          </p:cNvSpPr>
          <p:nvPr/>
        </p:nvSpPr>
        <p:spPr bwMode="auto">
          <a:xfrm rot="16200000">
            <a:off x="5758976" y="-574563"/>
            <a:ext cx="163114" cy="4556042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4929038" y="1861214"/>
            <a:ext cx="1066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? cây </a:t>
            </a: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2708352" y="1023016"/>
            <a:ext cx="1676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? cây </a:t>
            </a:r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>
            <a:off x="4462540" y="1780284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8" name="Text Box 28"/>
          <p:cNvSpPr txBox="1">
            <a:spLocks noChangeArrowheads="1"/>
          </p:cNvSpPr>
          <p:nvPr/>
        </p:nvSpPr>
        <p:spPr bwMode="auto">
          <a:xfrm>
            <a:off x="5543711" y="1276703"/>
            <a:ext cx="838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170 cây</a:t>
            </a:r>
          </a:p>
        </p:txBody>
      </p:sp>
      <p:sp>
        <p:nvSpPr>
          <p:cNvPr id="49" name="Line 29"/>
          <p:cNvSpPr>
            <a:spLocks noChangeShapeType="1"/>
          </p:cNvSpPr>
          <p:nvPr/>
        </p:nvSpPr>
        <p:spPr bwMode="auto">
          <a:xfrm flipV="1">
            <a:off x="2617866" y="1401160"/>
            <a:ext cx="944645" cy="4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0" name="Line 30"/>
          <p:cNvSpPr>
            <a:spLocks noChangeShapeType="1"/>
          </p:cNvSpPr>
          <p:nvPr/>
        </p:nvSpPr>
        <p:spPr bwMode="auto">
          <a:xfrm>
            <a:off x="2632152" y="1401635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1" name="Line 32"/>
          <p:cNvSpPr>
            <a:spLocks noChangeShapeType="1"/>
          </p:cNvSpPr>
          <p:nvPr/>
        </p:nvSpPr>
        <p:spPr bwMode="auto">
          <a:xfrm>
            <a:off x="3546552" y="1385817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2" name="Arc 33"/>
          <p:cNvSpPr>
            <a:spLocks/>
          </p:cNvSpPr>
          <p:nvPr/>
        </p:nvSpPr>
        <p:spPr bwMode="auto">
          <a:xfrm rot="16200000">
            <a:off x="3034387" y="900977"/>
            <a:ext cx="141767" cy="914485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" name="Line 34"/>
          <p:cNvSpPr>
            <a:spLocks noChangeShapeType="1"/>
          </p:cNvSpPr>
          <p:nvPr/>
        </p:nvSpPr>
        <p:spPr bwMode="auto">
          <a:xfrm>
            <a:off x="2624215" y="1446879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4" name="Line 35"/>
          <p:cNvSpPr>
            <a:spLocks noChangeShapeType="1"/>
          </p:cNvSpPr>
          <p:nvPr/>
        </p:nvSpPr>
        <p:spPr bwMode="auto">
          <a:xfrm>
            <a:off x="3562511" y="1505303"/>
            <a:ext cx="0" cy="33575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8194752" y="1752358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FA519B-14A4-4339-9951-BAF958BC15DD}"/>
              </a:ext>
            </a:extLst>
          </p:cNvPr>
          <p:cNvCxnSpPr>
            <a:cxnSpLocks/>
          </p:cNvCxnSpPr>
          <p:nvPr/>
        </p:nvCxnSpPr>
        <p:spPr>
          <a:xfrm>
            <a:off x="4683954" y="2382361"/>
            <a:ext cx="0" cy="24682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 Box 19">
            <a:extLst>
              <a:ext uri="{FF2B5EF4-FFF2-40B4-BE49-F238E27FC236}">
                <a16:creationId xmlns:a16="http://schemas.microsoft.com/office/drawing/2014/main" id="{F3E95576-6679-414B-A887-91355542F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620" y="2114903"/>
            <a:ext cx="44369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 err="1"/>
              <a:t>Cách</a:t>
            </a:r>
            <a:r>
              <a:rPr lang="en-US" sz="2000" dirty="0"/>
              <a:t> 2: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Theo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,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</p:txBody>
      </p:sp>
      <p:sp>
        <p:nvSpPr>
          <p:cNvPr id="58" name="Text Box 20">
            <a:extLst>
              <a:ext uri="{FF2B5EF4-FFF2-40B4-BE49-F238E27FC236}">
                <a16:creationId xmlns:a16="http://schemas.microsoft.com/office/drawing/2014/main" id="{E634870C-47B0-4B5E-AA00-9E7F300C9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905" y="2699307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6 – 1 = 5 (</a:t>
            </a:r>
            <a:r>
              <a:rPr lang="en-US" sz="2000" dirty="0" err="1"/>
              <a:t>phần</a:t>
            </a:r>
            <a:r>
              <a:rPr lang="en-US" sz="2000" dirty="0"/>
              <a:t>)</a:t>
            </a:r>
          </a:p>
        </p:txBody>
      </p:sp>
      <p:sp>
        <p:nvSpPr>
          <p:cNvPr id="59" name="Text Box 45">
            <a:extLst>
              <a:ext uri="{FF2B5EF4-FFF2-40B4-BE49-F238E27FC236}">
                <a16:creationId xmlns:a16="http://schemas.microsoft.com/office/drawing/2014/main" id="{982FD123-E5FE-414E-AE44-CC65FA912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675" y="3625983"/>
            <a:ext cx="25471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cam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204 - 170 = 34 (</a:t>
            </a:r>
            <a:r>
              <a:rPr lang="en-US" sz="2000" dirty="0" err="1"/>
              <a:t>cây</a:t>
            </a:r>
            <a:r>
              <a:rPr lang="en-US" sz="2000" dirty="0"/>
              <a:t>)</a:t>
            </a:r>
          </a:p>
        </p:txBody>
      </p:sp>
      <p:sp>
        <p:nvSpPr>
          <p:cNvPr id="60" name="Text Box 43">
            <a:extLst>
              <a:ext uri="{FF2B5EF4-FFF2-40B4-BE49-F238E27FC236}">
                <a16:creationId xmlns:a16="http://schemas.microsoft.com/office/drawing/2014/main" id="{5CD7B38B-06F0-4966-AD4E-73EDF2DA9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626" y="3008658"/>
            <a:ext cx="26877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dứa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170 : 5 x 6 = 204 (</a:t>
            </a:r>
            <a:r>
              <a:rPr lang="en-US" sz="2000" dirty="0" err="1"/>
              <a:t>cây</a:t>
            </a:r>
            <a:r>
              <a:rPr lang="en-US" sz="2000" dirty="0"/>
              <a:t>)</a:t>
            </a:r>
          </a:p>
        </p:txBody>
      </p:sp>
      <p:sp>
        <p:nvSpPr>
          <p:cNvPr id="61" name="Text Box 52">
            <a:extLst>
              <a:ext uri="{FF2B5EF4-FFF2-40B4-BE49-F238E27FC236}">
                <a16:creationId xmlns:a16="http://schemas.microsoft.com/office/drawing/2014/main" id="{C4706EC2-58A8-4CDC-A65E-F672A1FE2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231" y="4200254"/>
            <a:ext cx="472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i="1" dirty="0" err="1"/>
              <a:t>Đáp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:</a:t>
            </a:r>
            <a:r>
              <a:rPr lang="en-US" sz="2000" dirty="0"/>
              <a:t> Cam: 34 </a:t>
            </a:r>
            <a:r>
              <a:rPr lang="en-US" sz="2000" dirty="0" err="1"/>
              <a:t>cây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              </a:t>
            </a:r>
            <a:r>
              <a:rPr lang="en-US" sz="2000" dirty="0" err="1"/>
              <a:t>Dứa</a:t>
            </a:r>
            <a:r>
              <a:rPr lang="en-US" sz="2000" dirty="0"/>
              <a:t>: 204 </a:t>
            </a:r>
            <a:r>
              <a:rPr lang="en-US" sz="2000" dirty="0" err="1"/>
              <a:t>cây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307" grpId="0"/>
      <p:bldP spid="12308" grpId="0"/>
      <p:bldP spid="37" grpId="0"/>
      <p:bldP spid="39" grpId="0"/>
      <p:bldP spid="4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44" grpId="0" animBg="1"/>
      <p:bldP spid="45" grpId="0"/>
      <p:bldP spid="46" grpId="0"/>
      <p:bldP spid="47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97155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   Với đề bài yêu cầu đặt bài toán rồi giải con cần làm thế nào?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8115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</a:rPr>
              <a:t>    Đặt đề bài </a:t>
            </a:r>
            <a:r>
              <a:rPr lang="en-US" sz="2400" b="1" dirty="0" err="1">
                <a:solidFill>
                  <a:srgbClr val="0000CC"/>
                </a:solidFill>
              </a:rPr>
              <a:t>phù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hợp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vi-VN" sz="2400" b="1" dirty="0">
                <a:solidFill>
                  <a:srgbClr val="0000CC"/>
                </a:solidFill>
              </a:rPr>
              <a:t>có đủ dữ </a:t>
            </a:r>
            <a:r>
              <a:rPr lang="en-US" sz="2400" b="1" dirty="0">
                <a:solidFill>
                  <a:srgbClr val="0000CC"/>
                </a:solidFill>
              </a:rPr>
              <a:t>l</a:t>
            </a:r>
            <a:r>
              <a:rPr lang="vi-VN" sz="2400" b="1" dirty="0">
                <a:solidFill>
                  <a:srgbClr val="0000CC"/>
                </a:solidFill>
              </a:rPr>
              <a:t>iệu </a:t>
            </a:r>
            <a:r>
              <a:rPr lang="en-US" sz="2400" b="1" dirty="0" err="1">
                <a:solidFill>
                  <a:srgbClr val="0000CC"/>
                </a:solidFill>
              </a:rPr>
              <a:t>theo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sơ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đồ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của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bài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</a:p>
          <a:p>
            <a:r>
              <a:rPr lang="vi-VN" sz="2400" b="1" dirty="0">
                <a:solidFill>
                  <a:srgbClr val="0000CC"/>
                </a:solidFill>
              </a:rPr>
              <a:t>( đủ hiệu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vi-VN" sz="2400" b="1" dirty="0">
                <a:solidFill>
                  <a:srgbClr val="0000CC"/>
                </a:solidFill>
              </a:rPr>
              <a:t>- tỉ số), giải đúng theo các bước giải.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3425" y="934844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 defTabSz="685800"/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 defTabSz="685800"/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Mời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con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tham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 defTabSz="685800"/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chơi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ight Arrow 4">
            <a:hlinkClick r:id="rId3"/>
          </p:cNvPr>
          <p:cNvSpPr/>
          <p:nvPr/>
        </p:nvSpPr>
        <p:spPr>
          <a:xfrm>
            <a:off x="3586163" y="3143250"/>
            <a:ext cx="1914525" cy="1371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300" dirty="0">
                <a:solidFill>
                  <a:srgbClr val="FFFF00"/>
                </a:solidFill>
                <a:latin typeface="Calibri" panose="020F0502020204030204"/>
              </a:rPr>
              <a:t>PLAY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D3C557-C568-42AB-AD10-30F166D1EA69}"/>
              </a:ext>
            </a:extLst>
          </p:cNvPr>
          <p:cNvSpPr/>
          <p:nvPr/>
        </p:nvSpPr>
        <p:spPr>
          <a:xfrm>
            <a:off x="3200400" y="590550"/>
            <a:ext cx="2530365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vi-VN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Vận</a:t>
            </a:r>
            <a:r>
              <a:rPr lang="vi-VN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vi-VN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dụng</a:t>
            </a:r>
            <a:endParaRPr lang="en-US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8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03411" y="-1222577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endParaRPr lang="en-US" alt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617643"/>
            <a:ext cx="68961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>
                <a:ln w="11430"/>
                <a:solidFill>
                  <a:srgbClr val="0000CC"/>
                </a:solidFill>
              </a:rPr>
              <a:t>Qua </a:t>
            </a:r>
            <a:r>
              <a:rPr lang="en-US" b="1" cap="none" spc="0" dirty="0" err="1">
                <a:ln w="11430"/>
                <a:solidFill>
                  <a:srgbClr val="0000CC"/>
                </a:solidFill>
              </a:rPr>
              <a:t>tiết</a:t>
            </a:r>
            <a:r>
              <a:rPr lang="en-US" b="1" cap="none" spc="0" dirty="0">
                <a:ln w="11430"/>
                <a:solidFill>
                  <a:srgbClr val="0000CC"/>
                </a:solidFill>
              </a:rPr>
              <a:t> </a:t>
            </a:r>
            <a:r>
              <a:rPr lang="en-US" b="1" cap="none" spc="0" dirty="0" err="1">
                <a:ln w="11430"/>
                <a:solidFill>
                  <a:srgbClr val="0000CC"/>
                </a:solidFill>
              </a:rPr>
              <a:t>học</a:t>
            </a:r>
            <a:r>
              <a:rPr lang="en-US" b="1" cap="none" spc="0" dirty="0">
                <a:ln w="11430"/>
                <a:solidFill>
                  <a:srgbClr val="0000CC"/>
                </a:solidFill>
              </a:rPr>
              <a:t> </a:t>
            </a:r>
            <a:r>
              <a:rPr lang="en-US" b="1" cap="none" spc="0" dirty="0" err="1">
                <a:ln w="11430"/>
                <a:solidFill>
                  <a:srgbClr val="0000CC"/>
                </a:solidFill>
              </a:rPr>
              <a:t>hôm</a:t>
            </a:r>
            <a:r>
              <a:rPr lang="en-US" b="1" cap="none" spc="0" dirty="0">
                <a:ln w="11430"/>
                <a:solidFill>
                  <a:srgbClr val="0000CC"/>
                </a:solidFill>
              </a:rPr>
              <a:t> nay, con </a:t>
            </a:r>
            <a:r>
              <a:rPr lang="en-US" b="1" cap="none" spc="0" dirty="0" err="1">
                <a:ln w="11430"/>
                <a:solidFill>
                  <a:srgbClr val="0000CC"/>
                </a:solidFill>
              </a:rPr>
              <a:t>được</a:t>
            </a:r>
            <a:r>
              <a:rPr lang="en-US" b="1" cap="none" spc="0" dirty="0">
                <a:ln w="11430"/>
                <a:solidFill>
                  <a:srgbClr val="0000CC"/>
                </a:solidFill>
              </a:rPr>
              <a:t> </a:t>
            </a:r>
            <a:r>
              <a:rPr lang="en-US" b="1" cap="none" spc="0" dirty="0" err="1">
                <a:ln w="11430"/>
                <a:solidFill>
                  <a:srgbClr val="0000CC"/>
                </a:solidFill>
              </a:rPr>
              <a:t>củng</a:t>
            </a:r>
            <a:r>
              <a:rPr lang="en-US" b="1" cap="none" spc="0" dirty="0">
                <a:ln w="11430"/>
                <a:solidFill>
                  <a:srgbClr val="0000CC"/>
                </a:solidFill>
              </a:rPr>
              <a:t> </a:t>
            </a:r>
            <a:r>
              <a:rPr lang="en-US" b="1" cap="none" spc="0" dirty="0" err="1">
                <a:ln w="11430"/>
                <a:solidFill>
                  <a:srgbClr val="0000CC"/>
                </a:solidFill>
              </a:rPr>
              <a:t>cố</a:t>
            </a:r>
            <a:r>
              <a:rPr lang="en-US" b="1" cap="none" spc="0" dirty="0">
                <a:ln w="11430"/>
                <a:solidFill>
                  <a:srgbClr val="0000CC"/>
                </a:solidFill>
              </a:rPr>
              <a:t> </a:t>
            </a:r>
            <a:r>
              <a:rPr lang="en-US" b="1" cap="none" spc="0" dirty="0" err="1">
                <a:ln w="11430"/>
                <a:solidFill>
                  <a:srgbClr val="0000CC"/>
                </a:solidFill>
              </a:rPr>
              <a:t>kiến</a:t>
            </a:r>
            <a:r>
              <a:rPr lang="en-US" b="1" cap="none" spc="0" dirty="0">
                <a:ln w="11430"/>
                <a:solidFill>
                  <a:srgbClr val="0000CC"/>
                </a:solidFill>
              </a:rPr>
              <a:t> </a:t>
            </a:r>
            <a:r>
              <a:rPr lang="en-US" b="1" cap="none" spc="0" dirty="0" err="1">
                <a:ln w="11430"/>
                <a:solidFill>
                  <a:srgbClr val="0000CC"/>
                </a:solidFill>
              </a:rPr>
              <a:t>thức</a:t>
            </a:r>
            <a:r>
              <a:rPr lang="en-US" b="1" cap="none" spc="0" dirty="0">
                <a:ln w="11430"/>
                <a:solidFill>
                  <a:srgbClr val="0000CC"/>
                </a:solidFill>
              </a:rPr>
              <a:t> </a:t>
            </a:r>
            <a:r>
              <a:rPr lang="en-US" b="1" cap="none" spc="0" dirty="0" err="1">
                <a:ln w="11430"/>
                <a:solidFill>
                  <a:srgbClr val="0000CC"/>
                </a:solidFill>
              </a:rPr>
              <a:t>gì</a:t>
            </a:r>
            <a:r>
              <a:rPr lang="en-US" b="1" cap="none" spc="0" dirty="0">
                <a:ln w="11430"/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219647-E96E-45D4-A6EA-2AC2D713322C}"/>
              </a:ext>
            </a:extLst>
          </p:cNvPr>
          <p:cNvSpPr/>
          <p:nvPr/>
        </p:nvSpPr>
        <p:spPr>
          <a:xfrm>
            <a:off x="3200400" y="590550"/>
            <a:ext cx="2530365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vi-VN" sz="3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Vận</a:t>
            </a:r>
            <a:r>
              <a:rPr lang="vi-VN" sz="3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vi-VN" sz="3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dụng</a:t>
            </a:r>
            <a:endParaRPr lang="en-US" sz="30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485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58115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”</a:t>
            </a:r>
          </a:p>
          <a:p>
            <a:endParaRPr lang="en-US" sz="2400" dirty="0">
              <a:solidFill>
                <a:srgbClr val="CC3300"/>
              </a:solidFill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trước</a:t>
            </a:r>
            <a:endParaRPr lang="en-US" sz="2400" dirty="0">
              <a:solidFill>
                <a:srgbClr val="CC33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8D055-DCAF-495E-B89A-71DB09371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9" y="1243572"/>
            <a:ext cx="1127858" cy="1493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14F194-C1A6-4487-BEB9-0BA98E9EB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997991"/>
            <a:ext cx="1127858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2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03411" y="-1222577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hape 233">
            <a:extLst>
              <a:ext uri="{FF2B5EF4-FFF2-40B4-BE49-F238E27FC236}">
                <a16:creationId xmlns:a16="http://schemas.microsoft.com/office/drawing/2014/main" id="{9C089290-DBDE-48E7-BC3F-1CD5162C6A7E}"/>
              </a:ext>
            </a:extLst>
          </p:cNvPr>
          <p:cNvSpPr/>
          <p:nvPr/>
        </p:nvSpPr>
        <p:spPr>
          <a:xfrm>
            <a:off x="2017946" y="1507766"/>
            <a:ext cx="6287854" cy="78996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bài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D448E177-C6C3-49D4-8E19-C42E90C9DC59}"/>
              </a:ext>
            </a:extLst>
          </p:cNvPr>
          <p:cNvSpPr txBox="1"/>
          <p:nvPr/>
        </p:nvSpPr>
        <p:spPr>
          <a:xfrm>
            <a:off x="1139930" y="1481254"/>
            <a:ext cx="1066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lang="zh-CN" altLang="en-US" sz="3200" b="1" dirty="0">
              <a:solidFill>
                <a:srgbClr val="002060"/>
              </a:solidFill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8A19ACC-9576-4158-8DF7-BD075602AE09}"/>
              </a:ext>
            </a:extLst>
          </p:cNvPr>
          <p:cNvSpPr txBox="1"/>
          <p:nvPr/>
        </p:nvSpPr>
        <p:spPr>
          <a:xfrm>
            <a:off x="1150514" y="2830010"/>
            <a:ext cx="1066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lang="zh-CN" altLang="en-US" sz="3200" b="1" dirty="0">
              <a:solidFill>
                <a:srgbClr val="002060"/>
              </a:solidFill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:a16="http://schemas.microsoft.com/office/drawing/2014/main" id="{50192881-058A-4067-AAF8-EBBD73CC9266}"/>
              </a:ext>
            </a:extLst>
          </p:cNvPr>
          <p:cNvSpPr/>
          <p:nvPr/>
        </p:nvSpPr>
        <p:spPr>
          <a:xfrm>
            <a:off x="2017946" y="2768970"/>
            <a:ext cx="7323861" cy="53675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2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Chuẩn</a:t>
            </a:r>
            <a:r>
              <a:rPr lang="en-US" altLang="zh-CN" sz="2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2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bị</a:t>
            </a:r>
            <a:r>
              <a:rPr lang="en-US" altLang="zh-CN" sz="2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2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bài</a:t>
            </a:r>
            <a:r>
              <a:rPr lang="en-US" altLang="zh-CN" sz="2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2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sau</a:t>
            </a:r>
            <a:r>
              <a:rPr lang="en-US" altLang="zh-CN" sz="2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: </a:t>
            </a:r>
            <a:r>
              <a:rPr lang="en-US" altLang="zh-CN" sz="2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Luyện</a:t>
            </a:r>
            <a:r>
              <a:rPr lang="en-US" altLang="zh-CN" sz="2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2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tập</a:t>
            </a:r>
            <a:r>
              <a:rPr lang="en-US" altLang="zh-CN" sz="2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2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chung</a:t>
            </a:r>
            <a:r>
              <a:rPr lang="en-US" altLang="zh-CN" sz="2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(152) </a:t>
            </a:r>
            <a:endParaRPr sz="2400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7E515A-B9EB-44ED-A84F-CBEE3B80C6B3}"/>
              </a:ext>
            </a:extLst>
          </p:cNvPr>
          <p:cNvSpPr txBox="1"/>
          <p:nvPr/>
        </p:nvSpPr>
        <p:spPr>
          <a:xfrm>
            <a:off x="1139930" y="657448"/>
            <a:ext cx="6864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 HƯỚNG HỌC TẬP</a:t>
            </a:r>
            <a:endParaRPr lang="vi-VN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E73A77-240C-43B8-BA32-9489C6EAA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5797" y1="23132" x2="49855" y2="38078"/>
                        <a14:foregroundMark x1="67826" y1="86477" x2="75942" y2="76512"/>
                        <a14:foregroundMark x1="65507" y1="69395" x2="65507" y2="83630"/>
                        <a14:foregroundMark x1="73043" y1="66548" x2="73043" y2="84342"/>
                        <a14:foregroundMark x1="57971" y1="80071" x2="70145" y2="78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3414785"/>
            <a:ext cx="2475146" cy="201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09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iáo dục trẻ giá trị của lời cảm ơn và xin lỗi 10/4/20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FFE"/>
              </a:clrFrom>
              <a:clrTo>
                <a:srgbClr val="F6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72435"/>
            <a:ext cx="8153400" cy="419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ChangeArrowheads="1"/>
          </p:cNvSpPr>
          <p:nvPr/>
        </p:nvSpPr>
        <p:spPr bwMode="auto">
          <a:xfrm>
            <a:off x="1200150" y="2038350"/>
            <a:ext cx="6743700" cy="17526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1291" tIns="35643" rIns="71291" bIns="35643"/>
          <a:lstStyle/>
          <a:p>
            <a:pPr marL="268288" indent="-268288" defTabSz="712788"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Vẽ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sơ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đồ</a:t>
            </a:r>
            <a:endParaRPr lang="en-US" altLang="en-US" sz="24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marL="268288" indent="-268288" defTabSz="712788"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Tìm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hiệu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bằng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nhau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  <a:p>
            <a:pPr marL="457200" indent="-457200" defTabSz="71278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3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Tìm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lớn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(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hoặc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bé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)</a:t>
            </a:r>
          </a:p>
          <a:p>
            <a:pPr marL="268288" indent="-268288" defTabSz="712788"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4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Tìm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bé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(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hoặc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lớn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)</a:t>
            </a:r>
          </a:p>
          <a:p>
            <a:pPr marL="268288" indent="-268288" defTabSz="712788">
              <a:spcBef>
                <a:spcPct val="20000"/>
              </a:spcBef>
              <a:buFontTx/>
              <a:buChar char="•"/>
            </a:pPr>
            <a:endParaRPr lang="en-US" altLang="en-US" b="1" dirty="0">
              <a:solidFill>
                <a:srgbClr val="000099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047750"/>
            <a:ext cx="8153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Nêu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bước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giải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toán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hai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số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khi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biết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2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iệu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tỉ</a:t>
            </a:r>
            <a:r>
              <a: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số</a:t>
            </a:r>
            <a:r>
              <a: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hai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số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đó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78870CEF-FDC0-4B14-8371-262A670CA2FE}"/>
              </a:ext>
            </a:extLst>
          </p:cNvPr>
          <p:cNvSpPr/>
          <p:nvPr/>
        </p:nvSpPr>
        <p:spPr>
          <a:xfrm>
            <a:off x="3581400" y="479643"/>
            <a:ext cx="1981200" cy="568107"/>
          </a:xfrm>
          <a:prstGeom prst="round2Diag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vi-V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6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9055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sáu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8 </a:t>
            </a:r>
            <a:r>
              <a:rPr lang="en-US" dirty="0" err="1"/>
              <a:t>tháng</a:t>
            </a:r>
            <a:r>
              <a:rPr lang="en-US" dirty="0"/>
              <a:t> 4 </a:t>
            </a:r>
            <a:r>
              <a:rPr lang="en-US" dirty="0" err="1"/>
              <a:t>năm</a:t>
            </a:r>
            <a:r>
              <a:rPr lang="en-US" dirty="0"/>
              <a:t> 2022</a:t>
            </a:r>
          </a:p>
          <a:p>
            <a:pPr algn="ctr"/>
            <a:r>
              <a:rPr lang="en-US" dirty="0" err="1"/>
              <a:t>Toán</a:t>
            </a:r>
            <a:endParaRPr lang="en-US" dirty="0"/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Luyện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tập</a:t>
            </a:r>
            <a:r>
              <a:rPr lang="en-US" dirty="0">
                <a:solidFill>
                  <a:srgbClr val="FF0000"/>
                </a:solidFill>
              </a:rPr>
              <a:t> (151)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88CF8-93A2-4BD8-A4A5-E75E75D3C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0142" y1="13465" x2="32270" y2="22167"/>
                        <a14:foregroundMark x1="46809" y1="15928" x2="45567" y2="24138"/>
                        <a14:foregroundMark x1="24291" y1="26601" x2="29610" y2="33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647950"/>
            <a:ext cx="2928632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50495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”</a:t>
            </a:r>
          </a:p>
          <a:p>
            <a:endParaRPr lang="en-US" sz="2400" dirty="0">
              <a:solidFill>
                <a:srgbClr val="CC3300"/>
              </a:solidFill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trước</a:t>
            </a:r>
            <a:endParaRPr lang="en-US" sz="2400" dirty="0">
              <a:solidFill>
                <a:srgbClr val="CC33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0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5"/>
          <a:srcRect l="47944" t="25415" r="225" b="-268"/>
          <a:stretch>
            <a:fillRect/>
          </a:stretch>
        </p:blipFill>
        <p:spPr>
          <a:xfrm>
            <a:off x="-33337" y="-25242"/>
            <a:ext cx="9179719" cy="5571173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6"/>
          <a:srcRect r="76672"/>
          <a:stretch>
            <a:fillRect/>
          </a:stretch>
        </p:blipFill>
        <p:spPr>
          <a:xfrm>
            <a:off x="-33337" y="4043839"/>
            <a:ext cx="851059" cy="1124426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6"/>
          <a:srcRect l="76756" t="-838" r="-84" b="838"/>
          <a:stretch>
            <a:fillRect/>
          </a:stretch>
        </p:blipFill>
        <p:spPr>
          <a:xfrm>
            <a:off x="7678103" y="3229452"/>
            <a:ext cx="1468279" cy="1938814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1981200" y="1885732"/>
            <a:ext cx="5003123" cy="686018"/>
          </a:xfrm>
          <a:prstGeom prst="rect">
            <a:avLst/>
          </a:prstGeom>
          <a:noFill/>
        </p:spPr>
        <p:txBody>
          <a:bodyPr wrap="none" lIns="270000" tIns="0" rIns="0" bIns="0" anchor="b" anchorCtr="0">
            <a:noAutofit/>
          </a:bodyPr>
          <a:lstStyle/>
          <a:p>
            <a:pPr algn="ctr"/>
            <a:r>
              <a:rPr lang="en-US" altLang="zh-CN" sz="6600" b="1" dirty="0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32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064563" y="757517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00CC"/>
                </a:solidFill>
              </a:rPr>
              <a:t>Bài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giải</a:t>
            </a:r>
            <a:r>
              <a:rPr lang="en-US" sz="2000" b="1" i="1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2205" y="1097732"/>
            <a:ext cx="2457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u="sng" dirty="0" err="1">
                <a:solidFill>
                  <a:srgbClr val="0000CC"/>
                </a:solidFill>
              </a:rPr>
              <a:t>Cách</a:t>
            </a:r>
            <a:r>
              <a:rPr lang="en-US" sz="2000" i="1" u="sng" dirty="0">
                <a:solidFill>
                  <a:srgbClr val="0000CC"/>
                </a:solidFill>
              </a:rPr>
              <a:t> 1:</a:t>
            </a:r>
            <a:r>
              <a:rPr lang="en-US" sz="2000" dirty="0"/>
              <a:t>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8552" y="1468465"/>
            <a:ext cx="213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thứ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: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46652" y="1825062"/>
            <a:ext cx="205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thứ</a:t>
            </a:r>
            <a:r>
              <a:rPr lang="en-US" sz="2000" b="1" dirty="0"/>
              <a:t> </a:t>
            </a:r>
            <a:r>
              <a:rPr lang="en-US" sz="2000" b="1" dirty="0" err="1"/>
              <a:t>hai</a:t>
            </a:r>
            <a:r>
              <a:rPr lang="en-US" sz="2000" b="1" dirty="0"/>
              <a:t>  :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126173" y="2073968"/>
            <a:ext cx="7993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118236" y="2028724"/>
            <a:ext cx="0" cy="937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2933459" y="2041384"/>
            <a:ext cx="0" cy="937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9232" name="Arc 16"/>
          <p:cNvSpPr>
            <a:spLocks/>
          </p:cNvSpPr>
          <p:nvPr/>
        </p:nvSpPr>
        <p:spPr bwMode="auto">
          <a:xfrm rot="5400000">
            <a:off x="3553435" y="1126400"/>
            <a:ext cx="174966" cy="1390104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233" name="Arc 17"/>
          <p:cNvSpPr>
            <a:spLocks/>
          </p:cNvSpPr>
          <p:nvPr/>
        </p:nvSpPr>
        <p:spPr bwMode="auto">
          <a:xfrm rot="16200000">
            <a:off x="2442494" y="1605245"/>
            <a:ext cx="166703" cy="799345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071531" y="1324511"/>
            <a:ext cx="304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?</a:t>
            </a:r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2111888" y="1731068"/>
            <a:ext cx="2224086" cy="132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2126173" y="1685824"/>
            <a:ext cx="0" cy="937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3639072" y="1693820"/>
            <a:ext cx="0" cy="937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>
            <a:off x="2907766" y="1692968"/>
            <a:ext cx="0" cy="937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9253" name="Arc 37"/>
          <p:cNvSpPr>
            <a:spLocks/>
          </p:cNvSpPr>
          <p:nvPr/>
        </p:nvSpPr>
        <p:spPr bwMode="auto">
          <a:xfrm rot="16200000">
            <a:off x="3132653" y="580919"/>
            <a:ext cx="152381" cy="2133588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>
            <a:off x="2118236" y="1731067"/>
            <a:ext cx="0" cy="3750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2907766" y="1731067"/>
            <a:ext cx="0" cy="36726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228600" y="2241130"/>
            <a:ext cx="571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Theo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,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1283366" y="2624642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3 – 1 = 2 (</a:t>
            </a:r>
            <a:r>
              <a:rPr lang="en-US" sz="2000" dirty="0" err="1"/>
              <a:t>phần</a:t>
            </a:r>
            <a:r>
              <a:rPr lang="en-US" sz="2000" dirty="0"/>
              <a:t>)</a:t>
            </a: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1242212" y="3524412"/>
            <a:ext cx="1828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45 - 30 = 15</a:t>
            </a:r>
          </a:p>
        </p:txBody>
      </p:sp>
      <p:sp>
        <p:nvSpPr>
          <p:cNvPr id="40" name="Text Box 52"/>
          <p:cNvSpPr txBox="1">
            <a:spLocks noChangeArrowheads="1"/>
          </p:cNvSpPr>
          <p:nvPr/>
        </p:nvSpPr>
        <p:spPr bwMode="auto">
          <a:xfrm>
            <a:off x="1902076" y="4111240"/>
            <a:ext cx="441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i="1" dirty="0" err="1"/>
              <a:t>Đáp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: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: 45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             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: 15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169470" y="2933303"/>
            <a:ext cx="36536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30 : 2 x 3 = 45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75560" y="329738"/>
            <a:ext cx="86398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 : Hiệu của hai số là 30. Số thứ nhất gấp 3 lần số thứ hai.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hai số đó.  </a:t>
            </a: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H="1">
            <a:off x="4324871" y="1704910"/>
            <a:ext cx="1" cy="1079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2" name="TextBox 41"/>
          <p:cNvSpPr txBox="1"/>
          <p:nvPr/>
        </p:nvSpPr>
        <p:spPr>
          <a:xfrm>
            <a:off x="3377273" y="1775803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30</a:t>
            </a: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2430973" y="1692968"/>
            <a:ext cx="2664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77492" y="707756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00CC"/>
                </a:solidFill>
              </a:rPr>
              <a:t>Nêu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tỉ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giữa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thứ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nhất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và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thứ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hai</a:t>
            </a:r>
            <a:endParaRPr lang="en-US" sz="2000" i="1" dirty="0">
              <a:solidFill>
                <a:srgbClr val="0000CC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7492" y="734584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00CC"/>
                </a:solidFill>
              </a:rPr>
              <a:t>Tỉ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giữa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thứ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nhất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và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thứ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hai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là</a:t>
            </a:r>
            <a:r>
              <a:rPr lang="en-US" sz="2000" i="1" dirty="0">
                <a:solidFill>
                  <a:srgbClr val="0000CC"/>
                </a:solidFill>
              </a:rPr>
              <a:t> 3/1 </a:t>
            </a:r>
          </a:p>
        </p:txBody>
      </p:sp>
      <p:sp>
        <p:nvSpPr>
          <p:cNvPr id="33" name="Cloud 32"/>
          <p:cNvSpPr/>
          <p:nvPr/>
        </p:nvSpPr>
        <p:spPr>
          <a:xfrm>
            <a:off x="3451356" y="1531944"/>
            <a:ext cx="2318656" cy="783132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C3300"/>
                </a:solidFill>
              </a:rPr>
              <a:t>Làm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b="1" dirty="0" err="1">
                <a:solidFill>
                  <a:srgbClr val="CC3300"/>
                </a:solidFill>
              </a:rPr>
              <a:t>vở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41CF49D2-8D9E-4FD1-A074-B6B3BADD1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899" y="1441437"/>
            <a:ext cx="213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thứ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:</a:t>
            </a:r>
          </a:p>
        </p:txBody>
      </p:sp>
      <p:sp>
        <p:nvSpPr>
          <p:cNvPr id="46" name="Text Box 8">
            <a:extLst>
              <a:ext uri="{FF2B5EF4-FFF2-40B4-BE49-F238E27FC236}">
                <a16:creationId xmlns:a16="http://schemas.microsoft.com/office/drawing/2014/main" id="{5117FA54-F477-4EFC-8D09-A989153CD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2999" y="1798034"/>
            <a:ext cx="205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thứ</a:t>
            </a:r>
            <a:r>
              <a:rPr lang="en-US" sz="2000" b="1" dirty="0"/>
              <a:t> </a:t>
            </a:r>
            <a:r>
              <a:rPr lang="en-US" sz="2000" b="1" dirty="0" err="1"/>
              <a:t>hai</a:t>
            </a:r>
            <a:r>
              <a:rPr lang="en-US" sz="2000" b="1" dirty="0"/>
              <a:t>  :</a:t>
            </a:r>
          </a:p>
        </p:txBody>
      </p:sp>
      <p:sp>
        <p:nvSpPr>
          <p:cNvPr id="47" name="Line 9">
            <a:extLst>
              <a:ext uri="{FF2B5EF4-FFF2-40B4-BE49-F238E27FC236}">
                <a16:creationId xmlns:a16="http://schemas.microsoft.com/office/drawing/2014/main" id="{7C047BFB-6F31-4385-98E3-14DEFC26B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2520" y="2046940"/>
            <a:ext cx="7993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8" name="Line 10">
            <a:extLst>
              <a:ext uri="{FF2B5EF4-FFF2-40B4-BE49-F238E27FC236}">
                <a16:creationId xmlns:a16="http://schemas.microsoft.com/office/drawing/2014/main" id="{AC1F4325-7391-4BAB-BA3C-858CD43C8D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4583" y="2001696"/>
            <a:ext cx="0" cy="937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9" name="Line 13">
            <a:extLst>
              <a:ext uri="{FF2B5EF4-FFF2-40B4-BE49-F238E27FC236}">
                <a16:creationId xmlns:a16="http://schemas.microsoft.com/office/drawing/2014/main" id="{741BEA41-20AA-4C7D-BA67-6C6EF2B953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9806" y="2014356"/>
            <a:ext cx="0" cy="937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0" name="Arc 16">
            <a:extLst>
              <a:ext uri="{FF2B5EF4-FFF2-40B4-BE49-F238E27FC236}">
                <a16:creationId xmlns:a16="http://schemas.microsoft.com/office/drawing/2014/main" id="{0A7E8374-9924-4867-AC39-CA265710C2B2}"/>
              </a:ext>
            </a:extLst>
          </p:cNvPr>
          <p:cNvSpPr>
            <a:spLocks/>
          </p:cNvSpPr>
          <p:nvPr/>
        </p:nvSpPr>
        <p:spPr bwMode="auto">
          <a:xfrm rot="5400000">
            <a:off x="7589782" y="1099372"/>
            <a:ext cx="174966" cy="1390104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" name="Arc 17">
            <a:extLst>
              <a:ext uri="{FF2B5EF4-FFF2-40B4-BE49-F238E27FC236}">
                <a16:creationId xmlns:a16="http://schemas.microsoft.com/office/drawing/2014/main" id="{91F423BF-1FCC-458A-8725-129768325648}"/>
              </a:ext>
            </a:extLst>
          </p:cNvPr>
          <p:cNvSpPr>
            <a:spLocks/>
          </p:cNvSpPr>
          <p:nvPr/>
        </p:nvSpPr>
        <p:spPr bwMode="auto">
          <a:xfrm rot="16200000">
            <a:off x="6478841" y="1578217"/>
            <a:ext cx="166703" cy="799345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2" name="Text Box 19">
            <a:extLst>
              <a:ext uri="{FF2B5EF4-FFF2-40B4-BE49-F238E27FC236}">
                <a16:creationId xmlns:a16="http://schemas.microsoft.com/office/drawing/2014/main" id="{9F2D887D-6F09-4CEC-97E8-666AD99B0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772" y="1271351"/>
            <a:ext cx="304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?</a:t>
            </a:r>
          </a:p>
        </p:txBody>
      </p:sp>
      <p:sp>
        <p:nvSpPr>
          <p:cNvPr id="53" name="Line 31">
            <a:extLst>
              <a:ext uri="{FF2B5EF4-FFF2-40B4-BE49-F238E27FC236}">
                <a16:creationId xmlns:a16="http://schemas.microsoft.com/office/drawing/2014/main" id="{8DE09825-A4A8-4FA3-AFEA-0967BDA687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235" y="1704040"/>
            <a:ext cx="2224086" cy="132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4" name="Line 32">
            <a:extLst>
              <a:ext uri="{FF2B5EF4-FFF2-40B4-BE49-F238E27FC236}">
                <a16:creationId xmlns:a16="http://schemas.microsoft.com/office/drawing/2014/main" id="{823DE07B-05AE-431B-8B5C-E1478755D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2520" y="1658796"/>
            <a:ext cx="0" cy="937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5" name="Line 33">
            <a:extLst>
              <a:ext uri="{FF2B5EF4-FFF2-40B4-BE49-F238E27FC236}">
                <a16:creationId xmlns:a16="http://schemas.microsoft.com/office/drawing/2014/main" id="{E81419B1-01FD-47B9-A418-8FC7B11EE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5419" y="1666792"/>
            <a:ext cx="0" cy="937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6" name="Line 36">
            <a:extLst>
              <a:ext uri="{FF2B5EF4-FFF2-40B4-BE49-F238E27FC236}">
                <a16:creationId xmlns:a16="http://schemas.microsoft.com/office/drawing/2014/main" id="{E9D45231-B9E0-4577-ADCD-7E21C6BF5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4113" y="1665940"/>
            <a:ext cx="0" cy="937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7" name="Arc 37">
            <a:extLst>
              <a:ext uri="{FF2B5EF4-FFF2-40B4-BE49-F238E27FC236}">
                <a16:creationId xmlns:a16="http://schemas.microsoft.com/office/drawing/2014/main" id="{A08DCD85-78D1-4020-BF2A-115F28F1ACD7}"/>
              </a:ext>
            </a:extLst>
          </p:cNvPr>
          <p:cNvSpPr>
            <a:spLocks/>
          </p:cNvSpPr>
          <p:nvPr/>
        </p:nvSpPr>
        <p:spPr bwMode="auto">
          <a:xfrm rot="16200000">
            <a:off x="7169000" y="553891"/>
            <a:ext cx="152381" cy="2133588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8" name="Line 38">
            <a:extLst>
              <a:ext uri="{FF2B5EF4-FFF2-40B4-BE49-F238E27FC236}">
                <a16:creationId xmlns:a16="http://schemas.microsoft.com/office/drawing/2014/main" id="{8D9B90B4-2853-40B0-B156-2E52678AE4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4583" y="1704039"/>
            <a:ext cx="0" cy="3750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9" name="Line 39">
            <a:extLst>
              <a:ext uri="{FF2B5EF4-FFF2-40B4-BE49-F238E27FC236}">
                <a16:creationId xmlns:a16="http://schemas.microsoft.com/office/drawing/2014/main" id="{B088680B-064A-423F-9AFD-9DFD5CB5F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4113" y="1704039"/>
            <a:ext cx="0" cy="36726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60" name="Text Box 43">
            <a:extLst>
              <a:ext uri="{FF2B5EF4-FFF2-40B4-BE49-F238E27FC236}">
                <a16:creationId xmlns:a16="http://schemas.microsoft.com/office/drawing/2014/main" id="{188E8D8C-BBB0-4213-BD32-2BDD92F70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8709" y="2257728"/>
            <a:ext cx="571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Theo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,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</p:txBody>
      </p:sp>
      <p:sp>
        <p:nvSpPr>
          <p:cNvPr id="61" name="Text Box 44">
            <a:extLst>
              <a:ext uri="{FF2B5EF4-FFF2-40B4-BE49-F238E27FC236}">
                <a16:creationId xmlns:a16="http://schemas.microsoft.com/office/drawing/2014/main" id="{D626D2AB-DDEA-4387-907B-0C2BEA404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475" y="2641240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3 – 1 = 2 (</a:t>
            </a:r>
            <a:r>
              <a:rPr lang="en-US" sz="2000" dirty="0" err="1"/>
              <a:t>phần</a:t>
            </a:r>
            <a:r>
              <a:rPr lang="en-US" sz="2000" dirty="0"/>
              <a:t>)</a:t>
            </a:r>
          </a:p>
        </p:txBody>
      </p:sp>
      <p:sp>
        <p:nvSpPr>
          <p:cNvPr id="62" name="Text Box 45">
            <a:extLst>
              <a:ext uri="{FF2B5EF4-FFF2-40B4-BE49-F238E27FC236}">
                <a16:creationId xmlns:a16="http://schemas.microsoft.com/office/drawing/2014/main" id="{E8D97C77-380E-490A-BD64-1AA46CA05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887" y="3557896"/>
            <a:ext cx="1828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15 + 30 = 45</a:t>
            </a:r>
          </a:p>
        </p:txBody>
      </p:sp>
      <p:sp>
        <p:nvSpPr>
          <p:cNvPr id="63" name="Text Box 52">
            <a:extLst>
              <a:ext uri="{FF2B5EF4-FFF2-40B4-BE49-F238E27FC236}">
                <a16:creationId xmlns:a16="http://schemas.microsoft.com/office/drawing/2014/main" id="{87644FA1-2FE0-4EAB-9913-B48607D70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185" y="4127838"/>
            <a:ext cx="441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i="1" dirty="0" err="1"/>
              <a:t>Đáp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: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: 45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             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: 15</a:t>
            </a:r>
          </a:p>
        </p:txBody>
      </p:sp>
      <p:sp>
        <p:nvSpPr>
          <p:cNvPr id="64" name="Text Box 43">
            <a:extLst>
              <a:ext uri="{FF2B5EF4-FFF2-40B4-BE49-F238E27FC236}">
                <a16:creationId xmlns:a16="http://schemas.microsoft.com/office/drawing/2014/main" id="{DAE337DA-69FA-4CD1-B40D-02A8154B2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367" y="2942205"/>
            <a:ext cx="36536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1 </a:t>
            </a:r>
            <a:r>
              <a:rPr lang="en-US" sz="2000" dirty="0" err="1"/>
              <a:t>phần</a:t>
            </a:r>
            <a:r>
              <a:rPr lang="en-US" sz="2000" dirty="0"/>
              <a:t> hay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30 : 2 x 1= 15</a:t>
            </a:r>
          </a:p>
        </p:txBody>
      </p:sp>
      <p:sp>
        <p:nvSpPr>
          <p:cNvPr id="65" name="Line 11">
            <a:extLst>
              <a:ext uri="{FF2B5EF4-FFF2-40B4-BE49-F238E27FC236}">
                <a16:creationId xmlns:a16="http://schemas.microsoft.com/office/drawing/2014/main" id="{D1C47350-0E4B-49DD-A708-AA57DC60DF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61218" y="1677882"/>
            <a:ext cx="1" cy="1079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A1265E6-0AD9-4896-B9B0-8E287C3D4B97}"/>
              </a:ext>
            </a:extLst>
          </p:cNvPr>
          <p:cNvSpPr txBox="1"/>
          <p:nvPr/>
        </p:nvSpPr>
        <p:spPr>
          <a:xfrm>
            <a:off x="7413620" y="1748775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30</a:t>
            </a:r>
          </a:p>
        </p:txBody>
      </p:sp>
      <p:sp>
        <p:nvSpPr>
          <p:cNvPr id="67" name="Text Box 19">
            <a:extLst>
              <a:ext uri="{FF2B5EF4-FFF2-40B4-BE49-F238E27FC236}">
                <a16:creationId xmlns:a16="http://schemas.microsoft.com/office/drawing/2014/main" id="{4640C0A1-83F0-42D4-96C8-675B9F03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320" y="1665940"/>
            <a:ext cx="2664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CEB20C-4F9B-454B-AAA1-24DDE1C42FB3}"/>
              </a:ext>
            </a:extLst>
          </p:cNvPr>
          <p:cNvCxnSpPr/>
          <p:nvPr/>
        </p:nvCxnSpPr>
        <p:spPr>
          <a:xfrm>
            <a:off x="4538367" y="1272180"/>
            <a:ext cx="0" cy="35469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 Box 6">
            <a:extLst>
              <a:ext uri="{FF2B5EF4-FFF2-40B4-BE49-F238E27FC236}">
                <a16:creationId xmlns:a16="http://schemas.microsoft.com/office/drawing/2014/main" id="{193F43B8-36D3-4D54-9AB9-C4498E7B7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929" y="1072264"/>
            <a:ext cx="2457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u="sng" dirty="0" err="1">
                <a:solidFill>
                  <a:srgbClr val="0000CC"/>
                </a:solidFill>
              </a:rPr>
              <a:t>Cách</a:t>
            </a:r>
            <a:r>
              <a:rPr lang="en-US" sz="2000" i="1" u="sng" dirty="0">
                <a:solidFill>
                  <a:srgbClr val="0000CC"/>
                </a:solidFill>
              </a:rPr>
              <a:t> 2:</a:t>
            </a:r>
            <a:r>
              <a:rPr lang="en-US" sz="2000" dirty="0"/>
              <a:t>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: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894302A-4185-4161-BFDE-9A3F6F931BE2}"/>
              </a:ext>
            </a:extLst>
          </p:cNvPr>
          <p:cNvSpPr/>
          <p:nvPr/>
        </p:nvSpPr>
        <p:spPr>
          <a:xfrm>
            <a:off x="83902" y="4777256"/>
            <a:ext cx="9023155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Nêu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bước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giải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toán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hai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số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khi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biết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1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iệu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tỉ</a:t>
            </a:r>
            <a:r>
              <a:rPr lang="en-US" sz="1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số</a:t>
            </a:r>
            <a:r>
              <a:rPr lang="en-US" sz="1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hai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số</a:t>
            </a:r>
            <a:r>
              <a: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đó</a:t>
            </a:r>
            <a:endParaRPr lang="en-US" sz="1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9225" grpId="0" animBg="1"/>
      <p:bldP spid="9226" grpId="0" animBg="1"/>
      <p:bldP spid="9229" grpId="0" animBg="1"/>
      <p:bldP spid="9232" grpId="0" animBg="1"/>
      <p:bldP spid="9233" grpId="0" animBg="1"/>
      <p:bldP spid="9235" grpId="0"/>
      <p:bldP spid="9247" grpId="0" animBg="1"/>
      <p:bldP spid="9248" grpId="0" animBg="1"/>
      <p:bldP spid="9249" grpId="0" animBg="1"/>
      <p:bldP spid="9252" grpId="0" animBg="1"/>
      <p:bldP spid="9253" grpId="0" animBg="1"/>
      <p:bldP spid="9254" grpId="0" animBg="1"/>
      <p:bldP spid="9255" grpId="0" animBg="1"/>
      <p:bldP spid="36" grpId="0"/>
      <p:bldP spid="37" grpId="0"/>
      <p:bldP spid="38" grpId="0"/>
      <p:bldP spid="40" grpId="0"/>
      <p:bldP spid="41" grpId="0"/>
      <p:bldP spid="35" grpId="0" animBg="1"/>
      <p:bldP spid="42" grpId="0"/>
      <p:bldP spid="43" grpId="0"/>
      <p:bldP spid="44" grpId="0"/>
      <p:bldP spid="44" grpId="1"/>
      <p:bldP spid="32" grpId="0"/>
      <p:bldP spid="32" grpId="1"/>
      <p:bldP spid="33" grpId="0" animBg="1"/>
      <p:bldP spid="33" grpId="1" animBg="1"/>
      <p:bldP spid="39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/>
      <p:bldP spid="65" grpId="0" animBg="1"/>
      <p:bldP spid="66" grpId="0"/>
      <p:bldP spid="67" grpId="0"/>
      <p:bldP spid="68" grpId="0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285750"/>
            <a:ext cx="868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 err="1">
                <a:solidFill>
                  <a:srgbClr val="FF0000"/>
                </a:solidFill>
              </a:rPr>
              <a:t>Bài</a:t>
            </a:r>
            <a:r>
              <a:rPr lang="en-US" sz="2000" b="1" dirty="0">
                <a:solidFill>
                  <a:srgbClr val="FF0000"/>
                </a:solidFill>
              </a:rPr>
              <a:t> 2. </a:t>
            </a:r>
            <a:r>
              <a:rPr lang="en-US" sz="2000" b="1" dirty="0" err="1">
                <a:solidFill>
                  <a:srgbClr val="FF0000"/>
                </a:solidFill>
              </a:rPr>
              <a:t>Số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thứ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hai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hơn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số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thứ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nhất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là</a:t>
            </a:r>
            <a:r>
              <a:rPr lang="en-US" sz="2000" b="1" dirty="0">
                <a:solidFill>
                  <a:srgbClr val="FF0000"/>
                </a:solidFill>
              </a:rPr>
              <a:t> 60. </a:t>
            </a:r>
            <a:r>
              <a:rPr lang="en-US" sz="2000" b="1" dirty="0" err="1">
                <a:solidFill>
                  <a:srgbClr val="FF0000"/>
                </a:solidFill>
              </a:rPr>
              <a:t>Nếu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số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thứ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nhất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gấp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lên</a:t>
            </a:r>
            <a:r>
              <a:rPr lang="en-US" sz="2000" b="1" dirty="0">
                <a:solidFill>
                  <a:srgbClr val="FF0000"/>
                </a:solidFill>
              </a:rPr>
              <a:t> 5 </a:t>
            </a:r>
            <a:r>
              <a:rPr lang="en-US" sz="2000" b="1" dirty="0" err="1">
                <a:solidFill>
                  <a:srgbClr val="FF0000"/>
                </a:solidFill>
              </a:rPr>
              <a:t>lần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thì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được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số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thứ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hai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  <a:r>
              <a:rPr lang="en-US" sz="2000" b="1" dirty="0" err="1">
                <a:solidFill>
                  <a:srgbClr val="FF0000"/>
                </a:solidFill>
              </a:rPr>
              <a:t>Tìm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hai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số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333837" y="864299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00CC"/>
                </a:solidFill>
              </a:rPr>
              <a:t>Bài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giải</a:t>
            </a:r>
            <a:r>
              <a:rPr lang="en-US" sz="2000" b="1" i="1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11200" y="1156922"/>
            <a:ext cx="27435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u="sng" dirty="0" err="1">
                <a:solidFill>
                  <a:srgbClr val="0000CC"/>
                </a:solidFill>
              </a:rPr>
              <a:t>Cách</a:t>
            </a:r>
            <a:r>
              <a:rPr lang="en-US" sz="2000" i="1" u="sng" dirty="0">
                <a:solidFill>
                  <a:srgbClr val="0000CC"/>
                </a:solidFill>
              </a:rPr>
              <a:t> 1: </a:t>
            </a:r>
            <a:r>
              <a:rPr lang="en-US" sz="2000" dirty="0">
                <a:solidFill>
                  <a:srgbClr val="0000CC"/>
                </a:solidFill>
              </a:rPr>
              <a:t>Ta </a:t>
            </a:r>
            <a:r>
              <a:rPr lang="en-US" sz="2000" dirty="0" err="1">
                <a:solidFill>
                  <a:srgbClr val="0000CC"/>
                </a:solidFill>
              </a:rPr>
              <a:t>có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sơ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đồ</a:t>
            </a:r>
            <a:r>
              <a:rPr lang="en-US" sz="2000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02685" y="1565961"/>
            <a:ext cx="213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</a:rPr>
              <a:t>Số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thứ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nhất</a:t>
            </a:r>
            <a:r>
              <a:rPr lang="en-US" sz="2000" b="1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02683" y="1903137"/>
            <a:ext cx="205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</a:rPr>
              <a:t>Số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thứ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hai</a:t>
            </a:r>
            <a:r>
              <a:rPr lang="en-US" sz="2000" b="1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870091" y="2140048"/>
            <a:ext cx="2561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1862153" y="2094804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3429000" y="2084158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438400" y="2100758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4431341" y="2084090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3886200" y="2094804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03" name="Arc 15"/>
          <p:cNvSpPr>
            <a:spLocks/>
          </p:cNvSpPr>
          <p:nvPr/>
        </p:nvSpPr>
        <p:spPr bwMode="auto">
          <a:xfrm rot="5400000">
            <a:off x="3068276" y="933529"/>
            <a:ext cx="166770" cy="2572666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04" name="Arc 16"/>
          <p:cNvSpPr>
            <a:spLocks/>
          </p:cNvSpPr>
          <p:nvPr/>
        </p:nvSpPr>
        <p:spPr bwMode="auto">
          <a:xfrm rot="16200000">
            <a:off x="3393556" y="1081125"/>
            <a:ext cx="104635" cy="1957635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072104" y="2149297"/>
            <a:ext cx="5878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</a:rPr>
              <a:t>? 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998218" y="1422318"/>
            <a:ext cx="9237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</a:rPr>
              <a:t>? 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228600" y="2464715"/>
            <a:ext cx="571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</a:rPr>
              <a:t>Theo </a:t>
            </a:r>
            <a:r>
              <a:rPr lang="en-US" sz="2000" dirty="0" err="1">
                <a:solidFill>
                  <a:srgbClr val="0000CC"/>
                </a:solidFill>
              </a:rPr>
              <a:t>sơ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đồ</a:t>
            </a:r>
            <a:r>
              <a:rPr lang="en-US" sz="2000" dirty="0">
                <a:solidFill>
                  <a:srgbClr val="0000CC"/>
                </a:solidFill>
              </a:rPr>
              <a:t>, </a:t>
            </a:r>
            <a:r>
              <a:rPr lang="en-US" sz="2000" dirty="0" err="1">
                <a:solidFill>
                  <a:srgbClr val="0000CC"/>
                </a:solidFill>
              </a:rPr>
              <a:t>hiệu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số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phần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bằng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nhau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là</a:t>
            </a:r>
            <a:r>
              <a:rPr lang="en-US" sz="2000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377592" y="2793995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</a:rPr>
              <a:t>5 – 1 = 4 (</a:t>
            </a:r>
            <a:r>
              <a:rPr lang="en-US" sz="2000" dirty="0" err="1">
                <a:solidFill>
                  <a:srgbClr val="0000CC"/>
                </a:solidFill>
              </a:rPr>
              <a:t>phần</a:t>
            </a:r>
            <a:r>
              <a:rPr lang="en-US" sz="2000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2971800" y="2100759"/>
            <a:ext cx="0" cy="986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198067" y="1689063"/>
            <a:ext cx="4618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</a:rPr>
              <a:t>60</a:t>
            </a: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1855804" y="1807227"/>
            <a:ext cx="567797" cy="6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1870090" y="1751904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2438400" y="1774766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21" name="Arc 33"/>
          <p:cNvSpPr>
            <a:spLocks/>
          </p:cNvSpPr>
          <p:nvPr/>
        </p:nvSpPr>
        <p:spPr bwMode="auto">
          <a:xfrm rot="16200000">
            <a:off x="2105897" y="1513232"/>
            <a:ext cx="104633" cy="544494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1862153" y="1797148"/>
            <a:ext cx="0" cy="41853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2437433" y="1822174"/>
            <a:ext cx="0" cy="40981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1229095" y="3706238"/>
            <a:ext cx="16374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0000CC"/>
                </a:solidFill>
              </a:rPr>
              <a:t>Số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thứ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hai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là</a:t>
            </a:r>
            <a:r>
              <a:rPr lang="en-US" sz="2000" dirty="0">
                <a:solidFill>
                  <a:srgbClr val="0000CC"/>
                </a:solidFill>
              </a:rPr>
              <a:t>: </a:t>
            </a: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rgbClr val="0000CC"/>
                </a:solidFill>
              </a:rPr>
              <a:t>15 + 60 = 75</a:t>
            </a:r>
          </a:p>
        </p:txBody>
      </p: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2025379" y="4317042"/>
            <a:ext cx="472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i="1" dirty="0" err="1">
                <a:solidFill>
                  <a:srgbClr val="0000CC"/>
                </a:solidFill>
              </a:rPr>
              <a:t>Đáp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: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Số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thứ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nhất</a:t>
            </a:r>
            <a:r>
              <a:rPr lang="en-US" sz="2000" dirty="0">
                <a:solidFill>
                  <a:srgbClr val="0000CC"/>
                </a:solidFill>
              </a:rPr>
              <a:t>: 15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00CC"/>
                </a:solidFill>
              </a:rPr>
              <a:t>               </a:t>
            </a:r>
            <a:r>
              <a:rPr lang="en-US" sz="2000" dirty="0" err="1">
                <a:solidFill>
                  <a:srgbClr val="0000CC"/>
                </a:solidFill>
              </a:rPr>
              <a:t>Số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thứ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hai</a:t>
            </a:r>
            <a:r>
              <a:rPr lang="en-US" sz="2000" dirty="0">
                <a:solidFill>
                  <a:srgbClr val="0000CC"/>
                </a:solidFill>
              </a:rPr>
              <a:t>: 75</a:t>
            </a: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168217" y="3119254"/>
            <a:ext cx="41142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Giá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trị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của</a:t>
            </a:r>
            <a:r>
              <a:rPr lang="en-US" sz="2000" dirty="0">
                <a:solidFill>
                  <a:srgbClr val="0000CC"/>
                </a:solidFill>
              </a:rPr>
              <a:t> 1 </a:t>
            </a:r>
            <a:r>
              <a:rPr lang="en-US" sz="2000" dirty="0" err="1">
                <a:solidFill>
                  <a:srgbClr val="0000CC"/>
                </a:solidFill>
              </a:rPr>
              <a:t>phần</a:t>
            </a:r>
            <a:r>
              <a:rPr lang="en-US" sz="2000" dirty="0">
                <a:solidFill>
                  <a:srgbClr val="0000CC"/>
                </a:solidFill>
              </a:rPr>
              <a:t> hay </a:t>
            </a:r>
            <a:r>
              <a:rPr lang="en-US" sz="2000" dirty="0" err="1">
                <a:solidFill>
                  <a:srgbClr val="0000CC"/>
                </a:solidFill>
              </a:rPr>
              <a:t>số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thứ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nhất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là</a:t>
            </a:r>
            <a:r>
              <a:rPr lang="en-US" sz="2000" dirty="0">
                <a:solidFill>
                  <a:srgbClr val="0000CC"/>
                </a:solidFill>
              </a:rPr>
              <a:t>:</a:t>
            </a: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rgbClr val="0000CC"/>
                </a:solidFill>
              </a:rPr>
              <a:t> 60 : 4 x 1 = 15</a:t>
            </a:r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8375921" y="264973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loud 1"/>
          <p:cNvSpPr/>
          <p:nvPr/>
        </p:nvSpPr>
        <p:spPr>
          <a:xfrm>
            <a:off x="3359956" y="1855309"/>
            <a:ext cx="2286000" cy="1123254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CC3300"/>
                </a:solidFill>
              </a:rPr>
              <a:t>Làm</a:t>
            </a:r>
            <a:r>
              <a:rPr lang="en-US" sz="2000" b="1" dirty="0">
                <a:solidFill>
                  <a:srgbClr val="CC3300"/>
                </a:solidFill>
              </a:rPr>
              <a:t> </a:t>
            </a:r>
            <a:r>
              <a:rPr lang="en-US" sz="2000" b="1" dirty="0" err="1">
                <a:solidFill>
                  <a:srgbClr val="CC3300"/>
                </a:solidFill>
              </a:rPr>
              <a:t>vở</a:t>
            </a:r>
            <a:endParaRPr lang="en-US" sz="2000" b="1" dirty="0">
              <a:solidFill>
                <a:srgbClr val="CC33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987ACB3-9ADE-4394-AD69-418629D94C05}"/>
              </a:ext>
            </a:extLst>
          </p:cNvPr>
          <p:cNvSpPr/>
          <p:nvPr/>
        </p:nvSpPr>
        <p:spPr>
          <a:xfrm>
            <a:off x="2253344" y="1026360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00CC"/>
                </a:solidFill>
              </a:rPr>
              <a:t>Nêu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tỉ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giữa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thứ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nhất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và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thứ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hai</a:t>
            </a:r>
            <a:endParaRPr lang="en-US" sz="2000" i="1" dirty="0">
              <a:solidFill>
                <a:srgbClr val="0000CC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49A959-A6EB-4639-9BDB-612111C42130}"/>
              </a:ext>
            </a:extLst>
          </p:cNvPr>
          <p:cNvSpPr/>
          <p:nvPr/>
        </p:nvSpPr>
        <p:spPr>
          <a:xfrm>
            <a:off x="2117272" y="1006874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00CC"/>
                </a:solidFill>
              </a:rPr>
              <a:t>Tỉ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giữa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thứ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nhất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và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số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thứ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hai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là</a:t>
            </a:r>
            <a:r>
              <a:rPr lang="en-US" sz="2000" i="1" dirty="0">
                <a:solidFill>
                  <a:srgbClr val="0000CC"/>
                </a:solidFill>
              </a:rPr>
              <a:t> 1/5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89687A7-EA9A-4F03-B011-E8172EF43C6E}"/>
              </a:ext>
            </a:extLst>
          </p:cNvPr>
          <p:cNvCxnSpPr>
            <a:cxnSpLocks/>
          </p:cNvCxnSpPr>
          <p:nvPr/>
        </p:nvCxnSpPr>
        <p:spPr>
          <a:xfrm>
            <a:off x="4724400" y="1264409"/>
            <a:ext cx="0" cy="35469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 Box 6">
            <a:extLst>
              <a:ext uri="{FF2B5EF4-FFF2-40B4-BE49-F238E27FC236}">
                <a16:creationId xmlns:a16="http://schemas.microsoft.com/office/drawing/2014/main" id="{29344936-DC4C-4221-99EA-D7EC99A73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0454" y="1189646"/>
            <a:ext cx="27435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u="sng" dirty="0" err="1"/>
              <a:t>Cách</a:t>
            </a:r>
            <a:r>
              <a:rPr lang="en-US" sz="2000" i="1" u="sng" dirty="0"/>
              <a:t> 2: </a:t>
            </a:r>
            <a:r>
              <a:rPr lang="en-US" sz="2000" dirty="0"/>
              <a:t>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:</a:t>
            </a:r>
          </a:p>
        </p:txBody>
      </p:sp>
      <p:sp>
        <p:nvSpPr>
          <p:cNvPr id="42" name="Text Box 7">
            <a:extLst>
              <a:ext uri="{FF2B5EF4-FFF2-40B4-BE49-F238E27FC236}">
                <a16:creationId xmlns:a16="http://schemas.microsoft.com/office/drawing/2014/main" id="{FC41F09F-44FF-4B49-BF84-674EB6E07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939" y="1598685"/>
            <a:ext cx="213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7030A0"/>
                </a:solidFill>
              </a:rPr>
              <a:t>Số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thứ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nhất</a:t>
            </a:r>
            <a:r>
              <a:rPr lang="en-US" sz="20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44" name="Text Box 8">
            <a:extLst>
              <a:ext uri="{FF2B5EF4-FFF2-40B4-BE49-F238E27FC236}">
                <a16:creationId xmlns:a16="http://schemas.microsoft.com/office/drawing/2014/main" id="{395D78AC-C09F-4CBC-8EC4-F00822838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937" y="1935861"/>
            <a:ext cx="205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7030A0"/>
                </a:solidFill>
              </a:rPr>
              <a:t>Số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thứ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hai</a:t>
            </a:r>
            <a:r>
              <a:rPr lang="en-US" sz="20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45" name="Line 9">
            <a:extLst>
              <a:ext uri="{FF2B5EF4-FFF2-40B4-BE49-F238E27FC236}">
                <a16:creationId xmlns:a16="http://schemas.microsoft.com/office/drawing/2014/main" id="{BC637F8B-16DD-4D96-96DC-0D7C6CA035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9345" y="2172772"/>
            <a:ext cx="2561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6" name="Line 10">
            <a:extLst>
              <a:ext uri="{FF2B5EF4-FFF2-40B4-BE49-F238E27FC236}">
                <a16:creationId xmlns:a16="http://schemas.microsoft.com/office/drawing/2014/main" id="{C470C893-D385-4888-A387-477FEAB54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1407" y="2127528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7" name="Line 11">
            <a:extLst>
              <a:ext uri="{FF2B5EF4-FFF2-40B4-BE49-F238E27FC236}">
                <a16:creationId xmlns:a16="http://schemas.microsoft.com/office/drawing/2014/main" id="{F15486F8-690C-4F08-B440-75775635C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8254" y="2116882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Line 12">
            <a:extLst>
              <a:ext uri="{FF2B5EF4-FFF2-40B4-BE49-F238E27FC236}">
                <a16:creationId xmlns:a16="http://schemas.microsoft.com/office/drawing/2014/main" id="{6AA2DBEB-1CD1-485B-B134-3120CB49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7654" y="2133482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9" name="Line 13">
            <a:extLst>
              <a:ext uri="{FF2B5EF4-FFF2-40B4-BE49-F238E27FC236}">
                <a16:creationId xmlns:a16="http://schemas.microsoft.com/office/drawing/2014/main" id="{AF9A9E29-A857-4FDF-99C6-A35FB96CFA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10595" y="2116814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0" name="Line 14">
            <a:extLst>
              <a:ext uri="{FF2B5EF4-FFF2-40B4-BE49-F238E27FC236}">
                <a16:creationId xmlns:a16="http://schemas.microsoft.com/office/drawing/2014/main" id="{1FD70ED7-9AB5-49AA-81B6-620140C5E32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5454" y="2127528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1" name="Arc 15">
            <a:extLst>
              <a:ext uri="{FF2B5EF4-FFF2-40B4-BE49-F238E27FC236}">
                <a16:creationId xmlns:a16="http://schemas.microsoft.com/office/drawing/2014/main" id="{9B6CE5F4-D6C1-48F2-BA0D-58BE27A86BAB}"/>
              </a:ext>
            </a:extLst>
          </p:cNvPr>
          <p:cNvSpPr>
            <a:spLocks/>
          </p:cNvSpPr>
          <p:nvPr/>
        </p:nvSpPr>
        <p:spPr bwMode="auto">
          <a:xfrm rot="5400000">
            <a:off x="7447530" y="966253"/>
            <a:ext cx="166770" cy="2572666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2" name="Arc 16">
            <a:extLst>
              <a:ext uri="{FF2B5EF4-FFF2-40B4-BE49-F238E27FC236}">
                <a16:creationId xmlns:a16="http://schemas.microsoft.com/office/drawing/2014/main" id="{32979813-4778-4833-98A5-668B507A320D}"/>
              </a:ext>
            </a:extLst>
          </p:cNvPr>
          <p:cNvSpPr>
            <a:spLocks/>
          </p:cNvSpPr>
          <p:nvPr/>
        </p:nvSpPr>
        <p:spPr bwMode="auto">
          <a:xfrm rot="16200000">
            <a:off x="7772810" y="1113849"/>
            <a:ext cx="104635" cy="1957635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3" name="Text Box 17">
            <a:extLst>
              <a:ext uri="{FF2B5EF4-FFF2-40B4-BE49-F238E27FC236}">
                <a16:creationId xmlns:a16="http://schemas.microsoft.com/office/drawing/2014/main" id="{A572C12C-027E-4C04-8D99-62EB822E7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358" y="2182021"/>
            <a:ext cx="5878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7030A0"/>
                </a:solidFill>
              </a:rPr>
              <a:t>? </a:t>
            </a:r>
          </a:p>
        </p:txBody>
      </p:sp>
      <p:sp>
        <p:nvSpPr>
          <p:cNvPr id="54" name="Text Box 18">
            <a:extLst>
              <a:ext uri="{FF2B5EF4-FFF2-40B4-BE49-F238E27FC236}">
                <a16:creationId xmlns:a16="http://schemas.microsoft.com/office/drawing/2014/main" id="{A30C1402-29CD-40CD-9139-83973212D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472" y="1455042"/>
            <a:ext cx="9237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7030A0"/>
                </a:solidFill>
              </a:rPr>
              <a:t>? </a:t>
            </a:r>
          </a:p>
        </p:txBody>
      </p:sp>
      <p:sp>
        <p:nvSpPr>
          <p:cNvPr id="55" name="Text Box 19">
            <a:extLst>
              <a:ext uri="{FF2B5EF4-FFF2-40B4-BE49-F238E27FC236}">
                <a16:creationId xmlns:a16="http://schemas.microsoft.com/office/drawing/2014/main" id="{B7787BC3-5E47-40F3-932B-1C9E39928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854" y="2497439"/>
            <a:ext cx="571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7030A0"/>
                </a:solidFill>
              </a:rPr>
              <a:t>Theo </a:t>
            </a:r>
            <a:r>
              <a:rPr lang="en-US" sz="2000" dirty="0" err="1">
                <a:solidFill>
                  <a:srgbClr val="7030A0"/>
                </a:solidFill>
              </a:rPr>
              <a:t>sơ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đồ</a:t>
            </a:r>
            <a:r>
              <a:rPr lang="en-US" sz="2000" dirty="0">
                <a:solidFill>
                  <a:srgbClr val="7030A0"/>
                </a:solidFill>
              </a:rPr>
              <a:t>, </a:t>
            </a:r>
            <a:r>
              <a:rPr lang="en-US" sz="2000" dirty="0" err="1">
                <a:solidFill>
                  <a:srgbClr val="7030A0"/>
                </a:solidFill>
              </a:rPr>
              <a:t>hiệu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số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phần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bằng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nhau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là</a:t>
            </a:r>
            <a:r>
              <a:rPr lang="en-US" sz="2000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56" name="Text Box 20">
            <a:extLst>
              <a:ext uri="{FF2B5EF4-FFF2-40B4-BE49-F238E27FC236}">
                <a16:creationId xmlns:a16="http://schemas.microsoft.com/office/drawing/2014/main" id="{89185B5C-7A48-4EAA-924B-E227B0EAB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846" y="2780421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7030A0"/>
                </a:solidFill>
              </a:rPr>
              <a:t>5 – 1 = 4 (</a:t>
            </a:r>
            <a:r>
              <a:rPr lang="en-US" sz="2000" dirty="0" err="1">
                <a:solidFill>
                  <a:srgbClr val="7030A0"/>
                </a:solidFill>
              </a:rPr>
              <a:t>phần</a:t>
            </a:r>
            <a:r>
              <a:rPr lang="en-US" sz="20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57" name="Line 27">
            <a:extLst>
              <a:ext uri="{FF2B5EF4-FFF2-40B4-BE49-F238E27FC236}">
                <a16:creationId xmlns:a16="http://schemas.microsoft.com/office/drawing/2014/main" id="{69BF1626-4F25-4353-9310-C51E3CDA1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1054" y="2133483"/>
            <a:ext cx="0" cy="986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8" name="Text Box 28">
            <a:extLst>
              <a:ext uri="{FF2B5EF4-FFF2-40B4-BE49-F238E27FC236}">
                <a16:creationId xmlns:a16="http://schemas.microsoft.com/office/drawing/2014/main" id="{52B00D84-CA0C-4A44-9B00-1044E42B9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321" y="1721787"/>
            <a:ext cx="4618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7030A0"/>
                </a:solidFill>
              </a:rPr>
              <a:t>60</a:t>
            </a:r>
          </a:p>
        </p:txBody>
      </p:sp>
      <p:sp>
        <p:nvSpPr>
          <p:cNvPr id="59" name="Line 29">
            <a:extLst>
              <a:ext uri="{FF2B5EF4-FFF2-40B4-BE49-F238E27FC236}">
                <a16:creationId xmlns:a16="http://schemas.microsoft.com/office/drawing/2014/main" id="{D4C39814-52F4-4B87-AD73-2697CB661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5058" y="1839951"/>
            <a:ext cx="567797" cy="6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60" name="Line 30">
            <a:extLst>
              <a:ext uri="{FF2B5EF4-FFF2-40B4-BE49-F238E27FC236}">
                <a16:creationId xmlns:a16="http://schemas.microsoft.com/office/drawing/2014/main" id="{9F3BDCBE-7A13-4B58-86C7-7268BA1C67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9344" y="1784628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61" name="Line 32">
            <a:extLst>
              <a:ext uri="{FF2B5EF4-FFF2-40B4-BE49-F238E27FC236}">
                <a16:creationId xmlns:a16="http://schemas.microsoft.com/office/drawing/2014/main" id="{3CB3C974-5F69-48BA-9BF3-B200681E0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7654" y="1807490"/>
            <a:ext cx="0" cy="104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62" name="Arc 33">
            <a:extLst>
              <a:ext uri="{FF2B5EF4-FFF2-40B4-BE49-F238E27FC236}">
                <a16:creationId xmlns:a16="http://schemas.microsoft.com/office/drawing/2014/main" id="{FA786D26-2919-44C6-AC96-92C7FCFEFE3E}"/>
              </a:ext>
            </a:extLst>
          </p:cNvPr>
          <p:cNvSpPr>
            <a:spLocks/>
          </p:cNvSpPr>
          <p:nvPr/>
        </p:nvSpPr>
        <p:spPr bwMode="auto">
          <a:xfrm rot="16200000">
            <a:off x="6485151" y="1545956"/>
            <a:ext cx="104633" cy="544494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63" name="Line 34">
            <a:extLst>
              <a:ext uri="{FF2B5EF4-FFF2-40B4-BE49-F238E27FC236}">
                <a16:creationId xmlns:a16="http://schemas.microsoft.com/office/drawing/2014/main" id="{97AE16E5-0A2E-4619-98D0-9C112D2C1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1407" y="1829872"/>
            <a:ext cx="0" cy="41853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64" name="Line 35">
            <a:extLst>
              <a:ext uri="{FF2B5EF4-FFF2-40B4-BE49-F238E27FC236}">
                <a16:creationId xmlns:a16="http://schemas.microsoft.com/office/drawing/2014/main" id="{BC04FD62-7E15-485B-B7D4-B78D60D06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687" y="1854898"/>
            <a:ext cx="0" cy="40981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65" name="Text Box 45">
            <a:extLst>
              <a:ext uri="{FF2B5EF4-FFF2-40B4-BE49-F238E27FC236}">
                <a16:creationId xmlns:a16="http://schemas.microsoft.com/office/drawing/2014/main" id="{A1F14A15-A6F3-417C-8785-2C3DD45B6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348" y="3692664"/>
            <a:ext cx="18675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7030A0"/>
                </a:solidFill>
              </a:rPr>
              <a:t>Số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thứ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nhất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là</a:t>
            </a:r>
            <a:r>
              <a:rPr lang="en-US" sz="2000" dirty="0">
                <a:solidFill>
                  <a:srgbClr val="7030A0"/>
                </a:solidFill>
              </a:rPr>
              <a:t>: </a:t>
            </a: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rgbClr val="7030A0"/>
                </a:solidFill>
              </a:rPr>
              <a:t>75 – 60 = 15</a:t>
            </a:r>
          </a:p>
        </p:txBody>
      </p:sp>
      <p:sp>
        <p:nvSpPr>
          <p:cNvPr id="66" name="Text Box 43">
            <a:extLst>
              <a:ext uri="{FF2B5EF4-FFF2-40B4-BE49-F238E27FC236}">
                <a16:creationId xmlns:a16="http://schemas.microsoft.com/office/drawing/2014/main" id="{B464F97B-340D-4C79-9533-5C15C36E0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253" y="3083449"/>
            <a:ext cx="18071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 err="1">
                <a:solidFill>
                  <a:srgbClr val="7030A0"/>
                </a:solidFill>
              </a:rPr>
              <a:t>Số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thứ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hai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là</a:t>
            </a:r>
            <a:r>
              <a:rPr lang="en-US" sz="2000" dirty="0">
                <a:solidFill>
                  <a:srgbClr val="7030A0"/>
                </a:solidFill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7030A0"/>
                </a:solidFill>
              </a:rPr>
              <a:t> 60 : 4 x 5 = 75</a:t>
            </a:r>
          </a:p>
        </p:txBody>
      </p:sp>
      <p:sp>
        <p:nvSpPr>
          <p:cNvPr id="68" name="Text Box 52">
            <a:extLst>
              <a:ext uri="{FF2B5EF4-FFF2-40B4-BE49-F238E27FC236}">
                <a16:creationId xmlns:a16="http://schemas.microsoft.com/office/drawing/2014/main" id="{986DA9FB-5A88-4582-9F4C-5AE1026A6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032" y="4248150"/>
            <a:ext cx="472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i="1" dirty="0" err="1">
                <a:solidFill>
                  <a:srgbClr val="7030A0"/>
                </a:solidFill>
              </a:rPr>
              <a:t>Đáp</a:t>
            </a:r>
            <a:r>
              <a:rPr lang="en-US" sz="2000" i="1" dirty="0">
                <a:solidFill>
                  <a:srgbClr val="7030A0"/>
                </a:solidFill>
              </a:rPr>
              <a:t> </a:t>
            </a:r>
            <a:r>
              <a:rPr lang="en-US" sz="2000" i="1" dirty="0" err="1">
                <a:solidFill>
                  <a:srgbClr val="7030A0"/>
                </a:solidFill>
              </a:rPr>
              <a:t>số</a:t>
            </a:r>
            <a:r>
              <a:rPr lang="en-US" sz="2000" i="1" dirty="0">
                <a:solidFill>
                  <a:srgbClr val="7030A0"/>
                </a:solidFill>
              </a:rPr>
              <a:t> :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Số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thứ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nhất</a:t>
            </a:r>
            <a:r>
              <a:rPr lang="en-US" sz="2000" dirty="0">
                <a:solidFill>
                  <a:srgbClr val="7030A0"/>
                </a:solidFill>
              </a:rPr>
              <a:t>: 15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7030A0"/>
                </a:solidFill>
              </a:rPr>
              <a:t>               </a:t>
            </a:r>
            <a:r>
              <a:rPr lang="en-US" sz="2000" dirty="0" err="1">
                <a:solidFill>
                  <a:srgbClr val="7030A0"/>
                </a:solidFill>
              </a:rPr>
              <a:t>Số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thứ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hai</a:t>
            </a:r>
            <a:r>
              <a:rPr lang="en-US" sz="2000" dirty="0">
                <a:solidFill>
                  <a:srgbClr val="7030A0"/>
                </a:solidFill>
              </a:rPr>
              <a:t>: 75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60BA7AEA-B8A5-4512-8311-98444CE3ACED}"/>
              </a:ext>
            </a:extLst>
          </p:cNvPr>
          <p:cNvSpPr/>
          <p:nvPr/>
        </p:nvSpPr>
        <p:spPr>
          <a:xfrm>
            <a:off x="1337379" y="1503046"/>
            <a:ext cx="6540949" cy="1123254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hãy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 đổi cách diễn đạt của cả hiệu và tỉ số</a:t>
            </a:r>
            <a:r>
              <a:rPr lang="vi-V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bài toán </a:t>
            </a:r>
            <a:r>
              <a:rPr lang="vi-VN" sz="24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 vẫn được giữ nguyên.</a:t>
            </a:r>
            <a:endParaRPr lang="vi-VN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3" grpId="0"/>
      <p:bldP spid="12294" grpId="0"/>
      <p:bldP spid="12295" grpId="0"/>
      <p:bldP spid="12296" grpId="0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/>
      <p:bldP spid="12306" grpId="0"/>
      <p:bldP spid="12307" grpId="0"/>
      <p:bldP spid="12308" grpId="0"/>
      <p:bldP spid="12315" grpId="0" animBg="1"/>
      <p:bldP spid="12316" grpId="0"/>
      <p:bldP spid="12317" grpId="0" animBg="1"/>
      <p:bldP spid="12318" grpId="0" animBg="1"/>
      <p:bldP spid="12320" grpId="0" animBg="1"/>
      <p:bldP spid="12321" grpId="0" animBg="1"/>
      <p:bldP spid="12322" grpId="0" animBg="1"/>
      <p:bldP spid="12323" grpId="0" animBg="1"/>
      <p:bldP spid="37" grpId="0"/>
      <p:bldP spid="39" grpId="0"/>
      <p:bldP spid="40" grpId="0"/>
      <p:bldP spid="2" grpId="0" animBg="1"/>
      <p:bldP spid="2" grpId="1" animBg="1"/>
      <p:bldP spid="2" grpId="2" animBg="1"/>
      <p:bldP spid="36" grpId="0"/>
      <p:bldP spid="36" grpId="1"/>
      <p:bldP spid="38" grpId="0"/>
      <p:bldP spid="38" grpId="1"/>
      <p:bldP spid="41" grpId="0"/>
      <p:bldP spid="42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8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00209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ần xác định:</a:t>
            </a:r>
          </a:p>
          <a:p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- Hiệu của 2 số.</a:t>
            </a:r>
          </a:p>
          <a:p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- Tỉ số giữa 2 số.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EF630-2B00-42CB-A195-60F182689A4C}"/>
              </a:ext>
            </a:extLst>
          </p:cNvPr>
          <p:cNvSpPr txBox="1"/>
          <p:nvPr/>
        </p:nvSpPr>
        <p:spPr>
          <a:xfrm>
            <a:off x="-1212272" y="742950"/>
            <a:ext cx="11568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endParaRPr lang="en-US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285750"/>
            <a:ext cx="868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Bài</a:t>
            </a:r>
            <a:r>
              <a:rPr lang="en-US" sz="2000" b="1" dirty="0">
                <a:solidFill>
                  <a:srgbClr val="FF0000"/>
                </a:solidFill>
              </a:rPr>
              <a:t> 3.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Một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cửa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hàng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có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số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gạo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nếp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ít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hơn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số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gạo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tẻ</a:t>
            </a:r>
            <a:r>
              <a:rPr lang="en-US" sz="2000" dirty="0">
                <a:solidFill>
                  <a:srgbClr val="FF0000"/>
                </a:solidFill>
              </a:rPr>
              <a:t> 540 kg. </a:t>
            </a:r>
            <a:r>
              <a:rPr lang="en-US" sz="2000" dirty="0" err="1">
                <a:solidFill>
                  <a:srgbClr val="FF0000"/>
                </a:solidFill>
              </a:rPr>
              <a:t>Tính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số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gạo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mỗi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loại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biết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số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gạo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nếp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bằng</a:t>
            </a:r>
            <a:r>
              <a:rPr lang="en-US" sz="2000" dirty="0">
                <a:solidFill>
                  <a:srgbClr val="FF0000"/>
                </a:solidFill>
              </a:rPr>
              <a:t>     </a:t>
            </a:r>
            <a:r>
              <a:rPr lang="en-US" sz="2000" dirty="0" err="1">
                <a:solidFill>
                  <a:srgbClr val="FF0000"/>
                </a:solidFill>
              </a:rPr>
              <a:t>số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gạo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tẻ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038600" y="924801"/>
            <a:ext cx="144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 dirty="0" err="1"/>
              <a:t>Bài</a:t>
            </a:r>
            <a:r>
              <a:rPr lang="en-US" sz="1800" b="1" i="1" dirty="0"/>
              <a:t> </a:t>
            </a:r>
            <a:r>
              <a:rPr lang="en-US" sz="1800" b="1" i="1" dirty="0" err="1"/>
              <a:t>giải</a:t>
            </a:r>
            <a:r>
              <a:rPr lang="en-US" sz="1800" b="1" i="1" dirty="0"/>
              <a:t>: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66699" y="1123950"/>
            <a:ext cx="27051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>
                <a:solidFill>
                  <a:srgbClr val="0000CC"/>
                </a:solidFill>
              </a:rPr>
              <a:t>Cách</a:t>
            </a:r>
            <a:r>
              <a:rPr lang="en-US" sz="1800" dirty="0">
                <a:solidFill>
                  <a:srgbClr val="0000CC"/>
                </a:solidFill>
              </a:rPr>
              <a:t> 1: Ta </a:t>
            </a:r>
            <a:r>
              <a:rPr lang="en-US" sz="1800" dirty="0" err="1">
                <a:solidFill>
                  <a:srgbClr val="0000CC"/>
                </a:solidFill>
              </a:rPr>
              <a:t>có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sơ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đồ</a:t>
            </a:r>
            <a:r>
              <a:rPr lang="en-US" sz="1800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30870" y="155080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</a:rPr>
              <a:t>Gạo nếp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09863" y="1858827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</a:rPr>
              <a:t>Gạo tẻ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329074" y="2086004"/>
            <a:ext cx="2646360" cy="403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1321136" y="2040760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3250032" y="2062799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001936" y="2046713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3958722" y="2075869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03" name="Arc 15"/>
          <p:cNvSpPr>
            <a:spLocks/>
          </p:cNvSpPr>
          <p:nvPr/>
        </p:nvSpPr>
        <p:spPr bwMode="auto">
          <a:xfrm rot="5400000">
            <a:off x="2570522" y="839961"/>
            <a:ext cx="151537" cy="2624859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04" name="Arc 16"/>
          <p:cNvSpPr>
            <a:spLocks/>
          </p:cNvSpPr>
          <p:nvPr/>
        </p:nvSpPr>
        <p:spPr bwMode="auto">
          <a:xfrm rot="16200000">
            <a:off x="2870833" y="1052155"/>
            <a:ext cx="153756" cy="1970483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417193" y="2129782"/>
            <a:ext cx="8016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CC"/>
                </a:solidFill>
              </a:rPr>
              <a:t>? kg 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431146" y="1380822"/>
            <a:ext cx="6569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CC"/>
                </a:solidFill>
              </a:rPr>
              <a:t>? kg 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13251" y="2453565"/>
            <a:ext cx="40341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CC"/>
                </a:solidFill>
              </a:rPr>
              <a:t>Theo </a:t>
            </a:r>
            <a:r>
              <a:rPr lang="en-US" sz="1800" dirty="0" err="1">
                <a:solidFill>
                  <a:srgbClr val="0000CC"/>
                </a:solidFill>
              </a:rPr>
              <a:t>sơ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đồ</a:t>
            </a:r>
            <a:r>
              <a:rPr lang="en-US" sz="1800" dirty="0">
                <a:solidFill>
                  <a:srgbClr val="0000CC"/>
                </a:solidFill>
              </a:rPr>
              <a:t>, </a:t>
            </a:r>
            <a:r>
              <a:rPr lang="en-US" sz="1800" dirty="0" err="1">
                <a:solidFill>
                  <a:srgbClr val="0000CC"/>
                </a:solidFill>
              </a:rPr>
              <a:t>hiệu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số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phần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bằng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nhau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là</a:t>
            </a:r>
            <a:r>
              <a:rPr lang="en-US" sz="1800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566359" y="2715343"/>
            <a:ext cx="182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CC"/>
                </a:solidFill>
              </a:rPr>
              <a:t>4 – 1 = 3 (</a:t>
            </a:r>
            <a:r>
              <a:rPr lang="en-US" sz="1800" dirty="0" err="1">
                <a:solidFill>
                  <a:srgbClr val="0000CC"/>
                </a:solidFill>
              </a:rPr>
              <a:t>phần</a:t>
            </a:r>
            <a:r>
              <a:rPr lang="en-US" sz="1800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2590800" y="2063465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2725377" y="1721872"/>
            <a:ext cx="9161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CC"/>
                </a:solidFill>
              </a:rPr>
              <a:t>540 kg</a:t>
            </a: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V="1">
            <a:off x="1314788" y="1739621"/>
            <a:ext cx="687148" cy="34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1329073" y="1697860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2001936" y="1697860"/>
            <a:ext cx="0" cy="1118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21" name="Arc 33"/>
          <p:cNvSpPr>
            <a:spLocks/>
          </p:cNvSpPr>
          <p:nvPr/>
        </p:nvSpPr>
        <p:spPr bwMode="auto">
          <a:xfrm rot="16200000">
            <a:off x="1593812" y="1364497"/>
            <a:ext cx="159261" cy="656984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1321136" y="1743104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 flipH="1">
            <a:off x="1992870" y="1807820"/>
            <a:ext cx="9063" cy="30906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231653" y="3545933"/>
            <a:ext cx="40745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 err="1">
                <a:solidFill>
                  <a:srgbClr val="0000CC"/>
                </a:solidFill>
              </a:rPr>
              <a:t>Số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gạo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tẻ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là</a:t>
            </a:r>
            <a:r>
              <a:rPr lang="en-US" sz="1800" dirty="0">
                <a:solidFill>
                  <a:srgbClr val="0000CC"/>
                </a:solidFill>
              </a:rPr>
              <a:t>: </a:t>
            </a:r>
          </a:p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rgbClr val="0000CC"/>
                </a:solidFill>
              </a:rPr>
              <a:t>180 + 540 = 720 (kg)</a:t>
            </a:r>
          </a:p>
        </p:txBody>
      </p: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1962469" y="4147183"/>
            <a:ext cx="26095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i="1" dirty="0" err="1">
                <a:solidFill>
                  <a:srgbClr val="0000CC"/>
                </a:solidFill>
              </a:rPr>
              <a:t>Đáp</a:t>
            </a:r>
            <a:r>
              <a:rPr lang="en-US" sz="1800" i="1" dirty="0">
                <a:solidFill>
                  <a:srgbClr val="0000CC"/>
                </a:solidFill>
              </a:rPr>
              <a:t> </a:t>
            </a:r>
            <a:r>
              <a:rPr lang="en-US" sz="1800" i="1" dirty="0" err="1">
                <a:solidFill>
                  <a:srgbClr val="0000CC"/>
                </a:solidFill>
              </a:rPr>
              <a:t>số</a:t>
            </a:r>
            <a:r>
              <a:rPr lang="en-US" sz="1800" i="1" dirty="0">
                <a:solidFill>
                  <a:srgbClr val="0000CC"/>
                </a:solidFill>
              </a:rPr>
              <a:t> :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Gạo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nếp</a:t>
            </a:r>
            <a:r>
              <a:rPr lang="en-US" sz="1800" dirty="0">
                <a:solidFill>
                  <a:srgbClr val="0000CC"/>
                </a:solidFill>
              </a:rPr>
              <a:t>: 180 kg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CC"/>
                </a:solidFill>
              </a:rPr>
              <a:t>               </a:t>
            </a:r>
            <a:r>
              <a:rPr lang="en-US" sz="1800" dirty="0" err="1">
                <a:solidFill>
                  <a:srgbClr val="0000CC"/>
                </a:solidFill>
              </a:rPr>
              <a:t>Gạo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tẻ</a:t>
            </a:r>
            <a:r>
              <a:rPr lang="en-US" sz="1800" dirty="0">
                <a:solidFill>
                  <a:srgbClr val="0000CC"/>
                </a:solidFill>
              </a:rPr>
              <a:t>: 720 kg</a:t>
            </a: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457202" y="2981921"/>
            <a:ext cx="38721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err="1">
                <a:solidFill>
                  <a:srgbClr val="0000CC"/>
                </a:solidFill>
              </a:rPr>
              <a:t>Giá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trị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của</a:t>
            </a:r>
            <a:r>
              <a:rPr lang="en-US" sz="1800" dirty="0">
                <a:solidFill>
                  <a:srgbClr val="0000CC"/>
                </a:solidFill>
              </a:rPr>
              <a:t> 1 </a:t>
            </a:r>
            <a:r>
              <a:rPr lang="en-US" sz="1800" dirty="0" err="1">
                <a:solidFill>
                  <a:srgbClr val="0000CC"/>
                </a:solidFill>
              </a:rPr>
              <a:t>phần</a:t>
            </a:r>
            <a:r>
              <a:rPr lang="en-US" sz="1800" dirty="0">
                <a:solidFill>
                  <a:srgbClr val="0000CC"/>
                </a:solidFill>
              </a:rPr>
              <a:t> hay </a:t>
            </a:r>
            <a:r>
              <a:rPr lang="en-US" sz="1800" dirty="0" err="1">
                <a:solidFill>
                  <a:srgbClr val="0000CC"/>
                </a:solidFill>
              </a:rPr>
              <a:t>số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gạo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nếp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là</a:t>
            </a:r>
            <a:r>
              <a:rPr lang="en-US" sz="1800" dirty="0">
                <a:solidFill>
                  <a:srgbClr val="0000CC"/>
                </a:solidFill>
              </a:rPr>
              <a:t>: </a:t>
            </a:r>
          </a:p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rgbClr val="0000CC"/>
                </a:solidFill>
              </a:rPr>
              <a:t>540 : 3 x 1 = 180 (kg)</a:t>
            </a:r>
          </a:p>
        </p:txBody>
      </p:sp>
      <p:cxnSp>
        <p:nvCxnSpPr>
          <p:cNvPr id="43" name="Straight Connector 42"/>
          <p:cNvCxnSpPr>
            <a:endCxn id="41" idx="1"/>
          </p:cNvCxnSpPr>
          <p:nvPr/>
        </p:nvCxnSpPr>
        <p:spPr>
          <a:xfrm rot="5400000" flipH="1" flipV="1">
            <a:off x="13826391" y="259154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808468"/>
              </p:ext>
            </p:extLst>
          </p:nvPr>
        </p:nvGraphicFramePr>
        <p:xfrm>
          <a:off x="2477417" y="592539"/>
          <a:ext cx="216799" cy="442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417" y="592539"/>
                        <a:ext cx="216799" cy="4426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6">
            <a:extLst>
              <a:ext uri="{FF2B5EF4-FFF2-40B4-BE49-F238E27FC236}">
                <a16:creationId xmlns:a16="http://schemas.microsoft.com/office/drawing/2014/main" id="{4E207230-225D-4B7B-B7E9-9F3F0EEE8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94" y="1135378"/>
            <a:ext cx="23661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>
                <a:solidFill>
                  <a:srgbClr val="7030A0"/>
                </a:solidFill>
              </a:rPr>
              <a:t>Cách</a:t>
            </a:r>
            <a:r>
              <a:rPr lang="en-US" sz="1800" dirty="0">
                <a:solidFill>
                  <a:srgbClr val="7030A0"/>
                </a:solidFill>
              </a:rPr>
              <a:t> 2: Ta </a:t>
            </a:r>
            <a:r>
              <a:rPr lang="en-US" sz="1800" dirty="0" err="1">
                <a:solidFill>
                  <a:srgbClr val="7030A0"/>
                </a:solidFill>
              </a:rPr>
              <a:t>có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sơ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đồ</a:t>
            </a:r>
            <a:r>
              <a:rPr lang="en-US" sz="1800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A567715B-C7C3-4E6B-9397-6B022046A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061" y="149439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7030A0"/>
                </a:solidFill>
              </a:rPr>
              <a:t>Gạo nếp</a:t>
            </a: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59471677-2123-4517-841A-997FAC062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054" y="1802417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7030A0"/>
                </a:solidFill>
              </a:rPr>
              <a:t>Gạo tẻ</a:t>
            </a:r>
          </a:p>
        </p:txBody>
      </p:sp>
      <p:sp>
        <p:nvSpPr>
          <p:cNvPr id="35" name="Line 9">
            <a:extLst>
              <a:ext uri="{FF2B5EF4-FFF2-40B4-BE49-F238E27FC236}">
                <a16:creationId xmlns:a16="http://schemas.microsoft.com/office/drawing/2014/main" id="{1C0898F2-A8BC-4D56-BBC1-ECC0822879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265" y="2029594"/>
            <a:ext cx="2646360" cy="403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36" name="Line 10">
            <a:extLst>
              <a:ext uri="{FF2B5EF4-FFF2-40B4-BE49-F238E27FC236}">
                <a16:creationId xmlns:a16="http://schemas.microsoft.com/office/drawing/2014/main" id="{9A024C61-82FF-4681-ADBB-9C1F80E642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7327" y="1984350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38" name="Line 11">
            <a:extLst>
              <a:ext uri="{FF2B5EF4-FFF2-40B4-BE49-F238E27FC236}">
                <a16:creationId xmlns:a16="http://schemas.microsoft.com/office/drawing/2014/main" id="{810B17C0-ACEB-4ADD-ADE6-8A31BD36D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6223" y="2006389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1" name="Line 12">
            <a:extLst>
              <a:ext uri="{FF2B5EF4-FFF2-40B4-BE49-F238E27FC236}">
                <a16:creationId xmlns:a16="http://schemas.microsoft.com/office/drawing/2014/main" id="{C645C3E6-C34E-4E7E-942F-BC8DC7D2D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8127" y="1990303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AFE6D203-4FFB-44E4-BBD6-FC6C498DC7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64913" y="2019459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4" name="Arc 15">
            <a:extLst>
              <a:ext uri="{FF2B5EF4-FFF2-40B4-BE49-F238E27FC236}">
                <a16:creationId xmlns:a16="http://schemas.microsoft.com/office/drawing/2014/main" id="{90E7242B-3721-47F4-8167-645A82058B39}"/>
              </a:ext>
            </a:extLst>
          </p:cNvPr>
          <p:cNvSpPr>
            <a:spLocks/>
          </p:cNvSpPr>
          <p:nvPr/>
        </p:nvSpPr>
        <p:spPr bwMode="auto">
          <a:xfrm rot="5400000">
            <a:off x="7176713" y="783551"/>
            <a:ext cx="151537" cy="2624859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5" name="Arc 16">
            <a:extLst>
              <a:ext uri="{FF2B5EF4-FFF2-40B4-BE49-F238E27FC236}">
                <a16:creationId xmlns:a16="http://schemas.microsoft.com/office/drawing/2014/main" id="{F29E8A3E-4561-4E25-8485-B78C2CF23279}"/>
              </a:ext>
            </a:extLst>
          </p:cNvPr>
          <p:cNvSpPr>
            <a:spLocks/>
          </p:cNvSpPr>
          <p:nvPr/>
        </p:nvSpPr>
        <p:spPr bwMode="auto">
          <a:xfrm rot="16200000">
            <a:off x="7477024" y="995745"/>
            <a:ext cx="153756" cy="1970483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6" name="Text Box 17">
            <a:extLst>
              <a:ext uri="{FF2B5EF4-FFF2-40B4-BE49-F238E27FC236}">
                <a16:creationId xmlns:a16="http://schemas.microsoft.com/office/drawing/2014/main" id="{20599AD0-7EE0-4C75-A46D-E83BCE0A6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384" y="2073372"/>
            <a:ext cx="8016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7030A0"/>
                </a:solidFill>
              </a:rPr>
              <a:t>? kg </a:t>
            </a: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id="{C81BE4B1-7145-4FDF-AB38-CB3EF85E5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7569" y="1326865"/>
            <a:ext cx="6569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7030A0"/>
                </a:solidFill>
              </a:rPr>
              <a:t>? kg </a:t>
            </a:r>
          </a:p>
        </p:txBody>
      </p:sp>
      <p:sp>
        <p:nvSpPr>
          <p:cNvPr id="48" name="Text Box 19">
            <a:extLst>
              <a:ext uri="{FF2B5EF4-FFF2-40B4-BE49-F238E27FC236}">
                <a16:creationId xmlns:a16="http://schemas.microsoft.com/office/drawing/2014/main" id="{62F45F4B-9AC9-49BB-A44E-1560869AF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442" y="2397155"/>
            <a:ext cx="40341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7030A0"/>
                </a:solidFill>
              </a:rPr>
              <a:t>Theo sơ đồ, hiệu số phần bằng nhau là:</a:t>
            </a:r>
          </a:p>
        </p:txBody>
      </p:sp>
      <p:sp>
        <p:nvSpPr>
          <p:cNvPr id="49" name="Text Box 20">
            <a:extLst>
              <a:ext uri="{FF2B5EF4-FFF2-40B4-BE49-F238E27FC236}">
                <a16:creationId xmlns:a16="http://schemas.microsoft.com/office/drawing/2014/main" id="{FDBF3B27-A455-4769-8B14-A15425C48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658933"/>
            <a:ext cx="182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7030A0"/>
                </a:solidFill>
              </a:rPr>
              <a:t>4 – 1 = 3 (</a:t>
            </a:r>
            <a:r>
              <a:rPr lang="en-US" sz="1800" dirty="0" err="1">
                <a:solidFill>
                  <a:srgbClr val="7030A0"/>
                </a:solidFill>
              </a:rPr>
              <a:t>phần</a:t>
            </a:r>
            <a:r>
              <a:rPr lang="en-US" sz="18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50" name="Line 27">
            <a:extLst>
              <a:ext uri="{FF2B5EF4-FFF2-40B4-BE49-F238E27FC236}">
                <a16:creationId xmlns:a16="http://schemas.microsoft.com/office/drawing/2014/main" id="{887ECBA1-2BAD-4E11-B613-DF729CF7B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6991" y="2007055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40CC7282-858C-42B2-8A64-8B62B6120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568" y="1665462"/>
            <a:ext cx="9161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7030A0"/>
                </a:solidFill>
              </a:rPr>
              <a:t>540 kg</a:t>
            </a:r>
          </a:p>
        </p:txBody>
      </p:sp>
      <p:sp>
        <p:nvSpPr>
          <p:cNvPr id="52" name="Line 29">
            <a:extLst>
              <a:ext uri="{FF2B5EF4-FFF2-40B4-BE49-F238E27FC236}">
                <a16:creationId xmlns:a16="http://schemas.microsoft.com/office/drawing/2014/main" id="{DEA19755-1D33-4B95-BE66-596CF4E194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20979" y="1683211"/>
            <a:ext cx="687148" cy="34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3" name="Line 30">
            <a:extLst>
              <a:ext uri="{FF2B5EF4-FFF2-40B4-BE49-F238E27FC236}">
                <a16:creationId xmlns:a16="http://schemas.microsoft.com/office/drawing/2014/main" id="{B4B3AA87-DF3D-462C-A77B-6A58CEE00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264" y="1641450"/>
            <a:ext cx="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4" name="Line 32">
            <a:extLst>
              <a:ext uri="{FF2B5EF4-FFF2-40B4-BE49-F238E27FC236}">
                <a16:creationId xmlns:a16="http://schemas.microsoft.com/office/drawing/2014/main" id="{A68CE2C6-BD76-4E5F-8353-991E7CEE72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8127" y="1641450"/>
            <a:ext cx="0" cy="1118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5" name="Arc 33">
            <a:extLst>
              <a:ext uri="{FF2B5EF4-FFF2-40B4-BE49-F238E27FC236}">
                <a16:creationId xmlns:a16="http://schemas.microsoft.com/office/drawing/2014/main" id="{51865C14-09F3-4FC6-A83D-2E7527F5A719}"/>
              </a:ext>
            </a:extLst>
          </p:cNvPr>
          <p:cNvSpPr>
            <a:spLocks/>
          </p:cNvSpPr>
          <p:nvPr/>
        </p:nvSpPr>
        <p:spPr bwMode="auto">
          <a:xfrm rot="16200000">
            <a:off x="6200003" y="1308087"/>
            <a:ext cx="159261" cy="656984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6" name="Line 34">
            <a:extLst>
              <a:ext uri="{FF2B5EF4-FFF2-40B4-BE49-F238E27FC236}">
                <a16:creationId xmlns:a16="http://schemas.microsoft.com/office/drawing/2014/main" id="{861E57A9-E9E0-4642-98CB-643318862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7327" y="1686694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7" name="Line 35">
            <a:extLst>
              <a:ext uri="{FF2B5EF4-FFF2-40B4-BE49-F238E27FC236}">
                <a16:creationId xmlns:a16="http://schemas.microsoft.com/office/drawing/2014/main" id="{D81E50F5-7294-42EF-9EF2-C9ACEA3F57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99061" y="1751410"/>
            <a:ext cx="9063" cy="30906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58" name="Text Box 45">
            <a:extLst>
              <a:ext uri="{FF2B5EF4-FFF2-40B4-BE49-F238E27FC236}">
                <a16:creationId xmlns:a16="http://schemas.microsoft.com/office/drawing/2014/main" id="{640D5985-06A9-4077-8A76-F51096322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586176"/>
            <a:ext cx="40745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 err="1">
                <a:solidFill>
                  <a:srgbClr val="7030A0"/>
                </a:solidFill>
              </a:rPr>
              <a:t>Số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gạo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nếp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là</a:t>
            </a:r>
            <a:r>
              <a:rPr lang="en-US" sz="1800" dirty="0">
                <a:solidFill>
                  <a:srgbClr val="7030A0"/>
                </a:solidFill>
              </a:rPr>
              <a:t>: </a:t>
            </a:r>
          </a:p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rgbClr val="7030A0"/>
                </a:solidFill>
              </a:rPr>
              <a:t>720 – 540 = 720 (kg)</a:t>
            </a:r>
          </a:p>
        </p:txBody>
      </p:sp>
      <p:sp>
        <p:nvSpPr>
          <p:cNvPr id="59" name="Text Box 43">
            <a:extLst>
              <a:ext uri="{FF2B5EF4-FFF2-40B4-BE49-F238E27FC236}">
                <a16:creationId xmlns:a16="http://schemas.microsoft.com/office/drawing/2014/main" id="{713926EA-6525-4EBE-A607-BAA87293D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356" y="2951462"/>
            <a:ext cx="2201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err="1">
                <a:solidFill>
                  <a:srgbClr val="7030A0"/>
                </a:solidFill>
              </a:rPr>
              <a:t>Số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gạo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tẻ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là</a:t>
            </a:r>
            <a:r>
              <a:rPr lang="en-US" sz="1800" dirty="0">
                <a:solidFill>
                  <a:srgbClr val="7030A0"/>
                </a:solidFill>
              </a:rPr>
              <a:t>: </a:t>
            </a:r>
          </a:p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rgbClr val="7030A0"/>
                </a:solidFill>
              </a:rPr>
              <a:t>540 : 3 x 4 = 720 (kg)</a:t>
            </a:r>
          </a:p>
        </p:txBody>
      </p:sp>
      <p:sp>
        <p:nvSpPr>
          <p:cNvPr id="60" name="Text Box 52">
            <a:extLst>
              <a:ext uri="{FF2B5EF4-FFF2-40B4-BE49-F238E27FC236}">
                <a16:creationId xmlns:a16="http://schemas.microsoft.com/office/drawing/2014/main" id="{089ECB83-DD0A-49E6-B491-7B8BB1F9A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414" y="4160233"/>
            <a:ext cx="26095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i="1" dirty="0" err="1">
                <a:solidFill>
                  <a:srgbClr val="7030A0"/>
                </a:solidFill>
              </a:rPr>
              <a:t>Đáp</a:t>
            </a:r>
            <a:r>
              <a:rPr lang="en-US" sz="1800" i="1" dirty="0">
                <a:solidFill>
                  <a:srgbClr val="7030A0"/>
                </a:solidFill>
              </a:rPr>
              <a:t> </a:t>
            </a:r>
            <a:r>
              <a:rPr lang="en-US" sz="1800" i="1" dirty="0" err="1">
                <a:solidFill>
                  <a:srgbClr val="7030A0"/>
                </a:solidFill>
              </a:rPr>
              <a:t>số</a:t>
            </a:r>
            <a:r>
              <a:rPr lang="en-US" sz="1800" i="1" dirty="0">
                <a:solidFill>
                  <a:srgbClr val="7030A0"/>
                </a:solidFill>
              </a:rPr>
              <a:t> :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Gạo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nếp</a:t>
            </a:r>
            <a:r>
              <a:rPr lang="en-US" sz="1800" dirty="0">
                <a:solidFill>
                  <a:srgbClr val="7030A0"/>
                </a:solidFill>
              </a:rPr>
              <a:t>: 180 kg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7030A0"/>
                </a:solidFill>
              </a:rPr>
              <a:t>               </a:t>
            </a:r>
            <a:r>
              <a:rPr lang="en-US" sz="1800" dirty="0" err="1">
                <a:solidFill>
                  <a:srgbClr val="7030A0"/>
                </a:solidFill>
              </a:rPr>
              <a:t>Gạo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tẻ</a:t>
            </a:r>
            <a:r>
              <a:rPr lang="en-US" sz="1800" dirty="0">
                <a:solidFill>
                  <a:srgbClr val="7030A0"/>
                </a:solidFill>
              </a:rPr>
              <a:t>: 720 kg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C96CD27-A49F-418E-90F4-B6E4F58EFE85}"/>
              </a:ext>
            </a:extLst>
          </p:cNvPr>
          <p:cNvCxnSpPr>
            <a:cxnSpLocks/>
          </p:cNvCxnSpPr>
          <p:nvPr/>
        </p:nvCxnSpPr>
        <p:spPr>
          <a:xfrm>
            <a:off x="4724400" y="1264409"/>
            <a:ext cx="0" cy="35469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ectangle: Diagonal Corners Rounded 61">
            <a:extLst>
              <a:ext uri="{FF2B5EF4-FFF2-40B4-BE49-F238E27FC236}">
                <a16:creationId xmlns:a16="http://schemas.microsoft.com/office/drawing/2014/main" id="{79EB18C1-1E6E-4D14-8B9D-76C2DCB1DEF7}"/>
              </a:ext>
            </a:extLst>
          </p:cNvPr>
          <p:cNvSpPr/>
          <p:nvPr/>
        </p:nvSpPr>
        <p:spPr>
          <a:xfrm>
            <a:off x="42527" y="4752326"/>
            <a:ext cx="9253873" cy="353504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 cách diễn đạt của cả hiệu và tỉ số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17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175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3" grpId="0"/>
      <p:bldP spid="12294" grpId="0"/>
      <p:bldP spid="12295" grpId="0"/>
      <p:bldP spid="12296" grpId="0"/>
      <p:bldP spid="12297" grpId="0" animBg="1"/>
      <p:bldP spid="12298" grpId="0" animBg="1"/>
      <p:bldP spid="12299" grpId="0" animBg="1"/>
      <p:bldP spid="12300" grpId="0" animBg="1"/>
      <p:bldP spid="12302" grpId="0" animBg="1"/>
      <p:bldP spid="12303" grpId="0" animBg="1"/>
      <p:bldP spid="12304" grpId="0" animBg="1"/>
      <p:bldP spid="12305" grpId="0"/>
      <p:bldP spid="12306" grpId="0"/>
      <p:bldP spid="12307" grpId="0"/>
      <p:bldP spid="12308" grpId="0"/>
      <p:bldP spid="12315" grpId="0" animBg="1"/>
      <p:bldP spid="12316" grpId="0"/>
      <p:bldP spid="12317" grpId="0" animBg="1"/>
      <p:bldP spid="12318" grpId="0" animBg="1"/>
      <p:bldP spid="12320" grpId="0" animBg="1"/>
      <p:bldP spid="12321" grpId="0" animBg="1"/>
      <p:bldP spid="12322" grpId="0" animBg="1"/>
      <p:bldP spid="12323" grpId="0" animBg="1"/>
      <p:bldP spid="37" grpId="0"/>
      <p:bldP spid="39" grpId="0"/>
      <p:bldP spid="40" grpId="0"/>
      <p:bldP spid="32" grpId="0"/>
      <p:bldP spid="33" grpId="0"/>
      <p:bldP spid="34" grpId="0"/>
      <p:bldP spid="35" grpId="0" animBg="1"/>
      <p:bldP spid="36" grpId="0" animBg="1"/>
      <p:bldP spid="38" grpId="0" animBg="1"/>
      <p:bldP spid="41" grpId="0" animBg="1"/>
      <p:bldP spid="42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596459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1427</Words>
  <Application>Microsoft Office PowerPoint</Application>
  <PresentationFormat>On-screen Show (16:9)</PresentationFormat>
  <Paragraphs>179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Times New Roman</vt:lpstr>
      <vt:lpstr>UTM Micra</vt:lpstr>
      <vt:lpstr>1_Default Design</vt:lpstr>
      <vt:lpstr>Default Design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uythong</dc:creator>
  <cp:lastModifiedBy>asus</cp:lastModifiedBy>
  <cp:revision>77</cp:revision>
  <dcterms:created xsi:type="dcterms:W3CDTF">2007-01-04T10:27:00Z</dcterms:created>
  <dcterms:modified xsi:type="dcterms:W3CDTF">2022-04-03T09:50:44Z</dcterms:modified>
</cp:coreProperties>
</file>