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320" r:id="rId3"/>
    <p:sldId id="348" r:id="rId4"/>
    <p:sldId id="284" r:id="rId5"/>
    <p:sldId id="322" r:id="rId6"/>
    <p:sldId id="323" r:id="rId7"/>
    <p:sldId id="326" r:id="rId8"/>
    <p:sldId id="287" r:id="rId9"/>
    <p:sldId id="310" r:id="rId10"/>
    <p:sldId id="260" r:id="rId11"/>
    <p:sldId id="311" r:id="rId12"/>
    <p:sldId id="371" r:id="rId13"/>
    <p:sldId id="327" r:id="rId14"/>
    <p:sldId id="304" r:id="rId15"/>
    <p:sldId id="334" r:id="rId16"/>
    <p:sldId id="312" r:id="rId17"/>
    <p:sldId id="336" r:id="rId18"/>
    <p:sldId id="301" r:id="rId19"/>
    <p:sldId id="333" r:id="rId20"/>
    <p:sldId id="328" r:id="rId21"/>
    <p:sldId id="368" r:id="rId22"/>
    <p:sldId id="369" r:id="rId23"/>
    <p:sldId id="370" r:id="rId24"/>
    <p:sldId id="329" r:id="rId25"/>
    <p:sldId id="330" r:id="rId26"/>
    <p:sldId id="331" r:id="rId27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66"/>
    <a:srgbClr val="0000FF"/>
    <a:srgbClr val="EB3A82"/>
    <a:srgbClr val="FFFFFF"/>
    <a:srgbClr val="FADADD"/>
    <a:srgbClr val="FF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/>
    <p:restoredTop sz="94660"/>
  </p:normalViewPr>
  <p:slideViewPr>
    <p:cSldViewPr showGuides="1">
      <p:cViewPr varScale="1">
        <p:scale>
          <a:sx n="78" d="100"/>
          <a:sy n="78" d="100"/>
        </p:scale>
        <p:origin x="245" y="62"/>
      </p:cViewPr>
      <p:guideLst>
        <p:guide orient="horz" pos="2184"/>
        <p:guide pos="38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9795" y="2819400"/>
            <a:ext cx="7969885" cy="2032000"/>
          </a:xfrm>
          <a:prstGeom prst="rect">
            <a:avLst/>
          </a:prstGeom>
          <a:noFill/>
        </p:spPr>
        <p:txBody>
          <a:bodyPr spcFirstLastPara="1" wrap="square" lIns="57150" tIns="28575" rIns="57150" bIns="28575" numCol="1">
            <a:prstTxWarp prst="textArchUp">
              <a:avLst/>
            </a:prstTxWarp>
            <a:spAutoFit/>
          </a:bodyPr>
          <a:lstStyle/>
          <a:p>
            <a:pPr marL="0" marR="0" lvl="0" indent="0" algn="ctr" defTabSz="571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CHÀO MỪNG CÁC CON</a:t>
            </a:r>
          </a:p>
          <a:p>
            <a:pPr marL="0" marR="0" lvl="0" indent="0" algn="ctr" defTabSz="571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 VỚI TIẾT HỌC </a:t>
            </a:r>
            <a:endParaRPr kumimoji="0" lang="vi-VN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571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MÔN TOÁN</a:t>
            </a:r>
            <a:r>
              <a:rPr kumimoji="0" lang="vi-VN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LỚP 4</a:t>
            </a:r>
          </a:p>
        </p:txBody>
      </p:sp>
      <p:pic>
        <p:nvPicPr>
          <p:cNvPr id="2" name="Picture 1" descr="957f51e0e82cebbe4ab8c07068d989d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3352800"/>
            <a:ext cx="5288915" cy="296735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838200"/>
            <a:ext cx="7543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thực hiện phép nhân như sau: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0E4EC0-AF1E-48E3-90E3-E499CCB6881E}"/>
                  </a:ext>
                </a:extLst>
              </p:cNvPr>
              <p:cNvSpPr txBox="1"/>
              <p:nvPr/>
            </p:nvSpPr>
            <p:spPr>
              <a:xfrm>
                <a:off x="4343400" y="1568361"/>
                <a:ext cx="21336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vi-V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  <m:r>
                            <a:rPr lang="vi-V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vi-V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</m:t>
                          </m:r>
                        </m:den>
                      </m:f>
                      <m:r>
                        <a:rPr lang="vi-V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0E4EC0-AF1E-48E3-90E3-E499CCB68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568361"/>
                <a:ext cx="2133600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42231B-6954-4641-8BA8-1CBB8CCB9682}"/>
                  </a:ext>
                </a:extLst>
              </p:cNvPr>
              <p:cNvSpPr txBox="1"/>
              <p:nvPr/>
            </p:nvSpPr>
            <p:spPr>
              <a:xfrm>
                <a:off x="2286000" y="1573277"/>
                <a:ext cx="32004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vi-V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42231B-6954-4641-8BA8-1CBB8CCB9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573277"/>
                <a:ext cx="32004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AE55F7-CC19-42ED-B218-334B60FD856D}"/>
                  </a:ext>
                </a:extLst>
              </p:cNvPr>
              <p:cNvSpPr txBox="1"/>
              <p:nvPr/>
            </p:nvSpPr>
            <p:spPr>
              <a:xfrm>
                <a:off x="6025832" y="1509871"/>
                <a:ext cx="2133600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AE55F7-CC19-42ED-B218-334B60FD8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832" y="1509871"/>
                <a:ext cx="2133600" cy="1054006"/>
              </a:xfrm>
              <a:prstGeom prst="rect">
                <a:avLst/>
              </a:prstGeom>
              <a:blipFill>
                <a:blip r:embed="rId5"/>
                <a:stretch>
                  <a:fillRect l="-11429" b="-132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7EB79053-F7DE-444A-A369-74EB3DF9E3B3}"/>
              </a:ext>
            </a:extLst>
          </p:cNvPr>
          <p:cNvSpPr/>
          <p:nvPr/>
        </p:nvSpPr>
        <p:spPr>
          <a:xfrm>
            <a:off x="2171700" y="914400"/>
            <a:ext cx="7848600" cy="1981200"/>
          </a:xfrm>
          <a:prstGeom prst="flowChartAlternateProcess">
            <a:avLst/>
          </a:prstGeom>
          <a:solidFill>
            <a:srgbClr val="FADADD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lnSpc>
                <a:spcPct val="150000"/>
              </a:lnSpc>
              <a:buNone/>
            </a:pP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hai phân số, ta lấy tử số nhân với tử số, mẫu số nhân với mẫu số.</a:t>
            </a:r>
            <a:endParaRPr lang="vi-VN" altLang="x-none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C4C2EBEE-A450-49C4-9E10-625336615394}"/>
              </a:ext>
            </a:extLst>
          </p:cNvPr>
          <p:cNvSpPr/>
          <p:nvPr/>
        </p:nvSpPr>
        <p:spPr>
          <a:xfrm>
            <a:off x="5029200" y="685800"/>
            <a:ext cx="2133600" cy="457200"/>
          </a:xfrm>
          <a:prstGeom prst="flowChartAlternateProcess">
            <a:avLst/>
          </a:prstGeom>
          <a:solidFill>
            <a:srgbClr val="EB3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vi-VN" altLang="x-none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48243">
            <a:off x="-52705" y="3788728"/>
            <a:ext cx="3883025" cy="2547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4356">
            <a:off x="9145588" y="3811905"/>
            <a:ext cx="2933700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Freeform 4"/>
          <p:cNvSpPr/>
          <p:nvPr/>
        </p:nvSpPr>
        <p:spPr>
          <a:xfrm rot="10184060">
            <a:off x="3148965" y="4766945"/>
            <a:ext cx="6591300" cy="1412875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2685" y="2504833"/>
            <a:ext cx="5016023" cy="99187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60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THỰC HÀNH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/>
          <p:nvPr/>
        </p:nvSpPr>
        <p:spPr>
          <a:xfrm>
            <a:off x="977900" y="725488"/>
            <a:ext cx="2157413" cy="4587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1.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  <a:endParaRPr lang="en-US" altLang="en-US" sz="28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95400" y="1118974"/>
            <a:ext cx="2514600" cy="461504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0" y="1157293"/>
            <a:ext cx="4038600" cy="4457822"/>
          </a:xfrm>
          <a:prstGeom prst="rect">
            <a:avLst/>
          </a:prstGeom>
          <a:blipFill>
            <a:blip r:embed="rId4"/>
            <a:stretch>
              <a:fillRect l="-4223" b="-1094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86800" y="427038"/>
            <a:ext cx="175260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vở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0" y="1219200"/>
            <a:ext cx="5067300" cy="1524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quy tắc 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vi-VN" altLang="x-none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buNone/>
            </a:pPr>
            <a:r>
              <a:rPr lang="vi-VN" altLang="x-none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phân số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286000" y="3124200"/>
            <a:ext cx="7848600" cy="1981200"/>
          </a:xfrm>
          <a:prstGeom prst="flowChartAlternateProcess">
            <a:avLst/>
          </a:prstGeom>
          <a:solidFill>
            <a:srgbClr val="FADADD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lnSpc>
                <a:spcPct val="150000"/>
              </a:lnSpc>
              <a:buNone/>
            </a:pP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hai phân số, ta lấy tử số nhân với tử số, mẫu số nhân với mẫu số.</a:t>
            </a:r>
            <a:endParaRPr lang="vi-VN" altLang="x-none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/>
          <p:nvPr/>
        </p:nvSpPr>
        <p:spPr>
          <a:xfrm>
            <a:off x="2044700" y="725488"/>
            <a:ext cx="4737100" cy="4587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2.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Rút gọn rồi tính</a:t>
            </a:r>
            <a:endParaRPr lang="en-US" altLang="en-US" sz="28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95400" y="1218946"/>
            <a:ext cx="2514600" cy="461908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34400" y="312738"/>
            <a:ext cx="175260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vở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50"/>
          <p:cNvSpPr txBox="1"/>
          <p:nvPr/>
        </p:nvSpPr>
        <p:spPr>
          <a:xfrm>
            <a:off x="5791200" y="1371600"/>
            <a:ext cx="8229600" cy="9588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lại cách rút gọn PS</a:t>
            </a:r>
          </a:p>
        </p:txBody>
      </p:sp>
      <p:sp>
        <p:nvSpPr>
          <p:cNvPr id="8" name="Rectangle 51"/>
          <p:cNvSpPr/>
          <p:nvPr/>
        </p:nvSpPr>
        <p:spPr>
          <a:xfrm>
            <a:off x="4800600" y="2438400"/>
            <a:ext cx="692023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rút gọn phân số có thể l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như sau:</a:t>
            </a:r>
            <a:b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Xét xem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tử số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số tự nhiên 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1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Chia tử số v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mẫu số cho số đó. </a:t>
            </a:r>
            <a:b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l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như thế cho đến khi nhận được phân số tối giản.</a:t>
            </a:r>
            <a:endParaRPr lang="en-US" altLang="en-US" sz="2800" i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12"/>
          <p:cNvSpPr/>
          <p:nvPr/>
        </p:nvSpPr>
        <p:spPr>
          <a:xfrm>
            <a:off x="2362200" y="1676400"/>
            <a:ext cx="533400" cy="990600"/>
          </a:xfrm>
          <a:prstGeom prst="ellipse">
            <a:avLst/>
          </a:prstGeom>
          <a:noFill/>
          <a:ln w="2857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ea typeface="Arial" panose="020B0604020202020204" pitchFamily="34" charset="0"/>
            </a:endParaRPr>
          </a:p>
        </p:txBody>
      </p:sp>
      <p:sp>
        <p:nvSpPr>
          <p:cNvPr id="10" name="Oval 12"/>
          <p:cNvSpPr/>
          <p:nvPr/>
        </p:nvSpPr>
        <p:spPr>
          <a:xfrm>
            <a:off x="3124200" y="3189288"/>
            <a:ext cx="533400" cy="990600"/>
          </a:xfrm>
          <a:prstGeom prst="ellipse">
            <a:avLst/>
          </a:prstGeom>
          <a:noFill/>
          <a:ln w="2857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ea typeface="Arial" panose="020B0604020202020204" pitchFamily="34" charset="0"/>
            </a:endParaRPr>
          </a:p>
        </p:txBody>
      </p:sp>
      <p:sp>
        <p:nvSpPr>
          <p:cNvPr id="11" name="Oval 12"/>
          <p:cNvSpPr/>
          <p:nvPr/>
        </p:nvSpPr>
        <p:spPr>
          <a:xfrm>
            <a:off x="3079750" y="4706938"/>
            <a:ext cx="533400" cy="990600"/>
          </a:xfrm>
          <a:prstGeom prst="ellipse">
            <a:avLst/>
          </a:prstGeom>
          <a:noFill/>
          <a:ln w="2857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ea typeface="Arial" panose="020B0604020202020204" pitchFamily="34" charset="0"/>
            </a:endParaRPr>
          </a:p>
        </p:txBody>
      </p:sp>
      <p:sp>
        <p:nvSpPr>
          <p:cNvPr id="12" name="Oval 12"/>
          <p:cNvSpPr/>
          <p:nvPr/>
        </p:nvSpPr>
        <p:spPr>
          <a:xfrm>
            <a:off x="2262188" y="4745038"/>
            <a:ext cx="533400" cy="990600"/>
          </a:xfrm>
          <a:prstGeom prst="ellipse">
            <a:avLst/>
          </a:prstGeom>
          <a:noFill/>
          <a:ln w="2857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7" grpId="1"/>
      <p:bldP spid="8" grpId="0"/>
      <p:bldP spid="8" grpId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/>
          <p:nvPr/>
        </p:nvSpPr>
        <p:spPr>
          <a:xfrm>
            <a:off x="2044700" y="725488"/>
            <a:ext cx="4737100" cy="4587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2.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Rút gọn rồi tính</a:t>
            </a:r>
            <a:endParaRPr lang="en-US" altLang="en-US" sz="28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47800" y="616966"/>
            <a:ext cx="2514600" cy="461908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00161" y="609600"/>
            <a:ext cx="5105400" cy="468820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34400" y="312738"/>
            <a:ext cx="175260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vở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4599" y="4496026"/>
            <a:ext cx="5826323" cy="1801904"/>
          </a:xfrm>
          <a:prstGeom prst="rect">
            <a:avLst/>
          </a:prstGeom>
          <a:blipFill rotWithShape="0">
            <a:blip r:embed="rId5"/>
            <a:stretch>
              <a:fillRect l="-1569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048000" y="5459730"/>
            <a:ext cx="152400" cy="3048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590800" y="5992813"/>
            <a:ext cx="152400" cy="3048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2600" y="391160"/>
            <a:ext cx="8787130" cy="1962150"/>
          </a:xfrm>
          <a:prstGeom prst="rect">
            <a:avLst/>
          </a:prstGeom>
          <a:blipFill>
            <a:blip r:embed="rId3"/>
            <a:stretch>
              <a:fillRect l="-1522" r="-1522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48400" y="2590800"/>
            <a:ext cx="5099685" cy="1383030"/>
          </a:xfrm>
          <a:prstGeom prst="roundRect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chữ nhật ta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thế n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x-none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804275" y="160338"/>
            <a:ext cx="175260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vở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99949" y="2666806"/>
            <a:ext cx="3480666" cy="3024290"/>
          </a:xfrm>
          <a:prstGeom prst="rect">
            <a:avLst/>
          </a:prstGeom>
          <a:blipFill>
            <a:blip r:embed="rId4"/>
            <a:stretch>
              <a:fillRect l="-3152" b="-2016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391400" y="1295400"/>
            <a:ext cx="2362200" cy="152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828800" y="2209800"/>
            <a:ext cx="2514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>
          <a:xfrm>
            <a:off x="6934200" y="3894455"/>
            <a:ext cx="3871913" cy="904875"/>
            <a:chOff x="2928" y="3036"/>
            <a:chExt cx="1552" cy="570"/>
          </a:xfrm>
        </p:grpSpPr>
        <p:graphicFrame>
          <p:nvGraphicFramePr>
            <p:cNvPr id="20491" name="Object 22"/>
            <p:cNvGraphicFramePr>
              <a:graphicFrameLocks noChangeAspect="1"/>
            </p:cNvGraphicFramePr>
            <p:nvPr/>
          </p:nvGraphicFramePr>
          <p:xfrm>
            <a:off x="2928" y="3036"/>
            <a:ext cx="1104" cy="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r:id="rId4" imgW="685800" imgH="393700" progId="Equation.3">
                    <p:embed/>
                  </p:oleObj>
                </mc:Choice>
                <mc:Fallback>
                  <p:oleObj r:id="rId4" imgW="685800" imgH="393700" progId="Equation.3">
                    <p:embed/>
                    <p:pic>
                      <p:nvPicPr>
                        <p:cNvPr id="0" name="Picture 307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28" y="3036"/>
                          <a:ext cx="1104" cy="57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2" name="Rectangle 28"/>
            <p:cNvSpPr/>
            <p:nvPr/>
          </p:nvSpPr>
          <p:spPr>
            <a:xfrm>
              <a:off x="4078" y="3142"/>
              <a:ext cx="40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en-US" sz="2800" dirty="0">
                  <a:latin typeface="Times New Roman" panose="02020603050405020304" pitchFamily="18" charset="0"/>
                </a:rPr>
                <a:t>(m</a:t>
              </a:r>
              <a:r>
                <a:rPr lang="en-US" altLang="en-US" sz="2800" baseline="30000" dirty="0">
                  <a:latin typeface="Times New Roman" panose="02020603050405020304" pitchFamily="18" charset="0"/>
                </a:rPr>
                <a:t>2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10" name="Text Box 35"/>
          <p:cNvSpPr txBox="1"/>
          <p:nvPr/>
        </p:nvSpPr>
        <p:spPr>
          <a:xfrm>
            <a:off x="6190933" y="2667000"/>
            <a:ext cx="4648200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giải</a:t>
            </a:r>
          </a:p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chữ nhật l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12150" y="4875213"/>
            <a:ext cx="3803650" cy="914400"/>
            <a:chOff x="5361132" y="3236068"/>
            <a:chExt cx="3803650" cy="914400"/>
          </a:xfrm>
        </p:grpSpPr>
        <p:sp>
          <p:nvSpPr>
            <p:cNvPr id="20489" name="Rectangle 28"/>
            <p:cNvSpPr/>
            <p:nvPr/>
          </p:nvSpPr>
          <p:spPr>
            <a:xfrm>
              <a:off x="5361132" y="3431330"/>
              <a:ext cx="380365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</a:rPr>
                <a:t>Đáp số:     </a:t>
              </a:r>
            </a:p>
          </p:txBody>
        </p:sp>
        <p:graphicFrame>
          <p:nvGraphicFramePr>
            <p:cNvPr id="20490" name="Object 2"/>
            <p:cNvGraphicFramePr>
              <a:graphicFrameLocks noChangeAspect="1"/>
            </p:cNvGraphicFramePr>
            <p:nvPr/>
          </p:nvGraphicFramePr>
          <p:xfrm>
            <a:off x="6656532" y="3236068"/>
            <a:ext cx="936625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r:id="rId6" imgW="405765" imgH="393065" progId="Equation.3">
                    <p:embed/>
                  </p:oleObj>
                </mc:Choice>
                <mc:Fallback>
                  <p:oleObj r:id="rId6" imgW="405765" imgH="393065" progId="Equation.3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656532" y="3236068"/>
                          <a:ext cx="936625" cy="9144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19200" y="2595880"/>
            <a:ext cx="3777615" cy="3143885"/>
          </a:xfrm>
          <a:prstGeom prst="rect">
            <a:avLst/>
          </a:prstGeom>
          <a:blipFill>
            <a:blip r:embed="rId8"/>
            <a:stretch>
              <a:fillRect l="-3152" b="-2016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410200" y="2595563"/>
            <a:ext cx="0" cy="3581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8800" y="457200"/>
            <a:ext cx="8920480" cy="1939290"/>
          </a:xfrm>
          <a:prstGeom prst="rect">
            <a:avLst/>
          </a:prstGeom>
          <a:blipFill>
            <a:blip r:embed="rId9"/>
            <a:stretch>
              <a:fillRect l="-1522" r="-1522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48243">
            <a:off x="-205105" y="3663633"/>
            <a:ext cx="3883025" cy="2547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4356">
            <a:off x="8993188" y="3610610"/>
            <a:ext cx="2933700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Freeform 4"/>
          <p:cNvSpPr/>
          <p:nvPr/>
        </p:nvSpPr>
        <p:spPr>
          <a:xfrm rot="10184060">
            <a:off x="2966085" y="4655820"/>
            <a:ext cx="6870065" cy="1412875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1752600"/>
            <a:ext cx="5979795" cy="117602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72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48243">
            <a:off x="-357505" y="3788728"/>
            <a:ext cx="3883025" cy="2547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4356">
            <a:off x="9069388" y="3583305"/>
            <a:ext cx="2933700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Freeform 4"/>
          <p:cNvSpPr/>
          <p:nvPr/>
        </p:nvSpPr>
        <p:spPr>
          <a:xfrm rot="10184060">
            <a:off x="2841625" y="4609465"/>
            <a:ext cx="7673975" cy="1412875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2133600"/>
            <a:ext cx="5125720" cy="99187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60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esktop\Tai nguyen thiet ke tro choi\Khi con qua song\river-landscape-clipart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C:\Users\ADMIN\Desktop\453552345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737" y="474663"/>
            <a:ext cx="5057775" cy="1795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495800" y="1501775"/>
            <a:ext cx="493871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GIÚP TINH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TINH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GIẢI TOÁN</a:t>
            </a:r>
          </a:p>
        </p:txBody>
      </p:sp>
      <p:pic>
        <p:nvPicPr>
          <p:cNvPr id="15" name="Picture 2" descr="C:\Users\ADMIN\Desktop\5128217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178" y="3144838"/>
            <a:ext cx="2612232" cy="3157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Donkey Kong Theme song">
            <a:hlinkClick r:id="" action="ppaction://media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9938" y="500538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 descr="C:\Users\ADMIN\Desktop\Tai nguyen thiet ke tro choi\Angry birds epic birds\1505573783630 (2)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175" y="2444750"/>
            <a:ext cx="1152525" cy="700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Tai nguyen thiet ke tro choi\Khi con qua song\cartoon_natural_landscape_vector_2785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3" descr="C:\Users\ADMIN\Desktop\cau h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2686050"/>
            <a:ext cx="9817100" cy="354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 descr="C:\Users\ADMIN\Desktop\453552345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613" y="403225"/>
            <a:ext cx="4237037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987675" y="3886200"/>
            <a:ext cx="44958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NHÂN 2 PHÂN SỐ VỚI NHAU TA LÀM NHƯ THẾ NÀO ?</a:t>
            </a:r>
            <a:endParaRPr lang="en-US" altLang="en-US" sz="2800" b="1" dirty="0">
              <a:solidFill>
                <a:srgbClr val="008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4010" y="1757680"/>
            <a:ext cx="35877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2 PHÂN SỐ TA NHÂN TỬ VỚI TỬ MẪU VỚI MẪU</a:t>
            </a:r>
            <a:endParaRPr lang="vi-V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3" name="Picture 2" descr="C:\Users\ADMIN\Desktop\Tai nguyen thiet ke tro choi\Bảng gỗ\Picture1 (2).png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7450" y="874713"/>
            <a:ext cx="1708150" cy="725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Desktop\Tai nguyen thiet ke tro choi\Khi con qua song\cartoon_natural_landscape_vector_2785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" y="0"/>
            <a:ext cx="12185015" cy="693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3" descr="C:\Users\ADMIN\Desktop\cau h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13" y="2765425"/>
            <a:ext cx="9818687" cy="354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 descr="C:\Users\ADMIN\Desktop\453552345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283" y="532765"/>
            <a:ext cx="4271962" cy="2995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2" descr="C:\Users\ADMIN\Desktop\Tai nguyen thiet ke tro choi\Bảng gỗ\Picture1 (2).png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7450" y="874713"/>
            <a:ext cx="1708150" cy="72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22"/>
          <p:cNvSpPr txBox="1"/>
          <p:nvPr/>
        </p:nvSpPr>
        <p:spPr>
          <a:xfrm>
            <a:off x="2909888" y="4243388"/>
            <a:ext cx="4572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2909888" y="47402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7088" y="4567238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 Box 11"/>
          <p:cNvSpPr txBox="1"/>
          <p:nvPr/>
        </p:nvSpPr>
        <p:spPr>
          <a:xfrm>
            <a:off x="3711575" y="4262438"/>
            <a:ext cx="51435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3644900" y="47593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8300" y="4567238"/>
            <a:ext cx="863600" cy="252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endParaRPr kumimoji="0" lang="en-US" sz="1050" b="1" kern="1200" cap="none" spc="0" normalizeH="0" baseline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 Box 17"/>
          <p:cNvSpPr txBox="1"/>
          <p:nvPr/>
        </p:nvSpPr>
        <p:spPr>
          <a:xfrm>
            <a:off x="4129088" y="4446588"/>
            <a:ext cx="912812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	 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2"/>
          <p:cNvSpPr txBox="1"/>
          <p:nvPr/>
        </p:nvSpPr>
        <p:spPr>
          <a:xfrm>
            <a:off x="4089400" y="1754188"/>
            <a:ext cx="4572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4089400" y="22510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46600" y="2078038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Text Box 11"/>
          <p:cNvSpPr txBox="1"/>
          <p:nvPr/>
        </p:nvSpPr>
        <p:spPr>
          <a:xfrm>
            <a:off x="4948238" y="1773238"/>
            <a:ext cx="51435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4826000" y="22701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28" name="Text Box 17"/>
          <p:cNvSpPr txBox="1"/>
          <p:nvPr/>
        </p:nvSpPr>
        <p:spPr>
          <a:xfrm>
            <a:off x="5364163" y="1960563"/>
            <a:ext cx="319087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1"/>
          <p:cNvSpPr txBox="1"/>
          <p:nvPr/>
        </p:nvSpPr>
        <p:spPr>
          <a:xfrm>
            <a:off x="5848350" y="1754188"/>
            <a:ext cx="404813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0" name="Text Box 11"/>
          <p:cNvSpPr txBox="1"/>
          <p:nvPr/>
        </p:nvSpPr>
        <p:spPr>
          <a:xfrm>
            <a:off x="5737225" y="2216150"/>
            <a:ext cx="5715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5824538" y="22510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7" grpId="0"/>
      <p:bldP spid="7" grpId="1"/>
      <p:bldP spid="16" grpId="0"/>
      <p:bldP spid="16" grpId="1"/>
      <p:bldP spid="10" grpId="0"/>
      <p:bldP spid="10" grpId="1"/>
      <p:bldP spid="19" grpId="0"/>
      <p:bldP spid="19" grpId="1"/>
      <p:bldP spid="22" grpId="0"/>
      <p:bldP spid="22" grpId="1"/>
      <p:bldP spid="24" grpId="0"/>
      <p:bldP spid="24" grpId="1"/>
      <p:bldP spid="25" grpId="0"/>
      <p:bldP spid="25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02100" y="1477963"/>
            <a:ext cx="6467475" cy="388143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03725" y="2262188"/>
            <a:ext cx="6091238" cy="21145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862263"/>
            <a:ext cx="5000625" cy="2627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TextBox 4"/>
          <p:cNvSpPr txBox="1"/>
          <p:nvPr/>
        </p:nvSpPr>
        <p:spPr>
          <a:xfrm>
            <a:off x="4418013" y="2862263"/>
            <a:ext cx="6151562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quy tắc 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phân số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5562600" y="3657316"/>
            <a:ext cx="3714750" cy="1845310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spcBef>
                <a:spcPct val="50000"/>
              </a:spcBef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hai phân số, ta lấy: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Tử số x Tử số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 x Mẫu số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Đường nối Thẳng 4"/>
          <p:cNvCxnSpPr/>
          <p:nvPr/>
        </p:nvCxnSpPr>
        <p:spPr>
          <a:xfrm>
            <a:off x="6158230" y="4953000"/>
            <a:ext cx="2522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0000" y="1333500"/>
            <a:ext cx="2172970" cy="7067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</a:pPr>
            <a:r>
              <a:rPr lang="vi-VN" altLang="x-none" sz="40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4000" b="1" dirty="0">
              <a:solidFill>
                <a:srgbClr val="E46C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2800" y="2286000"/>
            <a:ext cx="61817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200" lvl="0" indent="-457200">
              <a:spcBef>
                <a:spcPct val="0"/>
              </a:spcBef>
              <a:buFontTx/>
              <a:buAutoNum type="arabicPeriod"/>
            </a:pP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vừa học. </a:t>
            </a:r>
          </a:p>
          <a:p>
            <a:pPr marL="457200" lvl="0" indent="-457200">
              <a:spcBef>
                <a:spcPct val="0"/>
              </a:spcBef>
              <a:buFontTx/>
              <a:buAutoNum type="arabicPeriod"/>
            </a:pP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vở</a:t>
            </a:r>
          </a:p>
          <a:p>
            <a:pPr marL="457200" lvl="0" indent="-457200">
              <a:spcBef>
                <a:spcPct val="0"/>
              </a:spcBef>
              <a:buFontTx/>
              <a:buAutoNum type="arabicPeriod"/>
            </a:pP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sau: “Luyện tập”</a:t>
            </a:r>
            <a:endParaRPr lang="vi-VN" altLang="en-US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2438400"/>
            <a:ext cx="6989445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vi-VN" altLang="x-none" sz="4000" b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</a:t>
            </a:r>
          </a:p>
          <a:p>
            <a:pPr algn="ctr">
              <a:buNone/>
            </a:pPr>
            <a:r>
              <a:rPr lang="vi-VN" altLang="x-none" sz="4000" b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HỌC GIỎI</a:t>
            </a:r>
            <a:endParaRPr lang="vi-VN" altLang="x-none" sz="4000" b="1" dirty="0">
              <a:solidFill>
                <a:srgbClr val="FF006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1524000" y="2125663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4" imgW="114300" imgH="215900" progId="Equation.3">
                  <p:embed/>
                </p:oleObj>
              </mc:Choice>
              <mc:Fallback>
                <p:oleObj r:id="rId4" imgW="114300" imgH="2159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2125663"/>
                        <a:ext cx="114300" cy="219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7"/>
          <p:cNvSpPr/>
          <p:nvPr/>
        </p:nvSpPr>
        <p:spPr>
          <a:xfrm>
            <a:off x="1524000" y="1972310"/>
            <a:ext cx="3098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latin typeface="VNI-Times" pitchFamily="2" charset="0"/>
            </a:endParaRPr>
          </a:p>
        </p:txBody>
      </p:sp>
      <p:sp>
        <p:nvSpPr>
          <p:cNvPr id="4100" name="Rectangle 8"/>
          <p:cNvSpPr/>
          <p:nvPr/>
        </p:nvSpPr>
        <p:spPr>
          <a:xfrm>
            <a:off x="1524000" y="2191386"/>
            <a:ext cx="3098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latin typeface="VNI-Times" pitchFamily="2" charset="0"/>
            </a:endParaRPr>
          </a:p>
        </p:txBody>
      </p:sp>
      <p:sp>
        <p:nvSpPr>
          <p:cNvPr id="4101" name="Rectangle 9"/>
          <p:cNvSpPr/>
          <p:nvPr/>
        </p:nvSpPr>
        <p:spPr>
          <a:xfrm>
            <a:off x="4648200" y="3352324"/>
            <a:ext cx="693420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4102" name="Rectangle 10"/>
          <p:cNvSpPr/>
          <p:nvPr/>
        </p:nvSpPr>
        <p:spPr>
          <a:xfrm>
            <a:off x="1524000" y="4541044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4103" name="Rectangle 19"/>
          <p:cNvSpPr/>
          <p:nvPr/>
        </p:nvSpPr>
        <p:spPr>
          <a:xfrm>
            <a:off x="1524000" y="-153352"/>
            <a:ext cx="3098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latin typeface="VNI-Times" pitchFamily="2" charset="0"/>
            </a:endParaRPr>
          </a:p>
        </p:txBody>
      </p:sp>
      <p:graphicFrame>
        <p:nvGraphicFramePr>
          <p:cNvPr id="4104" name="Object 37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r:id="rId6" imgW="114300" imgH="215900" progId="Equation.3">
                  <p:embed/>
                </p:oleObj>
              </mc:Choice>
              <mc:Fallback>
                <p:oleObj r:id="rId6" imgW="114300" imgH="21590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41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r:id="rId8" imgW="114300" imgH="215900" progId="Equation.3">
                  <p:embed/>
                </p:oleObj>
              </mc:Choice>
              <mc:Fallback>
                <p:oleObj r:id="rId8" imgW="114300" imgH="2159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47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r:id="rId9" imgW="114300" imgH="215900" progId="Equation.3">
                  <p:embed/>
                </p:oleObj>
              </mc:Choice>
              <mc:Fallback>
                <p:oleObj r:id="rId9" imgW="114300" imgH="2159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7000" y="762000"/>
            <a:ext cx="7866380" cy="1989455"/>
          </a:xfrm>
          <a:prstGeom prst="rect">
            <a:avLst/>
          </a:prstGeom>
          <a:blipFill>
            <a:blip r:embed="rId10"/>
            <a:stretch>
              <a:fillRect l="-2027" r="-676" b="-3306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648200" y="2819083"/>
            <a:ext cx="5867400" cy="2057400"/>
          </a:xfrm>
          <a:prstGeom prst="cloudCallout">
            <a:avLst>
              <a:gd name="adj1" fmla="val -50349"/>
              <a:gd name="adj2" fmla="val 5105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lnSpc>
                <a:spcPct val="150000"/>
              </a:lnSpc>
              <a:buNone/>
            </a:pPr>
            <a:r>
              <a:rPr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hình chữ nhật ta l</a:t>
            </a:r>
            <a:r>
              <a:rPr sz="2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thế n</a:t>
            </a:r>
            <a:r>
              <a:rPr sz="2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vi-VN" altLang="x-none" sz="26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/>
          <p:nvPr/>
        </p:nvSpPr>
        <p:spPr>
          <a:xfrm>
            <a:off x="2286000" y="990600"/>
            <a:ext cx="80645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Thứ ngày tháng 3 năm 2022</a:t>
            </a:r>
            <a:endParaRPr lang="vi-VN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Toán</a:t>
            </a: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Phép nhân phân số</a:t>
            </a:r>
            <a:r>
              <a:rPr lang="vi-VN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(132)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62400" y="990600"/>
            <a:ext cx="4629150" cy="6299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altLang="x-none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0" y="2200275"/>
            <a:ext cx="8194675" cy="755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iết quy tắc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hai phân số khác mẫu số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4495800"/>
            <a:ext cx="8194675" cy="9334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Rèn kĩ năng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chính xác, trình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</a:t>
            </a:r>
            <a:r>
              <a:rPr lang="vi-V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đúng quy định, giáo dục tính cẩn thận.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0" y="3352800"/>
            <a:ext cx="8194675" cy="7575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800" b="1" dirty="0">
                <a:latin typeface="Times New Roman" panose="02020603050405020304" pitchFamily="18" charset="0"/>
              </a:rPr>
              <a:t>Vận dụng để giải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toán có lời văn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x-none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48243">
            <a:off x="-357505" y="3788728"/>
            <a:ext cx="3883025" cy="2547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4356">
            <a:off x="9069388" y="3583305"/>
            <a:ext cx="2933700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Freeform 4"/>
          <p:cNvSpPr/>
          <p:nvPr/>
        </p:nvSpPr>
        <p:spPr>
          <a:xfrm rot="10184060">
            <a:off x="2841625" y="4609465"/>
            <a:ext cx="7673975" cy="1412875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499" y="2133706"/>
            <a:ext cx="4581560" cy="99187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60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KHÁM PHÁ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43000" y="406400"/>
            <a:ext cx="10289540" cy="2156460"/>
          </a:xfrm>
          <a:prstGeom prst="rect">
            <a:avLst/>
          </a:prstGeom>
          <a:blipFill>
            <a:blip r:embed="rId3"/>
            <a:stretch>
              <a:fillRect l="-1372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218883" y="3047683"/>
            <a:ext cx="914400" cy="3810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90800" y="2562860"/>
            <a:ext cx="8034020" cy="3091180"/>
          </a:xfrm>
          <a:prstGeom prst="rect">
            <a:avLst/>
          </a:prstGeom>
          <a:blipFill>
            <a:blip r:embed="rId4"/>
            <a:stretch>
              <a:fillRect l="-1693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4"/>
          <p:cNvSpPr txBox="1"/>
          <p:nvPr/>
        </p:nvSpPr>
        <p:spPr>
          <a:xfrm>
            <a:off x="2438400" y="838200"/>
            <a:ext cx="8458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tính được diện tích 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dựa v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hình vẽ bên: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68" name="Group 8"/>
          <p:cNvGrpSpPr/>
          <p:nvPr/>
        </p:nvGrpSpPr>
        <p:grpSpPr>
          <a:xfrm>
            <a:off x="6781802" y="1524000"/>
            <a:ext cx="4302008" cy="4235018"/>
            <a:chOff x="3214776" y="977261"/>
            <a:chExt cx="4302666" cy="4235223"/>
          </a:xfrm>
        </p:grpSpPr>
        <p:graphicFrame>
          <p:nvGraphicFramePr>
            <p:cNvPr id="6" name="Group 7"/>
            <p:cNvGraphicFramePr/>
            <p:nvPr/>
          </p:nvGraphicFramePr>
          <p:xfrm>
            <a:off x="3214776" y="1646151"/>
            <a:ext cx="3566070" cy="3566333"/>
          </p:xfrm>
          <a:graphic>
            <a:graphicData uri="http://schemas.openxmlformats.org/drawingml/2006/table">
              <a:tbl>
                <a:tblPr/>
                <a:tblGrid>
                  <a:gridCol w="71310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1374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71183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71374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713105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118872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8872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8872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6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sp>
          <p:nvSpPr>
            <p:cNvPr id="11271" name="Text Box 33"/>
            <p:cNvSpPr txBox="1"/>
            <p:nvPr/>
          </p:nvSpPr>
          <p:spPr>
            <a:xfrm>
              <a:off x="4662630" y="977261"/>
              <a:ext cx="1143000" cy="5835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1 m</a:t>
              </a:r>
            </a:p>
          </p:txBody>
        </p:sp>
        <p:sp>
          <p:nvSpPr>
            <p:cNvPr id="11272" name="Text Box 34"/>
            <p:cNvSpPr txBox="1"/>
            <p:nvPr/>
          </p:nvSpPr>
          <p:spPr>
            <a:xfrm rot="5400000">
              <a:off x="6654115" y="3174523"/>
              <a:ext cx="1143000" cy="5836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1 m</a:t>
              </a:r>
            </a:p>
          </p:txBody>
        </p:sp>
      </p:grp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371600" y="1828800"/>
            <a:ext cx="4475480" cy="3380740"/>
          </a:xfrm>
          <a:prstGeom prst="rect">
            <a:avLst/>
          </a:prstGeom>
          <a:blipFill>
            <a:blip r:embed="rId3"/>
            <a:stretch>
              <a:fillRect l="-3072" r="-290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cxnSp>
        <p:nvCxnSpPr>
          <p:cNvPr id="2" name="Straight Arrow Connector 1"/>
          <p:cNvCxnSpPr/>
          <p:nvPr/>
        </p:nvCxnSpPr>
        <p:spPr>
          <a:xfrm>
            <a:off x="6781800" y="2057400"/>
            <a:ext cx="3581400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10515600" y="2209800"/>
            <a:ext cx="8255" cy="356806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7"/>
          <p:cNvGraphicFramePr/>
          <p:nvPr/>
        </p:nvGraphicFramePr>
        <p:xfrm>
          <a:off x="6264275" y="1646238"/>
          <a:ext cx="3565525" cy="3567111"/>
        </p:xfrm>
        <a:graphic>
          <a:graphicData uri="http://schemas.openxmlformats.org/drawingml/2006/table">
            <a:tbl>
              <a:tblPr/>
              <a:tblGrid>
                <a:gridCol w="713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9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317" name="Text Box 33"/>
          <p:cNvSpPr txBox="1"/>
          <p:nvPr/>
        </p:nvSpPr>
        <p:spPr>
          <a:xfrm>
            <a:off x="7340600" y="1054100"/>
            <a:ext cx="1143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1 m</a:t>
            </a:r>
          </a:p>
        </p:txBody>
      </p:sp>
      <p:sp>
        <p:nvSpPr>
          <p:cNvPr id="12318" name="Text Box 34"/>
          <p:cNvSpPr txBox="1"/>
          <p:nvPr/>
        </p:nvSpPr>
        <p:spPr>
          <a:xfrm rot="5400000">
            <a:off x="9547225" y="3171825"/>
            <a:ext cx="1143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1 m</a:t>
            </a:r>
          </a:p>
        </p:txBody>
      </p:sp>
      <p:sp>
        <p:nvSpPr>
          <p:cNvPr id="3" name="Left Brace 2"/>
          <p:cNvSpPr/>
          <p:nvPr/>
        </p:nvSpPr>
        <p:spPr>
          <a:xfrm>
            <a:off x="5867400" y="2890838"/>
            <a:ext cx="304800" cy="2322513"/>
          </a:xfrm>
          <a:prstGeom prst="leftBrace">
            <a:avLst/>
          </a:prstGeom>
          <a:ln>
            <a:solidFill>
              <a:srgbClr val="FF33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Left Brace 20"/>
          <p:cNvSpPr/>
          <p:nvPr/>
        </p:nvSpPr>
        <p:spPr>
          <a:xfrm rot="16200000">
            <a:off x="7523163" y="3998913"/>
            <a:ext cx="361950" cy="2879725"/>
          </a:xfrm>
          <a:prstGeom prst="leftBrace">
            <a:avLst/>
          </a:prstGeom>
          <a:ln>
            <a:solidFill>
              <a:srgbClr val="FF33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73480" y="1652905"/>
            <a:ext cx="3175635" cy="3559810"/>
          </a:xfrm>
          <a:prstGeom prst="rect">
            <a:avLst/>
          </a:prstGeom>
          <a:blipFill>
            <a:blip r:embed="rId3"/>
            <a:stretch>
              <a:fillRect l="-4009" r="-4009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05400" y="3581400"/>
            <a:ext cx="762000" cy="72834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40600" y="5619750"/>
            <a:ext cx="762000" cy="72712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1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436</Words>
  <Application>Microsoft Office PowerPoint</Application>
  <PresentationFormat>Widescreen</PresentationFormat>
  <Paragraphs>84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VNI-Times</vt:lpstr>
      <vt:lpstr>Office Theme</vt:lpstr>
      <vt:lpstr>1_Office Theme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asus</cp:lastModifiedBy>
  <cp:revision>175</cp:revision>
  <dcterms:created xsi:type="dcterms:W3CDTF">2008-12-23T21:59:00Z</dcterms:created>
  <dcterms:modified xsi:type="dcterms:W3CDTF">2022-03-07T08:26:17Z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FBA8243893934C458BD10F57DD0FC930</vt:lpwstr>
  </property>
  <property fmtid="{D5CDD505-2E9C-101B-9397-08002B2CF9AE}" pid="3" name="KSOProductBuildVer">
    <vt:lpwstr>1033-11.2.0.10463</vt:lpwstr>
  </property>
</Properties>
</file>