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4"/>
  </p:notesMasterIdLst>
  <p:sldIdLst>
    <p:sldId id="280" r:id="rId2"/>
    <p:sldId id="256" r:id="rId3"/>
    <p:sldId id="257" r:id="rId4"/>
    <p:sldId id="332" r:id="rId5"/>
    <p:sldId id="333" r:id="rId6"/>
    <p:sldId id="335" r:id="rId7"/>
    <p:sldId id="334" r:id="rId8"/>
    <p:sldId id="336" r:id="rId9"/>
    <p:sldId id="345" r:id="rId10"/>
    <p:sldId id="337" r:id="rId11"/>
    <p:sldId id="346" r:id="rId12"/>
    <p:sldId id="308" r:id="rId13"/>
  </p:sldIdLst>
  <p:sldSz cx="9144000" cy="5715000" type="screen16x10"/>
  <p:notesSz cx="6858000" cy="9144000"/>
  <p:embeddedFontLst>
    <p:embeddedFont>
      <p:font typeface=".VnAvant" panose="020B7200000000000000"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VNI-Thufap2"/>
      <p:regular r:id="rId23"/>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varScale="1">
        <p:scale>
          <a:sx n="99" d="100"/>
          <a:sy n="99" d="100"/>
        </p:scale>
        <p:origin x="1186" y="72"/>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05-Sep-22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2022/9/5</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a:ln>
                  <a:solidFill>
                    <a:srgbClr val="33CC33"/>
                  </a:solidFill>
                </a:ln>
                <a:solidFill>
                  <a:srgbClr val="FF0000"/>
                </a:solidFill>
                <a:latin typeface="Arial" pitchFamily="34" charset="0"/>
                <a:cs typeface="Arial" pitchFamily="34" charset="0"/>
              </a:rPr>
              <a:t>BÀI GIẢNG SOẠN THẢO THEO BỘ SÁCH: CÁNH DIỀU</a:t>
            </a: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696686"/>
            <a:ext cx="9141569" cy="501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943429"/>
            <a:ext cx="8868228" cy="46155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0" y="18470"/>
            <a:ext cx="2645276" cy="584775"/>
          </a:xfrm>
          <a:prstGeom prst="rect">
            <a:avLst/>
          </a:prstGeom>
        </p:spPr>
        <p:txBody>
          <a:bodyPr wrap="none">
            <a:spAutoFit/>
          </a:bodyPr>
          <a:lstStyle/>
          <a:p>
            <a:pPr algn="ctr"/>
            <a:r>
              <a:rPr lang="vi-VN" sz="3200" b="1" dirty="0">
                <a:solidFill>
                  <a:srgbClr val="FF0000"/>
                </a:solidFill>
              </a:rPr>
              <a:t>Hoạt động </a:t>
            </a:r>
            <a:r>
              <a:rPr lang="en-US" sz="3200" b="1" dirty="0">
                <a:solidFill>
                  <a:srgbClr val="FF0000"/>
                </a:solidFill>
              </a:rPr>
              <a:t>3:</a:t>
            </a:r>
          </a:p>
        </p:txBody>
      </p:sp>
      <p:sp>
        <p:nvSpPr>
          <p:cNvPr id="13" name="Rectangle 12"/>
          <p:cNvSpPr/>
          <p:nvPr/>
        </p:nvSpPr>
        <p:spPr>
          <a:xfrm>
            <a:off x="2542892" y="49247"/>
            <a:ext cx="5678157" cy="523220"/>
          </a:xfrm>
          <a:prstGeom prst="rect">
            <a:avLst/>
          </a:prstGeom>
        </p:spPr>
        <p:txBody>
          <a:bodyPr wrap="none">
            <a:spAutoFit/>
          </a:bodyPr>
          <a:lstStyle/>
          <a:p>
            <a:r>
              <a:rPr lang="vi-VN" sz="2800" b="1" u="sng" dirty="0">
                <a:solidFill>
                  <a:srgbClr val="0066CC"/>
                </a:solidFill>
                <a:latin typeface="Arial" pitchFamily="34" charset="0"/>
                <a:cs typeface="Arial" pitchFamily="34" charset="0"/>
              </a:rPr>
              <a:t>Kể chuyện: "Đôi bạn cùng tiến" </a:t>
            </a:r>
          </a:p>
        </p:txBody>
      </p:sp>
      <p:pic>
        <p:nvPicPr>
          <p:cNvPr id="4" name="_Chuyen_ke_cho_be_ngu_ngon__So_19___Doi_ban_cung_tie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944" b="12818"/>
          <a:stretch/>
        </p:blipFill>
        <p:spPr>
          <a:xfrm>
            <a:off x="841827" y="1117600"/>
            <a:ext cx="7242629" cy="4086912"/>
          </a:xfrm>
          <a:prstGeom prst="rect">
            <a:avLst/>
          </a:prstGeom>
        </p:spPr>
      </p:pic>
    </p:spTree>
    <p:extLst>
      <p:ext uri="{BB962C8B-B14F-4D97-AF65-F5344CB8AC3E}">
        <p14:creationId xmlns:p14="http://schemas.microsoft.com/office/powerpoint/2010/main" val="352539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9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4855" y="883204"/>
            <a:ext cx="4722768"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Bạn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cùng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tiến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của</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em</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ai</a:t>
            </a:r>
            <a:r>
              <a:rPr lang="en-US" sz="2800" dirty="0">
                <a:solidFill>
                  <a:srgbClr val="FF0000"/>
                </a:solidFill>
                <a:latin typeface="Arial" pitchFamily="34" charset="0"/>
                <a:cs typeface="Arial" pitchFamily="34" charset="0"/>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198" y="220889"/>
            <a:ext cx="2009775" cy="1847850"/>
          </a:xfrm>
          <a:prstGeom prst="rect">
            <a:avLst/>
          </a:prstGeom>
        </p:spPr>
      </p:pic>
      <p:sp>
        <p:nvSpPr>
          <p:cNvPr id="6" name="Rectangle 5"/>
          <p:cNvSpPr/>
          <p:nvPr/>
        </p:nvSpPr>
        <p:spPr>
          <a:xfrm>
            <a:off x="417516" y="2378176"/>
            <a:ext cx="8305573" cy="954107"/>
          </a:xfrm>
          <a:prstGeom prst="rect">
            <a:avLst/>
          </a:prstGeom>
        </p:spPr>
        <p:txBody>
          <a:bodyPr wrap="square">
            <a:spAutoFit/>
          </a:bodyPr>
          <a:lstStyle/>
          <a:p>
            <a:pPr algn="just"/>
            <a:r>
              <a:rPr lang="vi-VN" sz="2800" dirty="0">
                <a:solidFill>
                  <a:srgbClr val="0000CC"/>
                </a:solidFill>
              </a:rPr>
              <a:t>Em đã thực hiện được những việc làm gì để cùng giúp đỡ nhau trong học tập? </a:t>
            </a:r>
          </a:p>
        </p:txBody>
      </p:sp>
      <p:sp>
        <p:nvSpPr>
          <p:cNvPr id="7" name="Rectangle 6"/>
          <p:cNvSpPr/>
          <p:nvPr/>
        </p:nvSpPr>
        <p:spPr>
          <a:xfrm>
            <a:off x="403002" y="3365152"/>
            <a:ext cx="8320087" cy="954107"/>
          </a:xfrm>
          <a:prstGeom prst="rect">
            <a:avLst/>
          </a:prstGeom>
        </p:spPr>
        <p:txBody>
          <a:bodyPr wrap="square">
            <a:spAutoFit/>
          </a:bodyPr>
          <a:lstStyle/>
          <a:p>
            <a:pPr algn="just"/>
            <a:r>
              <a:rPr lang="vi-VN" sz="2800" dirty="0">
                <a:solidFill>
                  <a:srgbClr val="0000CC"/>
                </a:solidFill>
              </a:rPr>
              <a:t>Em mong muốn tiếp tục thực hiện những việc làm đúng nào trong học tập? </a:t>
            </a:r>
          </a:p>
        </p:txBody>
      </p:sp>
    </p:spTree>
    <p:extLst>
      <p:ext uri="{BB962C8B-B14F-4D97-AF65-F5344CB8AC3E}">
        <p14:creationId xmlns:p14="http://schemas.microsoft.com/office/powerpoint/2010/main" val="10557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VnAvant" pitchFamily="34" charset="0"/>
                <a:ea typeface="Tahoma" pitchFamily="34" charset="0"/>
                <a:cs typeface="Tahoma" pitchFamily="34" charset="0"/>
              </a:rPr>
              <a:t>Bµi</a:t>
            </a:r>
            <a:r>
              <a:rPr lang="en-US" sz="2800" b="1" dirty="0">
                <a:solidFill>
                  <a:srgbClr val="0000CC"/>
                </a:solidFill>
                <a:latin typeface=".VnAvant" pitchFamily="34" charset="0"/>
                <a:ea typeface="Tahoma" pitchFamily="34" charset="0"/>
                <a:cs typeface="Tahoma" pitchFamily="34" charset="0"/>
              </a:rPr>
              <a:t> 2</a:t>
            </a:r>
          </a:p>
          <a:p>
            <a:pPr algn="ctr"/>
            <a:r>
              <a:rPr lang="en-US" sz="4400" b="1" dirty="0">
                <a:solidFill>
                  <a:srgbClr val="FF0000"/>
                </a:solidFill>
                <a:latin typeface=".VnAvant" pitchFamily="34" charset="0"/>
                <a:ea typeface="Tahoma" pitchFamily="34" charset="0"/>
                <a:cs typeface="Tahoma" pitchFamily="34" charset="0"/>
              </a:rPr>
              <a:t>LÀM QUEN VỚI BẠN MỚI</a:t>
            </a:r>
            <a:endParaRPr lang="en-US" sz="41300" b="1" dirty="0">
              <a:solidFill>
                <a:srgbClr val="FF0000"/>
              </a:solidFill>
              <a:latin typeface=".VnAvant" pitchFamily="34" charset="0"/>
              <a:ea typeface="Tahoma" pitchFamily="34" charset="0"/>
              <a:cs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19" y="2104571"/>
            <a:ext cx="7126337" cy="3332553"/>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40451" y="123486"/>
            <a:ext cx="5033198" cy="564463"/>
          </a:xfrm>
          <a:prstGeom prst="rect">
            <a:avLst/>
          </a:prstGeom>
        </p:spPr>
        <p:txBody>
          <a:bodyPr wrap="none" lIns="71323" tIns="35662" rIns="71323" bIns="35662">
            <a:spAutoFit/>
          </a:bodyPr>
          <a:lstStyle/>
          <a:p>
            <a:pPr algn="ctr"/>
            <a:r>
              <a:rPr lang="en-US" sz="3200" b="1" dirty="0">
                <a:solidFill>
                  <a:srgbClr val="FF0000"/>
                </a:solidFill>
                <a:latin typeface=".VnAvant" pitchFamily="34" charset="0"/>
                <a:cs typeface="Arial" pitchFamily="34" charset="0"/>
              </a:rPr>
              <a:t>I. </a:t>
            </a:r>
            <a:r>
              <a:rPr lang="en-US" sz="3200" b="1" dirty="0" err="1">
                <a:solidFill>
                  <a:srgbClr val="FF0000"/>
                </a:solidFill>
                <a:latin typeface=".VnAvant" pitchFamily="34" charset="0"/>
                <a:cs typeface="Arial" pitchFamily="34" charset="0"/>
              </a:rPr>
              <a:t>Làm</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quen</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với</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bạn</a:t>
            </a:r>
            <a:r>
              <a:rPr lang="en-US" sz="3200" b="1" dirty="0">
                <a:solidFill>
                  <a:srgbClr val="FF0000"/>
                </a:solidFill>
                <a:latin typeface=".VnAvant" pitchFamily="34" charset="0"/>
                <a:cs typeface="Arial" pitchFamily="34" charset="0"/>
              </a:rPr>
              <a:t> </a:t>
            </a:r>
            <a:r>
              <a:rPr lang="en-US" sz="3200" b="1" dirty="0" err="1">
                <a:solidFill>
                  <a:srgbClr val="FF0000"/>
                </a:solidFill>
                <a:latin typeface=".VnAvant" pitchFamily="34" charset="0"/>
                <a:cs typeface="Arial" pitchFamily="34" charset="0"/>
              </a:rPr>
              <a:t>mới</a:t>
            </a:r>
            <a:r>
              <a:rPr lang="en-US" sz="3200" b="1" dirty="0">
                <a:solidFill>
                  <a:srgbClr val="FF0000"/>
                </a:solidFill>
                <a:latin typeface=".VnAvant" pitchFamily="34" charset="0"/>
                <a:cs typeface="Arial" pitchFamily="34" charset="0"/>
              </a:rPr>
              <a:t> </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584775"/>
          </a:xfrm>
          <a:prstGeom prst="rect">
            <a:avLst/>
          </a:prstGeom>
          <a:noFill/>
        </p:spPr>
        <p:txBody>
          <a:bodyPr wrap="square" rtlCol="0">
            <a:spAutoFit/>
          </a:bodyPr>
          <a:lstStyle/>
          <a:p>
            <a:r>
              <a:rPr lang="en-US" sz="3200" b="1" dirty="0">
                <a:solidFill>
                  <a:srgbClr val="0000CC"/>
                </a:solidFill>
                <a:latin typeface=".VnAvant" pitchFamily="34" charset="0"/>
              </a:rPr>
              <a:t>Ho¹t ®</a:t>
            </a:r>
            <a:r>
              <a:rPr lang="en-US" sz="3200" b="1" dirty="0" err="1">
                <a:solidFill>
                  <a:srgbClr val="0000CC"/>
                </a:solidFill>
                <a:latin typeface=".VnAvant" pitchFamily="34" charset="0"/>
              </a:rPr>
              <a:t>éng</a:t>
            </a:r>
            <a:r>
              <a:rPr lang="en-US" sz="3200" b="1" dirty="0">
                <a:solidFill>
                  <a:srgbClr val="0000CC"/>
                </a:solidFill>
                <a:latin typeface=".VnAvant" pitchFamily="34" charset="0"/>
              </a:rPr>
              <a:t> 1:</a:t>
            </a:r>
          </a:p>
        </p:txBody>
      </p:sp>
      <p:sp>
        <p:nvSpPr>
          <p:cNvPr id="11" name="Rectangle 10"/>
          <p:cNvSpPr/>
          <p:nvPr/>
        </p:nvSpPr>
        <p:spPr>
          <a:xfrm>
            <a:off x="556813" y="1082487"/>
            <a:ext cx="4567276" cy="523220"/>
          </a:xfrm>
          <a:prstGeom prst="rect">
            <a:avLst/>
          </a:prstGeom>
        </p:spPr>
        <p:txBody>
          <a:bodyPr wrap="none">
            <a:spAutoFit/>
          </a:bodyPr>
          <a:lstStyle/>
          <a:p>
            <a:pPr algn="ctr"/>
            <a:r>
              <a:rPr lang="en-US" sz="2800" b="1" dirty="0">
                <a:solidFill>
                  <a:srgbClr val="FF0000"/>
                </a:solidFill>
                <a:latin typeface="Arial" pitchFamily="34" charset="0"/>
                <a:cs typeface="Arial" pitchFamily="34" charset="0"/>
              </a:rPr>
              <a:t>1. </a:t>
            </a:r>
            <a:r>
              <a:rPr lang="en-US" sz="2800" b="1" dirty="0" err="1">
                <a:solidFill>
                  <a:srgbClr val="FF0000"/>
                </a:solidFill>
                <a:latin typeface="Arial" pitchFamily="34" charset="0"/>
                <a:cs typeface="Arial" pitchFamily="34" charset="0"/>
              </a:rPr>
              <a:t>Giới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thiệu</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và</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làm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quen</a:t>
            </a:r>
            <a:r>
              <a:rPr lang="en-US" sz="2800" b="1" dirty="0">
                <a:solidFill>
                  <a:srgbClr val="FF0000"/>
                </a:solidFill>
                <a:latin typeface="Arial" pitchFamily="34" charset="0"/>
                <a:cs typeface="Arial"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777" y="1721819"/>
            <a:ext cx="6387302" cy="358779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420673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31735" y="152410"/>
            <a:ext cx="3433401" cy="502908"/>
          </a:xfrm>
          <a:prstGeom prst="rect">
            <a:avLst/>
          </a:prstGeom>
        </p:spPr>
        <p:txBody>
          <a:bodyPr wrap="none" lIns="71323" tIns="35662" rIns="71323" bIns="35662">
            <a:spAutoFit/>
          </a:bodyPr>
          <a:lstStyle/>
          <a:p>
            <a:pPr algn="ctr"/>
            <a:r>
              <a:rPr lang="en-US" sz="2800" b="1" dirty="0" err="1">
                <a:solidFill>
                  <a:srgbClr val="FF0000"/>
                </a:solidFill>
                <a:latin typeface="Arial" pitchFamily="34" charset="0"/>
                <a:cs typeface="Arial" pitchFamily="34" charset="0"/>
              </a:rPr>
              <a:t>Giới</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thiệu</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bản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thân</a:t>
            </a:r>
            <a:endParaRPr lang="en-US" sz="2800" b="1" dirty="0">
              <a:solidFill>
                <a:srgbClr val="FF0000"/>
              </a:solidFill>
              <a:latin typeface="Arial" pitchFamily="34" charset="0"/>
              <a:cs typeface="Arial" pitchFamily="34" charset="0"/>
            </a:endParaRP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999670"/>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469299" y="1217322"/>
            <a:ext cx="8207829" cy="2955746"/>
          </a:xfrm>
          <a:prstGeom prst="rect">
            <a:avLst/>
          </a:prstGeom>
        </p:spPr>
        <p:txBody>
          <a:bodyPr wrap="square">
            <a:spAutoFit/>
          </a:bodyPr>
          <a:lstStyle/>
          <a:p>
            <a:pPr algn="just">
              <a:lnSpc>
                <a:spcPct val="150000"/>
              </a:lnSpc>
            </a:pP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Các</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bạn</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hãy</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giới</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thiệu</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cho</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cô</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và</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cả</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lớp</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biết</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tên</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của</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mình</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nào</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từng</a:t>
            </a:r>
            <a:r>
              <a:rPr lang="en-US" sz="3200" dirty="0">
                <a:solidFill>
                  <a:srgbClr val="006600"/>
                </a:solidFill>
                <a:latin typeface="Arial" pitchFamily="34" charset="0"/>
                <a:cs typeface="Arial" pitchFamily="34" charset="0"/>
              </a:rPr>
              <a:t> HS </a:t>
            </a:r>
            <a:r>
              <a:rPr lang="en-US" sz="3200" dirty="0" err="1">
                <a:solidFill>
                  <a:srgbClr val="006600"/>
                </a:solidFill>
                <a:latin typeface="Arial" pitchFamily="34" charset="0"/>
                <a:cs typeface="Arial" pitchFamily="34" charset="0"/>
              </a:rPr>
              <a:t>trả</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lời</a:t>
            </a:r>
            <a:r>
              <a:rPr lang="en-US" sz="3200" dirty="0">
                <a:solidFill>
                  <a:srgbClr val="006600"/>
                </a:solidFill>
                <a:latin typeface="Arial" pitchFamily="34" charset="0"/>
                <a:cs typeface="Arial" pitchFamily="34" charset="0"/>
              </a:rPr>
              <a:t>)</a:t>
            </a:r>
          </a:p>
          <a:p>
            <a:pPr algn="just">
              <a:lnSpc>
                <a:spcPct val="150000"/>
              </a:lnSpc>
            </a:pPr>
            <a:r>
              <a:rPr lang="vi-VN" sz="3200" dirty="0">
                <a:solidFill>
                  <a:srgbClr val="006600"/>
                </a:solidFill>
                <a:latin typeface="Arial" pitchFamily="34" charset="0"/>
                <a:cs typeface="Arial" pitchFamily="34" charset="0"/>
              </a:rPr>
              <a:t>+ Sau khi nghe các bạn giới thiệu tên, em nhớ được tên của những bạn nào?</a:t>
            </a:r>
          </a:p>
        </p:txBody>
      </p:sp>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45143" y="101600"/>
            <a:ext cx="8868228" cy="545737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587828" y="520344"/>
            <a:ext cx="7932057" cy="1077218"/>
          </a:xfrm>
          <a:prstGeom prst="rect">
            <a:avLst/>
          </a:prstGeom>
        </p:spPr>
        <p:txBody>
          <a:bodyPr wrap="square">
            <a:spAutoFit/>
          </a:bodyPr>
          <a:lstStyle/>
          <a:p>
            <a:pPr algn="just"/>
            <a:r>
              <a:rPr lang="vi-VN" sz="3200" dirty="0">
                <a:solidFill>
                  <a:srgbClr val="FF0000"/>
                </a:solidFill>
              </a:rPr>
              <a:t> Theo em khi muốn làm quen với một người bạn mới chúng ta phải làm gì? </a:t>
            </a:r>
          </a:p>
        </p:txBody>
      </p:sp>
      <p:sp>
        <p:nvSpPr>
          <p:cNvPr id="3" name="Rectangle 2"/>
          <p:cNvSpPr/>
          <p:nvPr/>
        </p:nvSpPr>
        <p:spPr>
          <a:xfrm>
            <a:off x="2518233" y="1601740"/>
            <a:ext cx="5000171" cy="1569660"/>
          </a:xfrm>
          <a:prstGeom prst="rect">
            <a:avLst/>
          </a:prstGeom>
        </p:spPr>
        <p:txBody>
          <a:bodyPr wrap="square">
            <a:spAutoFit/>
          </a:bodyPr>
          <a:lstStyle/>
          <a:p>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Chào</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hỏi</a:t>
            </a:r>
            <a:endParaRPr lang="en-US" sz="3200" dirty="0">
              <a:solidFill>
                <a:srgbClr val="006600"/>
              </a:solidFill>
              <a:latin typeface="Arial" pitchFamily="34" charset="0"/>
              <a:cs typeface="Arial" pitchFamily="34" charset="0"/>
            </a:endParaRPr>
          </a:p>
          <a:p>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Hỏi</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tên</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của</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bạn</a:t>
            </a:r>
            <a:endParaRPr lang="en-US" sz="3200" dirty="0">
              <a:solidFill>
                <a:srgbClr val="006600"/>
              </a:solidFill>
              <a:latin typeface="Arial" pitchFamily="34" charset="0"/>
              <a:cs typeface="Arial" pitchFamily="34" charset="0"/>
            </a:endParaRPr>
          </a:p>
          <a:p>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Hỏi</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về</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sở</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thích</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của</a:t>
            </a:r>
            <a:r>
              <a:rPr lang="en-US" sz="3200" dirty="0">
                <a:solidFill>
                  <a:srgbClr val="006600"/>
                </a:solidFill>
                <a:latin typeface="Arial" pitchFamily="34" charset="0"/>
                <a:cs typeface="Arial" pitchFamily="34" charset="0"/>
              </a:rPr>
              <a:t> </a:t>
            </a:r>
            <a:r>
              <a:rPr lang="en-US" sz="3200" dirty="0" err="1">
                <a:solidFill>
                  <a:srgbClr val="006600"/>
                </a:solidFill>
                <a:latin typeface="Arial" pitchFamily="34" charset="0"/>
                <a:cs typeface="Arial" pitchFamily="34" charset="0"/>
              </a:rPr>
              <a:t>bạn</a:t>
            </a:r>
            <a:endParaRPr lang="en-US" sz="32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8566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30629"/>
            <a:ext cx="8868228" cy="54283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5" name="Rounded Rectangle 4"/>
          <p:cNvSpPr/>
          <p:nvPr/>
        </p:nvSpPr>
        <p:spPr>
          <a:xfrm>
            <a:off x="530679" y="377371"/>
            <a:ext cx="8140700" cy="4891314"/>
          </a:xfrm>
          <a:prstGeom prst="round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800" b="1" dirty="0">
                <a:solidFill>
                  <a:schemeClr val="bg1"/>
                </a:solidFill>
              </a:rPr>
              <a:t>Trong lớp có nhiều bạn với những đặc điểm, tính cách, sở thích khác nhau. Việc tìm hiểu về thầy cô giáo và các bạn trong lớp qua các hoạt động tự giới thiệu và nhận diện nhau giúp HS tự tin trước tập thể lớp, bước đầu tạo những gắn kết trong mối quan hệ bạn bè </a:t>
            </a:r>
          </a:p>
        </p:txBody>
      </p:sp>
    </p:spTree>
    <p:extLst>
      <p:ext uri="{BB962C8B-B14F-4D97-AF65-F5344CB8AC3E}">
        <p14:creationId xmlns:p14="http://schemas.microsoft.com/office/powerpoint/2010/main" val="1054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696686"/>
            <a:ext cx="9141569" cy="501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943429"/>
            <a:ext cx="8868228" cy="4615543"/>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73723" y="0"/>
            <a:ext cx="2664512" cy="584775"/>
          </a:xfrm>
          <a:prstGeom prst="rect">
            <a:avLst/>
          </a:prstGeom>
        </p:spPr>
        <p:txBody>
          <a:bodyPr wrap="none">
            <a:spAutoFit/>
          </a:bodyPr>
          <a:lstStyle/>
          <a:p>
            <a:pPr algn="ctr"/>
            <a:r>
              <a:rPr lang="vi-VN" sz="3200" b="1" dirty="0">
                <a:solidFill>
                  <a:srgbClr val="FF0000"/>
                </a:solidFill>
              </a:rPr>
              <a:t>Hoạt động 2</a:t>
            </a:r>
            <a:r>
              <a:rPr lang="en-US" sz="3200" b="1" dirty="0">
                <a:solidFill>
                  <a:srgbClr val="FF0000"/>
                </a:solidFill>
              </a:rPr>
              <a:t>:</a:t>
            </a:r>
          </a:p>
        </p:txBody>
      </p:sp>
      <p:sp>
        <p:nvSpPr>
          <p:cNvPr id="2" name="Rectangle 1"/>
          <p:cNvSpPr/>
          <p:nvPr/>
        </p:nvSpPr>
        <p:spPr>
          <a:xfrm>
            <a:off x="2660556" y="51414"/>
            <a:ext cx="5905206" cy="523220"/>
          </a:xfrm>
          <a:prstGeom prst="rect">
            <a:avLst/>
          </a:prstGeom>
        </p:spPr>
        <p:txBody>
          <a:bodyPr wrap="none">
            <a:spAutoFit/>
          </a:bodyPr>
          <a:lstStyle/>
          <a:p>
            <a:r>
              <a:rPr lang="vi-VN" sz="2800" b="1" dirty="0">
                <a:solidFill>
                  <a:srgbClr val="006600"/>
                </a:solidFill>
              </a:rPr>
              <a:t>Trò chơi "Tìm bạn cùng sở thích"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512" y="1105918"/>
            <a:ext cx="4948884" cy="2777937"/>
          </a:xfrm>
          <a:prstGeom prst="rect">
            <a:avLst/>
          </a:prstGeom>
          <a:effectLst>
            <a:glow rad="139700">
              <a:schemeClr val="accent5">
                <a:satMod val="175000"/>
                <a:alpha val="40000"/>
              </a:schemeClr>
            </a:glow>
          </a:effectLst>
        </p:spPr>
      </p:pic>
      <p:sp>
        <p:nvSpPr>
          <p:cNvPr id="4" name="Rectangle 3"/>
          <p:cNvSpPr/>
          <p:nvPr/>
        </p:nvSpPr>
        <p:spPr>
          <a:xfrm>
            <a:off x="682174" y="3875433"/>
            <a:ext cx="7982856" cy="1569660"/>
          </a:xfrm>
          <a:prstGeom prst="rect">
            <a:avLst/>
          </a:prstGeom>
        </p:spPr>
        <p:txBody>
          <a:bodyPr wrap="square">
            <a:spAutoFit/>
          </a:bodyPr>
          <a:lstStyle/>
          <a:p>
            <a:pPr algn="just"/>
            <a:r>
              <a:rPr lang="vi-VN" sz="2400" u="sng" dirty="0">
                <a:solidFill>
                  <a:srgbClr val="FF0000"/>
                </a:solidFill>
              </a:rPr>
              <a:t>Luật chơi: </a:t>
            </a:r>
          </a:p>
          <a:p>
            <a:pPr algn="just"/>
            <a:r>
              <a:rPr lang="vi-VN" sz="2400" dirty="0">
                <a:solidFill>
                  <a:srgbClr val="0000CC"/>
                </a:solidFill>
              </a:rPr>
              <a:t>+ Các em hãy hỏi thăm người bạn đang đứng cạnh mình xem bạn ấy tên gì và có sở thích như thế nào.</a:t>
            </a:r>
          </a:p>
          <a:p>
            <a:pPr algn="just"/>
            <a:r>
              <a:rPr lang="vi-VN" sz="2400" dirty="0">
                <a:solidFill>
                  <a:srgbClr val="0000CC"/>
                </a:solidFill>
              </a:rPr>
              <a:t>+ Tìm nhóm bạn có cùng sở thích.</a:t>
            </a:r>
          </a:p>
        </p:txBody>
      </p:sp>
    </p:spTree>
    <p:extLst>
      <p:ext uri="{BB962C8B-B14F-4D97-AF65-F5344CB8AC3E}">
        <p14:creationId xmlns:p14="http://schemas.microsoft.com/office/powerpoint/2010/main" val="5799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33636" y="59182"/>
            <a:ext cx="5267789" cy="461665"/>
          </a:xfrm>
          <a:prstGeom prst="rect">
            <a:avLst/>
          </a:prstGeom>
        </p:spPr>
        <p:txBody>
          <a:bodyPr wrap="none">
            <a:spAutoFit/>
          </a:bodyPr>
          <a:lstStyle/>
          <a:p>
            <a:pPr algn="ctr"/>
            <a:r>
              <a:rPr lang="en-US" sz="2400" b="1" dirty="0" err="1">
                <a:solidFill>
                  <a:srgbClr val="FF0000"/>
                </a:solidFill>
                <a:latin typeface="Arial" pitchFamily="34" charset="0"/>
                <a:cs typeface="Arial" pitchFamily="34" charset="0"/>
              </a:rPr>
              <a:t>Giới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thiệu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một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số</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sở</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thích</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cá</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nhân</a:t>
            </a:r>
            <a:endParaRPr lang="en-US" sz="2400" b="1" dirty="0">
              <a:solidFill>
                <a:srgbClr val="FF0000"/>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07" y="561300"/>
            <a:ext cx="3440793" cy="2298019"/>
          </a:xfrm>
          <a:prstGeom prst="rect">
            <a:avLst/>
          </a:prstGeom>
          <a:effectLst>
            <a:glow rad="139700">
              <a:schemeClr val="accent6">
                <a:satMod val="175000"/>
                <a:alpha val="40000"/>
              </a:schemeClr>
            </a:glo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599" y="3325044"/>
            <a:ext cx="3466944" cy="1950156"/>
          </a:xfrm>
          <a:prstGeom prst="rect">
            <a:avLst/>
          </a:prstGeom>
          <a:effectLst>
            <a:glow rad="139700">
              <a:schemeClr val="accent6">
                <a:satMod val="175000"/>
                <a:alpha val="40000"/>
              </a:schemeClr>
            </a:glo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971" y="585832"/>
            <a:ext cx="4267625" cy="2233835"/>
          </a:xfrm>
          <a:prstGeom prst="rect">
            <a:avLst/>
          </a:prstGeom>
          <a:effectLst>
            <a:glow rad="139700">
              <a:schemeClr val="accent6">
                <a:satMod val="175000"/>
                <a:alpha val="40000"/>
              </a:schemeClr>
            </a:glow>
          </a:effectLst>
        </p:spPr>
      </p:pic>
      <p:sp>
        <p:nvSpPr>
          <p:cNvPr id="9" name="Rectangle 8"/>
          <p:cNvSpPr/>
          <p:nvPr/>
        </p:nvSpPr>
        <p:spPr>
          <a:xfrm>
            <a:off x="1700912" y="2866249"/>
            <a:ext cx="1160895" cy="461665"/>
          </a:xfrm>
          <a:prstGeom prst="rect">
            <a:avLst/>
          </a:prstGeom>
        </p:spPr>
        <p:txBody>
          <a:bodyPr wrap="none">
            <a:spAutoFit/>
          </a:bodyPr>
          <a:lstStyle/>
          <a:p>
            <a:r>
              <a:rPr lang="en-US" sz="2400" dirty="0" err="1">
                <a:solidFill>
                  <a:srgbClr val="0000CC"/>
                </a:solidFill>
                <a:latin typeface="Arial" pitchFamily="34" charset="0"/>
                <a:cs typeface="Arial" pitchFamily="34" charset="0"/>
              </a:rPr>
              <a:t>Đá</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cầu</a:t>
            </a:r>
            <a:endParaRPr lang="en-US" sz="2400" dirty="0">
              <a:solidFill>
                <a:srgbClr val="0000CC"/>
              </a:solidFill>
              <a:latin typeface="Arial" pitchFamily="34" charset="0"/>
              <a:cs typeface="Arial" pitchFamily="34" charset="0"/>
            </a:endParaRPr>
          </a:p>
        </p:txBody>
      </p:sp>
      <p:sp>
        <p:nvSpPr>
          <p:cNvPr id="10" name="Rectangle 9"/>
          <p:cNvSpPr/>
          <p:nvPr/>
        </p:nvSpPr>
        <p:spPr>
          <a:xfrm>
            <a:off x="5846375" y="2844805"/>
            <a:ext cx="1486304" cy="461665"/>
          </a:xfrm>
          <a:prstGeom prst="rect">
            <a:avLst/>
          </a:prstGeom>
        </p:spPr>
        <p:txBody>
          <a:bodyPr wrap="none">
            <a:spAutoFit/>
          </a:bodyPr>
          <a:lstStyle/>
          <a:p>
            <a:r>
              <a:rPr lang="en-US" sz="2400" dirty="0" err="1">
                <a:solidFill>
                  <a:srgbClr val="0000CC"/>
                </a:solidFill>
                <a:latin typeface="Arial" pitchFamily="34" charset="0"/>
                <a:cs typeface="Arial" pitchFamily="34" charset="0"/>
              </a:rPr>
              <a:t>Nhảy</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dây</a:t>
            </a:r>
            <a:endParaRPr lang="en-US" sz="2400" dirty="0">
              <a:solidFill>
                <a:srgbClr val="0000CC"/>
              </a:solidFill>
              <a:latin typeface="Arial" pitchFamily="34" charset="0"/>
              <a:cs typeface="Arial" pitchFamily="34" charset="0"/>
            </a:endParaRPr>
          </a:p>
        </p:txBody>
      </p:sp>
      <p:sp>
        <p:nvSpPr>
          <p:cNvPr id="11" name="Rectangle 10"/>
          <p:cNvSpPr/>
          <p:nvPr/>
        </p:nvSpPr>
        <p:spPr>
          <a:xfrm>
            <a:off x="3863576" y="5254501"/>
            <a:ext cx="1297150" cy="461665"/>
          </a:xfrm>
          <a:prstGeom prst="rect">
            <a:avLst/>
          </a:prstGeom>
        </p:spPr>
        <p:txBody>
          <a:bodyPr wrap="none">
            <a:spAutoFit/>
          </a:bodyPr>
          <a:lstStyle/>
          <a:p>
            <a:r>
              <a:rPr lang="en-US" sz="2400" dirty="0" err="1">
                <a:solidFill>
                  <a:srgbClr val="0000CC"/>
                </a:solidFill>
                <a:latin typeface="Arial" pitchFamily="34" charset="0"/>
                <a:cs typeface="Arial" pitchFamily="34" charset="0"/>
              </a:rPr>
              <a:t>múa</a:t>
            </a:r>
            <a:r>
              <a:rPr lang="en-US" sz="2400" dirty="0">
                <a:solidFill>
                  <a:srgbClr val="0000CC"/>
                </a:solidFill>
                <a:latin typeface="Arial" pitchFamily="34" charset="0"/>
                <a:cs typeface="Arial" pitchFamily="34" charset="0"/>
              </a:rPr>
              <a:t> </a:t>
            </a:r>
            <a:r>
              <a:rPr lang="en-US" sz="2400" dirty="0" err="1">
                <a:solidFill>
                  <a:srgbClr val="0000CC"/>
                </a:solidFill>
                <a:latin typeface="Arial" pitchFamily="34" charset="0"/>
                <a:cs typeface="Arial" pitchFamily="34" charset="0"/>
              </a:rPr>
              <a:t>hát</a:t>
            </a:r>
            <a:endParaRPr lang="en-US" sz="24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2533002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730965"/>
          </a:xfrm>
          <a:prstGeom prst="rect">
            <a:avLst/>
          </a:prstGeom>
        </p:spPr>
      </p:pic>
      <p:sp>
        <p:nvSpPr>
          <p:cNvPr id="6" name="Rectangle 5"/>
          <p:cNvSpPr/>
          <p:nvPr/>
        </p:nvSpPr>
        <p:spPr>
          <a:xfrm>
            <a:off x="1065001" y="1050084"/>
            <a:ext cx="6772713" cy="1815882"/>
          </a:xfrm>
          <a:prstGeom prst="rect">
            <a:avLst/>
          </a:prstGeom>
        </p:spPr>
        <p:txBody>
          <a:bodyPr wrap="square">
            <a:spAutoFit/>
          </a:bodyPr>
          <a:lstStyle/>
          <a:p>
            <a:pPr algn="just"/>
            <a:r>
              <a:rPr lang="vi-VN" sz="2800" dirty="0">
                <a:solidFill>
                  <a:srgbClr val="006600"/>
                </a:solidFill>
              </a:rPr>
              <a:t>HS bước đầu biết thể hiện sở thích của mình khi tham gia vào hoạt động này và tìm được những người bạn có cùng sở thích giống mình để cùng chia sẻ</a:t>
            </a:r>
            <a:r>
              <a:rPr lang="en-US" sz="2800" dirty="0">
                <a:solidFill>
                  <a:srgbClr val="006600"/>
                </a:solidFill>
              </a:rPr>
              <a:t>.</a:t>
            </a:r>
            <a:endParaRPr lang="vi-VN" sz="2800" dirty="0">
              <a:solidFill>
                <a:srgbClr val="006600"/>
              </a:solidFill>
            </a:endParaRPr>
          </a:p>
        </p:txBody>
      </p:sp>
      <p:sp>
        <p:nvSpPr>
          <p:cNvPr id="7" name="Rectangle 6"/>
          <p:cNvSpPr/>
          <p:nvPr/>
        </p:nvSpPr>
        <p:spPr>
          <a:xfrm>
            <a:off x="3805887" y="234538"/>
            <a:ext cx="2207656" cy="707886"/>
          </a:xfrm>
          <a:prstGeom prst="rect">
            <a:avLst/>
          </a:prstGeom>
        </p:spPr>
        <p:txBody>
          <a:bodyPr wrap="none">
            <a:spAutoFit/>
          </a:bodyPr>
          <a:lstStyle/>
          <a:p>
            <a:pPr algn="ctr"/>
            <a:r>
              <a:rPr lang="en-US" sz="4000" b="1" u="sng" dirty="0" err="1">
                <a:solidFill>
                  <a:srgbClr val="FF0000"/>
                </a:solidFill>
                <a:latin typeface="Arial" pitchFamily="34" charset="0"/>
                <a:cs typeface="Arial" pitchFamily="34" charset="0"/>
              </a:rPr>
              <a:t>Kết</a:t>
            </a:r>
            <a:r>
              <a:rPr lang="en-US" sz="4000" b="1" u="sng" dirty="0">
                <a:solidFill>
                  <a:srgbClr val="FF0000"/>
                </a:solidFill>
                <a:latin typeface="Arial" pitchFamily="34" charset="0"/>
                <a:cs typeface="Arial" pitchFamily="34" charset="0"/>
              </a:rPr>
              <a:t> </a:t>
            </a:r>
            <a:r>
              <a:rPr lang="en-US" sz="4000" b="1" u="sng" dirty="0" err="1">
                <a:solidFill>
                  <a:srgbClr val="FF0000"/>
                </a:solidFill>
                <a:latin typeface="Arial" pitchFamily="34" charset="0"/>
                <a:cs typeface="Arial" pitchFamily="34" charset="0"/>
              </a:rPr>
              <a:t>luận</a:t>
            </a:r>
            <a:endParaRPr lang="en-US" sz="40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1508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1125</TotalTime>
  <Words>342</Words>
  <Application>Microsoft Office PowerPoint</Application>
  <PresentationFormat>On-screen Show (16:10)</PresentationFormat>
  <Paragraphs>32</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.VnAvant</vt:lpstr>
      <vt:lpstr>VNI-Thufap2</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194</cp:revision>
  <dcterms:created xsi:type="dcterms:W3CDTF">2020-02-10T09:35:50Z</dcterms:created>
  <dcterms:modified xsi:type="dcterms:W3CDTF">2022-09-05T13:19:56Z</dcterms:modified>
</cp:coreProperties>
</file>