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80" r:id="rId2"/>
    <p:sldId id="256" r:id="rId3"/>
    <p:sldId id="359" r:id="rId4"/>
    <p:sldId id="395" r:id="rId5"/>
    <p:sldId id="370" r:id="rId6"/>
    <p:sldId id="396" r:id="rId7"/>
    <p:sldId id="308" r:id="rId8"/>
  </p:sldIdLst>
  <p:sldSz cx="9144000" cy="5715000" type="screen16x10"/>
  <p:notesSz cx="6858000" cy="9144000"/>
  <p:embeddedFontLst>
    <p:embeddedFont>
      <p:font typeface=".VnAvant" panose="020B7200000000000000"/>
      <p:regular r:id="rId10"/>
      <p:bold r:id="rId11"/>
      <p:italic r:id="rId12"/>
    </p:embeddedFont>
    <p:embeddedFont>
      <p:font typeface="Arial Black" panose="020B0A04020102020204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NI-Thufap2"/>
      <p:regular r:id="rId1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33CC"/>
    <a:srgbClr val="CCFFFF"/>
    <a:srgbClr val="FF7C80"/>
    <a:srgbClr val="99FFCC"/>
    <a:srgbClr val="FFCCFF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67" d="100"/>
          <a:sy n="67" d="100"/>
        </p:scale>
        <p:origin x="1416" y="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08-Mar-21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14.gif"/><Relationship Id="rId18" Type="http://schemas.openxmlformats.org/officeDocument/2006/relationships/image" Target="../media/image19.gif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3.wav"/><Relationship Id="rId12" Type="http://schemas.openxmlformats.org/officeDocument/2006/relationships/image" Target="../media/image13.gif"/><Relationship Id="rId17" Type="http://schemas.openxmlformats.org/officeDocument/2006/relationships/image" Target="../media/image18.gif"/><Relationship Id="rId2" Type="http://schemas.openxmlformats.org/officeDocument/2006/relationships/tags" Target="../tags/tag2.xml"/><Relationship Id="rId16" Type="http://schemas.openxmlformats.org/officeDocument/2006/relationships/image" Target="../media/image17.gif"/><Relationship Id="rId20" Type="http://schemas.openxmlformats.org/officeDocument/2006/relationships/image" Target="../media/image21.png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16.gif"/><Relationship Id="rId10" Type="http://schemas.openxmlformats.org/officeDocument/2006/relationships/audio" Target="../media/audio6.wav"/><Relationship Id="rId19" Type="http://schemas.openxmlformats.org/officeDocument/2006/relationships/image" Target="../media/image20.png"/><Relationship Id="rId4" Type="http://schemas.openxmlformats.org/officeDocument/2006/relationships/notesSlide" Target="../notesSlides/notesSlide3.xml"/><Relationship Id="rId9" Type="http://schemas.openxmlformats.org/officeDocument/2006/relationships/audio" Target="../media/audio5.wav"/><Relationship Id="rId1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136</a:t>
            </a:r>
          </a:p>
          <a:p>
            <a:pPr algn="ctr"/>
            <a:r>
              <a:rPr lang="en-US" sz="6600" b="1" dirty="0" err="1">
                <a:solidFill>
                  <a:srgbClr val="FFFF00"/>
                </a:solidFill>
                <a:latin typeface=".VnAvant" pitchFamily="34" charset="0"/>
              </a:rPr>
              <a:t>Oai</a:t>
            </a:r>
            <a:r>
              <a:rPr lang="en-US" sz="6600" b="1" dirty="0">
                <a:solidFill>
                  <a:srgbClr val="FFFF00"/>
                </a:solidFill>
                <a:latin typeface=".VnAvant" pitchFamily="34" charset="0"/>
              </a:rPr>
              <a:t> – </a:t>
            </a:r>
            <a:r>
              <a:rPr lang="en-US" sz="6600" b="1" dirty="0" err="1">
                <a:solidFill>
                  <a:srgbClr val="FFFF00"/>
                </a:solidFill>
                <a:latin typeface=".VnAvant" pitchFamily="34" charset="0"/>
              </a:rPr>
              <a:t>oay</a:t>
            </a:r>
            <a:r>
              <a:rPr lang="en-US" sz="6600" b="1" dirty="0">
                <a:solidFill>
                  <a:srgbClr val="FFFF00"/>
                </a:solidFill>
                <a:latin typeface=".VnAvant" pitchFamily="34" charset="0"/>
              </a:rPr>
              <a:t> – </a:t>
            </a:r>
            <a:r>
              <a:rPr lang="en-US" sz="6600" b="1" dirty="0" err="1">
                <a:solidFill>
                  <a:srgbClr val="FFFF00"/>
                </a:solidFill>
                <a:latin typeface=".VnAvant" pitchFamily="34" charset="0"/>
              </a:rPr>
              <a:t>u©y</a:t>
            </a:r>
            <a:endParaRPr lang="en-US" sz="6600" b="1" dirty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" y="3285292"/>
            <a:ext cx="9129484" cy="24439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0050" y="-13455"/>
            <a:ext cx="2446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Th¸m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tö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mÌo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151089" y="3220754"/>
            <a:ext cx="4934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latin typeface="Arial" pitchFamily="34" charset="0"/>
                <a:cs typeface="Arial" pitchFamily="34" charset="0"/>
              </a:rPr>
              <a:t>Theo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truyện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 (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Nguyễn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Hoàng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4031" y="521193"/>
            <a:ext cx="81316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m¬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th¸m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tö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Nhưng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éi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th¸m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tö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tuyÓn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nh÷ng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chã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hä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ngu©y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nguÈy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bá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®i. </a:t>
            </a:r>
          </a:p>
          <a:p>
            <a:pPr algn="just"/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loay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hoay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nghÜ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kÕ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hãa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trang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thµnh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cón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tróng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tuyÓn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Vµo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éi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kh¸m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ph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¸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vô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trém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lín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 C¶ ®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éi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mõng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c«ng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 §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óng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lóc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®­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îc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µ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vua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g¾n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hu©n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chư¬ng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kho¸i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chÝ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buét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miÖng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kªu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 “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Meo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!”</a:t>
            </a:r>
          </a:p>
          <a:p>
            <a:pPr algn="just"/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Nh­ng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v×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tµi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vÉn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®­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îc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gi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÷ l¹i.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cßn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chøc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éi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.VnAvant" pitchFamily="34" charset="0"/>
              </a:rPr>
              <a:t>trưëng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99565" y="960044"/>
            <a:ext cx="68042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thám tử: </a:t>
            </a:r>
            <a:r>
              <a:rPr lang="vi-VN" sz="2400" dirty="0">
                <a:solidFill>
                  <a:srgbClr val="006600"/>
                </a:solidFill>
              </a:rPr>
              <a:t>người làm nghề điều tra các việc theo yêu cầu của ai đó.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nguây nguẩy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rgbClr val="006600"/>
                </a:solidFill>
              </a:rPr>
              <a:t>(bộ điệu tỏ ý không bằng lòng, không đồng ý bằng những động tác như vung vẩy tay chân, lắc đầu, nhún vai,...)</a:t>
            </a:r>
            <a:r>
              <a:rPr lang="en-US" sz="2400" dirty="0">
                <a:solidFill>
                  <a:srgbClr val="00660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trúng tuy</a:t>
            </a:r>
            <a:r>
              <a:rPr lang="en-US" sz="2400" dirty="0">
                <a:solidFill>
                  <a:srgbClr val="FF0000"/>
                </a:solidFill>
              </a:rPr>
              <a:t>ể</a:t>
            </a:r>
            <a:r>
              <a:rPr lang="vi-VN" sz="2400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rgbClr val="006600"/>
                </a:solidFill>
              </a:rPr>
              <a:t>(thi đ</a:t>
            </a:r>
            <a:r>
              <a:rPr lang="en-US" sz="2400" dirty="0">
                <a:solidFill>
                  <a:srgbClr val="006600"/>
                </a:solidFill>
              </a:rPr>
              <a:t>ỗ</a:t>
            </a:r>
            <a:r>
              <a:rPr lang="vi-VN" sz="2400" dirty="0">
                <a:solidFill>
                  <a:srgbClr val="006600"/>
                </a:solidFill>
              </a:rPr>
              <a:t>)</a:t>
            </a:r>
            <a:r>
              <a:rPr lang="en-US" sz="2400" dirty="0">
                <a:solidFill>
                  <a:srgbClr val="006600"/>
                </a:solidFill>
              </a:rPr>
              <a:t>.</a:t>
            </a:r>
            <a:r>
              <a:rPr lang="vi-VN" sz="2400" dirty="0">
                <a:solidFill>
                  <a:srgbClr val="006600"/>
                </a:solidFill>
              </a:rPr>
              <a:t> </a:t>
            </a:r>
            <a:endParaRPr lang="en-US" sz="2400" dirty="0">
              <a:solidFill>
                <a:srgbClr val="0066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buột miệng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rgbClr val="006600"/>
                </a:solidFill>
              </a:rPr>
              <a:t>(tự nhiên nói ra, không kịp nén lại).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3143" y="375269"/>
            <a:ext cx="3152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GIẢI NGHĨA TỪ</a:t>
            </a:r>
          </a:p>
        </p:txBody>
      </p:sp>
    </p:spTree>
    <p:extLst>
      <p:ext uri="{BB962C8B-B14F-4D97-AF65-F5344CB8AC3E}">
        <p14:creationId xmlns:p14="http://schemas.microsoft.com/office/powerpoint/2010/main" val="217591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267607" y="754742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th¸m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tö</a:t>
            </a:r>
            <a:endParaRPr lang="en-US" sz="24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783772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tróng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tuyÓn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754742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ngu©y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nguÈy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099135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loay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hoay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059221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hãa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trang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80550" y="2051967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mõng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c«ng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2076" y="3458045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hu©n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chư¬ng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02027" y="345804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kho¸i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chÝ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2713" y="346530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buét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miÖng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97920" y="4749818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®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éi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trưëng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8631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b="1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Ý </a:t>
            </a:r>
            <a:r>
              <a:rPr lang="en-US" sz="2500" b="1" kern="10" dirty="0" err="1">
                <a:solidFill>
                  <a:srgbClr val="FFFF00"/>
                </a:solidFill>
                <a:latin typeface=".VnAvant" pitchFamily="34" charset="0"/>
                <a:ea typeface="+mj-lt"/>
                <a:cs typeface="+mj-lt"/>
              </a:rPr>
              <a:t>nµo</a:t>
            </a:r>
            <a:r>
              <a:rPr lang="en-US" sz="2500" b="1" kern="10" dirty="0">
                <a:solidFill>
                  <a:srgbClr val="FFFF00"/>
                </a:solidFill>
                <a:latin typeface=".VnAvant" pitchFamily="34" charset="0"/>
                <a:ea typeface="+mj-lt"/>
                <a:cs typeface="+mj-lt"/>
              </a:rPr>
              <a:t> ®</a:t>
            </a:r>
            <a:r>
              <a:rPr lang="en-US" sz="2500" b="1" kern="10" dirty="0" err="1">
                <a:solidFill>
                  <a:srgbClr val="FFFF00"/>
                </a:solidFill>
                <a:latin typeface=".VnAvant" pitchFamily="34" charset="0"/>
                <a:ea typeface="+mj-lt"/>
                <a:cs typeface="+mj-lt"/>
              </a:rPr>
              <a:t>óng</a:t>
            </a:r>
            <a:endParaRPr lang="en-US" sz="2500" b="1" kern="10" dirty="0">
              <a:solidFill>
                <a:srgbClr val="FFFF00"/>
              </a:solidFill>
              <a:latin typeface=".VnAvant" pitchFamily="34" charset="0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6098891" y="1352949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490390" y="2809819"/>
            <a:ext cx="5846879" cy="99881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200" b="1" dirty="0">
                <a:latin typeface=".VnAvant" pitchFamily="34" charset="0"/>
              </a:rPr>
              <a:t>B. </a:t>
            </a:r>
            <a:r>
              <a:rPr lang="en-US" sz="2200" b="1" dirty="0" err="1">
                <a:latin typeface=".VnAvant" pitchFamily="34" charset="0"/>
              </a:rPr>
              <a:t>MÌo</a:t>
            </a:r>
            <a:r>
              <a:rPr lang="en-US" sz="2200" b="1" dirty="0">
                <a:latin typeface=".VnAvant" pitchFamily="34" charset="0"/>
              </a:rPr>
              <a:t> ®­</a:t>
            </a:r>
            <a:r>
              <a:rPr lang="en-US" sz="2200" b="1" dirty="0" err="1">
                <a:latin typeface=".VnAvant" pitchFamily="34" charset="0"/>
              </a:rPr>
              <a:t>îc</a:t>
            </a:r>
            <a:r>
              <a:rPr lang="en-US" sz="2200" b="1" dirty="0">
                <a:latin typeface=".VnAvant" pitchFamily="34" charset="0"/>
              </a:rPr>
              <a:t> </a:t>
            </a:r>
            <a:r>
              <a:rPr lang="en-US" sz="2200" b="1" dirty="0" err="1">
                <a:latin typeface=".VnAvant" pitchFamily="34" charset="0"/>
              </a:rPr>
              <a:t>gi</a:t>
            </a:r>
            <a:r>
              <a:rPr lang="en-US" sz="2200" b="1" dirty="0">
                <a:latin typeface=".VnAvant" pitchFamily="34" charset="0"/>
              </a:rPr>
              <a:t>÷ ë l¹i ®</a:t>
            </a:r>
            <a:r>
              <a:rPr lang="en-US" sz="2200" b="1" dirty="0" err="1">
                <a:latin typeface=".VnAvant" pitchFamily="34" charset="0"/>
              </a:rPr>
              <a:t>éi</a:t>
            </a:r>
            <a:r>
              <a:rPr lang="en-US" sz="2200" b="1" dirty="0">
                <a:latin typeface=".VnAvant" pitchFamily="34" charset="0"/>
              </a:rPr>
              <a:t> </a:t>
            </a:r>
            <a:r>
              <a:rPr lang="en-US" sz="2200" b="1" dirty="0" err="1">
                <a:latin typeface=".VnAvant" pitchFamily="34" charset="0"/>
              </a:rPr>
              <a:t>th¸m</a:t>
            </a:r>
            <a:r>
              <a:rPr lang="en-US" sz="2200" b="1" dirty="0">
                <a:latin typeface=".VnAvant" pitchFamily="34" charset="0"/>
              </a:rPr>
              <a:t> </a:t>
            </a:r>
            <a:r>
              <a:rPr lang="en-US" sz="2200" b="1" dirty="0" err="1">
                <a:latin typeface=".VnAvant" pitchFamily="34" charset="0"/>
              </a:rPr>
              <a:t>tö</a:t>
            </a:r>
            <a:r>
              <a:rPr lang="en-US" sz="2200" b="1" dirty="0">
                <a:latin typeface=".VnAvant" pitchFamily="34" charset="0"/>
              </a:rPr>
              <a:t> v× </a:t>
            </a:r>
            <a:r>
              <a:rPr lang="en-US" sz="2200" b="1" dirty="0" err="1">
                <a:latin typeface=".VnAvant" pitchFamily="34" charset="0"/>
              </a:rPr>
              <a:t>nã</a:t>
            </a:r>
            <a:r>
              <a:rPr lang="en-US" sz="2200" b="1" dirty="0">
                <a:latin typeface=".VnAvant" pitchFamily="34" charset="0"/>
              </a:rPr>
              <a:t> </a:t>
            </a:r>
            <a:r>
              <a:rPr lang="en-US" sz="2200" b="1" dirty="0" err="1">
                <a:latin typeface=".VnAvant" pitchFamily="34" charset="0"/>
              </a:rPr>
              <a:t>cã</a:t>
            </a:r>
            <a:r>
              <a:rPr lang="en-US" sz="2200" b="1" dirty="0">
                <a:latin typeface=".VnAvant" pitchFamily="34" charset="0"/>
              </a:rPr>
              <a:t> </a:t>
            </a:r>
            <a:r>
              <a:rPr lang="en-US" sz="2200" b="1" dirty="0" err="1">
                <a:latin typeface=".VnAvant" pitchFamily="34" charset="0"/>
              </a:rPr>
              <a:t>tµi</a:t>
            </a:r>
            <a:endParaRPr lang="en-US" sz="2200" b="1" dirty="0">
              <a:latin typeface=".VnAvant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2490392" y="1415429"/>
            <a:ext cx="5846878" cy="955332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200" b="1" dirty="0">
                <a:latin typeface=".VnAvant" pitchFamily="34" charset="0"/>
              </a:rPr>
              <a:t>A. </a:t>
            </a:r>
            <a:r>
              <a:rPr lang="en-US" sz="2200" b="1" dirty="0" err="1">
                <a:latin typeface=".VnAvant" pitchFamily="34" charset="0"/>
              </a:rPr>
              <a:t>MÌo</a:t>
            </a:r>
            <a:r>
              <a:rPr lang="en-US" sz="2200" b="1" dirty="0">
                <a:latin typeface=".VnAvant" pitchFamily="34" charset="0"/>
              </a:rPr>
              <a:t> ®</a:t>
            </a:r>
            <a:r>
              <a:rPr lang="en-US" sz="2200" b="1" dirty="0" err="1">
                <a:latin typeface=".VnAvant" pitchFamily="34" charset="0"/>
              </a:rPr>
              <a:t>ưîc</a:t>
            </a:r>
            <a:r>
              <a:rPr lang="en-US" sz="2200" b="1" dirty="0">
                <a:latin typeface=".VnAvant" pitchFamily="34" charset="0"/>
              </a:rPr>
              <a:t> </a:t>
            </a:r>
            <a:r>
              <a:rPr lang="en-US" sz="2200" b="1" dirty="0" err="1">
                <a:latin typeface=".VnAvant" pitchFamily="34" charset="0"/>
              </a:rPr>
              <a:t>tuyÓn</a:t>
            </a:r>
            <a:r>
              <a:rPr lang="en-US" sz="2200" b="1" dirty="0">
                <a:latin typeface=".VnAvant" pitchFamily="34" charset="0"/>
              </a:rPr>
              <a:t> </a:t>
            </a:r>
            <a:r>
              <a:rPr lang="en-US" sz="2200" b="1" dirty="0" err="1">
                <a:latin typeface=".VnAvant" pitchFamily="34" charset="0"/>
              </a:rPr>
              <a:t>vµo</a:t>
            </a:r>
            <a:r>
              <a:rPr lang="en-US" sz="2200" b="1" dirty="0">
                <a:latin typeface=".VnAvant" pitchFamily="34" charset="0"/>
              </a:rPr>
              <a:t> ®</a:t>
            </a:r>
            <a:r>
              <a:rPr lang="en-US" sz="2200" b="1" dirty="0" err="1">
                <a:latin typeface=".VnAvant" pitchFamily="34" charset="0"/>
              </a:rPr>
              <a:t>éi</a:t>
            </a:r>
            <a:r>
              <a:rPr lang="en-US" sz="2200" b="1" dirty="0">
                <a:latin typeface=".VnAvant" pitchFamily="34" charset="0"/>
              </a:rPr>
              <a:t> </a:t>
            </a:r>
            <a:r>
              <a:rPr lang="en-US" sz="2200" b="1" dirty="0" err="1">
                <a:latin typeface=".VnAvant" pitchFamily="34" charset="0"/>
              </a:rPr>
              <a:t>th¸m</a:t>
            </a:r>
            <a:r>
              <a:rPr lang="en-US" sz="2200" b="1" dirty="0">
                <a:latin typeface=".VnAvant" pitchFamily="34" charset="0"/>
              </a:rPr>
              <a:t> </a:t>
            </a:r>
            <a:r>
              <a:rPr lang="en-US" sz="2200" b="1" dirty="0" err="1">
                <a:latin typeface=".VnAvant" pitchFamily="34" charset="0"/>
              </a:rPr>
              <a:t>tö</a:t>
            </a:r>
            <a:r>
              <a:rPr lang="en-US" sz="2200" b="1" dirty="0">
                <a:latin typeface=".VnAvant" pitchFamily="34" charset="0"/>
              </a:rPr>
              <a:t> v× </a:t>
            </a:r>
            <a:r>
              <a:rPr lang="en-US" sz="2200" b="1" dirty="0" err="1">
                <a:latin typeface=".VnAvant" pitchFamily="34" charset="0"/>
              </a:rPr>
              <a:t>nã</a:t>
            </a:r>
            <a:r>
              <a:rPr lang="en-US" sz="2200" b="1" dirty="0">
                <a:latin typeface=".VnAvant" pitchFamily="34" charset="0"/>
              </a:rPr>
              <a:t> lµ </a:t>
            </a:r>
            <a:r>
              <a:rPr lang="en-US" sz="2200" b="1" dirty="0" err="1">
                <a:latin typeface=".VnAvant" pitchFamily="34" charset="0"/>
              </a:rPr>
              <a:t>mÌo</a:t>
            </a:r>
            <a:r>
              <a:rPr lang="en-US" sz="2200" b="1" dirty="0">
                <a:latin typeface=".VnAvant" pitchFamily="34" charset="0"/>
              </a:rPr>
              <a:t>. </a:t>
            </a: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90" y="3988669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5" y="3988669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75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4247</TotalTime>
  <Words>347</Words>
  <Application>Microsoft Office PowerPoint</Application>
  <PresentationFormat>On-screen Show (16:10)</PresentationFormat>
  <Paragraphs>35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VNI-Thufap2</vt:lpstr>
      <vt:lpstr>Calibri</vt:lpstr>
      <vt:lpstr>.VnAvant</vt:lpstr>
      <vt:lpstr>Arial Black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462</cp:revision>
  <dcterms:created xsi:type="dcterms:W3CDTF">2020-02-10T09:35:50Z</dcterms:created>
  <dcterms:modified xsi:type="dcterms:W3CDTF">2021-03-08T14:03:42Z</dcterms:modified>
</cp:coreProperties>
</file>