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3.wav" ContentType="audio/x-wav"/>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66" r:id="rId5"/>
    <p:sldId id="267" r:id="rId6"/>
    <p:sldId id="268" r:id="rId7"/>
    <p:sldId id="271" r:id="rId8"/>
    <p:sldId id="272" r:id="rId9"/>
    <p:sldId id="269" r:id="rId10"/>
    <p:sldId id="270" r:id="rId11"/>
    <p:sldId id="26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6C4DEC-EA88-4CB7-B830-25C24CC00133}"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286446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C4DEC-EA88-4CB7-B830-25C24CC00133}"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24174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C4DEC-EA88-4CB7-B830-25C24CC00133}"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138920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29636354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6C4DEC-EA88-4CB7-B830-25C24CC00133}"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200434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6C4DEC-EA88-4CB7-B830-25C24CC00133}"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20795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6C4DEC-EA88-4CB7-B830-25C24CC00133}"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368844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6C4DEC-EA88-4CB7-B830-25C24CC00133}" type="datetimeFigureOut">
              <a:rPr lang="en-US" smtClean="0"/>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342743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6C4DEC-EA88-4CB7-B830-25C24CC00133}" type="datetimeFigureOut">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89651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C4DEC-EA88-4CB7-B830-25C24CC00133}" type="datetimeFigureOut">
              <a:rPr lang="en-US" smtClean="0"/>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193830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C4DEC-EA88-4CB7-B830-25C24CC00133}"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417735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6C4DEC-EA88-4CB7-B830-25C24CC00133}"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D2A65-0D8C-4474-BEEA-2AFDA35E92F8}" type="slidenum">
              <a:rPr lang="en-US" smtClean="0"/>
              <a:t>‹#›</a:t>
            </a:fld>
            <a:endParaRPr lang="en-US"/>
          </a:p>
        </p:txBody>
      </p:sp>
    </p:spTree>
    <p:extLst>
      <p:ext uri="{BB962C8B-B14F-4D97-AF65-F5344CB8AC3E}">
        <p14:creationId xmlns:p14="http://schemas.microsoft.com/office/powerpoint/2010/main" val="92250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C4DEC-EA88-4CB7-B830-25C24CC00133}" type="datetimeFigureOut">
              <a:rPr lang="en-US" smtClean="0"/>
              <a:t>10/17/2020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D2A65-0D8C-4474-BEEA-2AFDA35E92F8}" type="slidenum">
              <a:rPr lang="en-US" smtClean="0"/>
              <a:t>‹#›</a:t>
            </a:fld>
            <a:endParaRPr lang="en-US"/>
          </a:p>
        </p:txBody>
      </p:sp>
    </p:spTree>
    <p:extLst>
      <p:ext uri="{BB962C8B-B14F-4D97-AF65-F5344CB8AC3E}">
        <p14:creationId xmlns:p14="http://schemas.microsoft.com/office/powerpoint/2010/main" val="3250817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tags" Target="../tags/tag3.xml"/><Relationship Id="rId7" Type="http://schemas.openxmlformats.org/officeDocument/2006/relationships/image" Target="../media/image16.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audio" Target="../media/audio3.wav"/><Relationship Id="rId9"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14514"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871664"/>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448878"/>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1409700" y="1712446"/>
            <a:ext cx="70866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801505"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44434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35849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501584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92999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64449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621599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787491"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2" name="Line 49"/>
          <p:cNvSpPr>
            <a:spLocks noChangeShapeType="1"/>
          </p:cNvSpPr>
          <p:nvPr/>
        </p:nvSpPr>
        <p:spPr bwMode="auto">
          <a:xfrm>
            <a:off x="358709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410144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67294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524444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87309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444591" y="621220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5461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47712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1046272"/>
            <a:ext cx="365522" cy="487363"/>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9668" y="3944113"/>
            <a:ext cx="3701520" cy="252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5780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 y="816448"/>
            <a:ext cx="9144000" cy="5886450"/>
          </a:xfrm>
          <a:prstGeom prst="rect">
            <a:avLst/>
          </a:prstGeom>
        </p:spPr>
      </p:pic>
      <p:sp>
        <p:nvSpPr>
          <p:cNvPr id="8" name="AutoShape 20"/>
          <p:cNvSpPr>
            <a:spLocks noChangeArrowheads="1"/>
          </p:cNvSpPr>
          <p:nvPr>
            <p:custDataLst>
              <p:tags r:id="rId1"/>
            </p:custDataLst>
          </p:nvPr>
        </p:nvSpPr>
        <p:spPr bwMode="gray">
          <a:xfrm>
            <a:off x="1248" y="53496"/>
            <a:ext cx="9142753" cy="697622"/>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7" y="49389"/>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b="1" dirty="0" smtClean="0">
                <a:solidFill>
                  <a:schemeClr val="bg1"/>
                </a:solidFill>
                <a:latin typeface="Arial" charset="0"/>
                <a:cs typeface="Arial" charset="0"/>
              </a:rPr>
              <a:t>CAM KẾT</a:t>
            </a:r>
            <a:endParaRPr lang="en-US" altLang="en-US" b="1" dirty="0">
              <a:solidFill>
                <a:schemeClr val="bg1"/>
              </a:solidFill>
              <a:latin typeface="Arial" charset="0"/>
              <a:cs typeface="Arial" charset="0"/>
            </a:endParaRPr>
          </a:p>
        </p:txBody>
      </p:sp>
      <p:sp>
        <p:nvSpPr>
          <p:cNvPr id="6155" name="Line 12"/>
          <p:cNvSpPr>
            <a:spLocks noChangeShapeType="1"/>
          </p:cNvSpPr>
          <p:nvPr/>
        </p:nvSpPr>
        <p:spPr bwMode="auto">
          <a:xfrm>
            <a:off x="1247" y="81644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32" y="1543980"/>
            <a:ext cx="6153150" cy="3154680"/>
          </a:xfrm>
          <a:prstGeom prst="rect">
            <a:avLst/>
          </a:prstGeom>
        </p:spPr>
      </p:pic>
    </p:spTree>
    <p:extLst>
      <p:ext uri="{BB962C8B-B14F-4D97-AF65-F5344CB8AC3E}">
        <p14:creationId xmlns:p14="http://schemas.microsoft.com/office/powerpoint/2010/main" val="2864364989"/>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5734052"/>
            <a:ext cx="8985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7" y="5618163"/>
            <a:ext cx="992187" cy="123983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9" y="5694363"/>
            <a:ext cx="930275" cy="116363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9213"/>
            <a:ext cx="10668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9213"/>
            <a:ext cx="1066800" cy="133350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776538"/>
            <a:ext cx="6681787" cy="9525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1992995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664" y="2699655"/>
            <a:ext cx="5027130" cy="4349932"/>
          </a:xfrm>
          <a:prstGeom prst="ellipse">
            <a:avLst/>
          </a:prstGeom>
          <a:ln>
            <a:noFill/>
          </a:ln>
          <a:effectLst>
            <a:softEdge rad="112500"/>
          </a:effec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44" y="-99870"/>
            <a:ext cx="8675687" cy="403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26114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6780" y="632531"/>
            <a:ext cx="2305438" cy="461665"/>
          </a:xfrm>
          <a:prstGeom prst="rect">
            <a:avLst/>
          </a:prstGeom>
        </p:spPr>
        <p:txBody>
          <a:bodyPr wrap="none">
            <a:spAutoFit/>
          </a:bodyPr>
          <a:lstStyle/>
          <a:p>
            <a:pPr algn="ctr"/>
            <a:r>
              <a:rPr lang="en-US" sz="2400" dirty="0" err="1">
                <a:solidFill>
                  <a:srgbClr val="FF0000"/>
                </a:solidFill>
                <a:latin typeface="Arial" pitchFamily="34" charset="0"/>
                <a:cs typeface="Arial" pitchFamily="34" charset="0"/>
              </a:rPr>
              <a:t>Quan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sát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tranh</a:t>
            </a:r>
            <a:r>
              <a:rPr lang="en-US" sz="2400" dirty="0">
                <a:solidFill>
                  <a:srgbClr val="FF0000"/>
                </a:solidFill>
                <a:latin typeface="Arial" pitchFamily="34" charset="0"/>
                <a:cs typeface="Arial" pitchFamily="34" charset="0"/>
              </a:rPr>
              <a:t>:</a:t>
            </a:r>
          </a:p>
        </p:txBody>
      </p:sp>
      <p:sp>
        <p:nvSpPr>
          <p:cNvPr id="5" name="Line 12"/>
          <p:cNvSpPr>
            <a:spLocks noChangeShapeType="1"/>
          </p:cNvSpPr>
          <p:nvPr/>
        </p:nvSpPr>
        <p:spPr bwMode="auto">
          <a:xfrm>
            <a:off x="0" y="624847"/>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p:cNvSpPr/>
          <p:nvPr/>
        </p:nvSpPr>
        <p:spPr>
          <a:xfrm>
            <a:off x="1543483" y="79702"/>
            <a:ext cx="6447598" cy="461665"/>
          </a:xfrm>
          <a:prstGeom prst="rect">
            <a:avLst/>
          </a:prstGeom>
        </p:spPr>
        <p:txBody>
          <a:bodyPr wrap="none">
            <a:spAutoFit/>
          </a:bodyPr>
          <a:lstStyle/>
          <a:p>
            <a:pPr algn="ctr"/>
            <a:r>
              <a:rPr lang="vi-VN" sz="2400" dirty="0">
                <a:solidFill>
                  <a:srgbClr val="FF0000"/>
                </a:solidFill>
              </a:rPr>
              <a:t>Thảo luận về các thành viên trong nhà trường</a:t>
            </a:r>
            <a:endParaRPr lang="en-US" sz="2400"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413" y="1896198"/>
            <a:ext cx="2052624" cy="2819414"/>
          </a:xfrm>
          <a:prstGeom prst="rect">
            <a:avLst/>
          </a:prstGeom>
          <a:effectLst>
            <a:glow rad="139700">
              <a:schemeClr val="accent5">
                <a:satMod val="175000"/>
                <a:alpha val="40000"/>
              </a:schemeClr>
            </a:glo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177" y="2710555"/>
            <a:ext cx="2110358" cy="2803117"/>
          </a:xfrm>
          <a:prstGeom prst="rect">
            <a:avLst/>
          </a:prstGeom>
          <a:effectLst>
            <a:glow rad="139700">
              <a:schemeClr val="accent5">
                <a:satMod val="175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675" y="3584574"/>
            <a:ext cx="2279070" cy="2852057"/>
          </a:xfrm>
          <a:prstGeom prst="rect">
            <a:avLst/>
          </a:prstGeom>
          <a:effectLst>
            <a:glow rad="139700">
              <a:schemeClr val="accent5">
                <a:satMod val="175000"/>
                <a:alpha val="40000"/>
              </a:schemeClr>
            </a:glo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5" y="909529"/>
            <a:ext cx="2056703" cy="2836831"/>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915257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237838"/>
            <a:ext cx="8382000" cy="4572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7" y="1233731"/>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 NHÓM</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87084" y="2109271"/>
            <a:ext cx="4876802" cy="4160900"/>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vi-VN" sz="2000" dirty="0">
                <a:solidFill>
                  <a:schemeClr val="bg1"/>
                </a:solidFill>
              </a:rPr>
              <a:t>- Kể tên các thành viên trong nhà trường.</a:t>
            </a:r>
          </a:p>
          <a:p>
            <a:pPr algn="just">
              <a:lnSpc>
                <a:spcPct val="150000"/>
              </a:lnSpc>
            </a:pPr>
            <a:r>
              <a:rPr lang="vi-VN" sz="2000" dirty="0">
                <a:solidFill>
                  <a:schemeClr val="bg1"/>
                </a:solidFill>
              </a:rPr>
              <a:t>- Nói về công việc của một số thành viên trong nhà trường.</a:t>
            </a:r>
          </a:p>
          <a:p>
            <a:pPr algn="just">
              <a:lnSpc>
                <a:spcPct val="150000"/>
              </a:lnSpc>
            </a:pPr>
            <a:r>
              <a:rPr lang="vi-VN" sz="2000" dirty="0">
                <a:solidFill>
                  <a:schemeClr val="bg1"/>
                </a:solidFill>
              </a:rPr>
              <a:t>- Em làm gì để thể hiện sự kính trọng và biết ơn các thầy giáo, cô giáo; các cô, bác nhân viên trong nhà trường?</a:t>
            </a:r>
          </a:p>
        </p:txBody>
      </p:sp>
      <p:sp>
        <p:nvSpPr>
          <p:cNvPr id="6155" name="Line 12"/>
          <p:cNvSpPr>
            <a:spLocks noChangeShapeType="1"/>
          </p:cNvSpPr>
          <p:nvPr/>
        </p:nvSpPr>
        <p:spPr bwMode="auto">
          <a:xfrm>
            <a:off x="0" y="11996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8047"/>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90" y="109"/>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90" y="17572"/>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90" y="17572"/>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2317"/>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130</a:t>
            </a:r>
            <a:endParaRPr lang="en-US" altLang="vi-VN" sz="54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140</a:t>
            </a:r>
            <a:endParaRPr lang="en-US" altLang="vi-VN" sz="5400">
              <a:solidFill>
                <a:srgbClr val="FF0066"/>
              </a:solidFill>
              <a:latin typeface=".VnTifani Heavy" pitchFamily="34" charset="0"/>
            </a:endParaRPr>
          </a:p>
        </p:txBody>
      </p:sp>
      <p:sp>
        <p:nvSpPr>
          <p:cNvPr id="38" name="Text Box 27"/>
          <p:cNvSpPr txBox="1">
            <a:spLocks noChangeArrowheads="1"/>
          </p:cNvSpPr>
          <p:nvPr/>
        </p:nvSpPr>
        <p:spPr bwMode="auto">
          <a:xfrm>
            <a:off x="37338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150</a:t>
            </a:r>
            <a:endParaRPr lang="en-US" altLang="vi-VN" sz="54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160</a:t>
            </a:r>
            <a:endParaRPr lang="en-US" altLang="vi-VN" sz="5400">
              <a:solidFill>
                <a:srgbClr val="FF0066"/>
              </a:solidFill>
              <a:latin typeface=".VnTifani Heavy" pitchFamily="34" charset="0"/>
            </a:endParaRPr>
          </a:p>
        </p:txBody>
      </p:sp>
      <p:sp>
        <p:nvSpPr>
          <p:cNvPr id="40" name="Text Box 27"/>
          <p:cNvSpPr txBox="1">
            <a:spLocks noChangeArrowheads="1"/>
          </p:cNvSpPr>
          <p:nvPr/>
        </p:nvSpPr>
        <p:spPr bwMode="auto">
          <a:xfrm>
            <a:off x="3757612" y="2436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170</a:t>
            </a:r>
            <a:endParaRPr lang="en-US" altLang="vi-VN" sz="5400">
              <a:solidFill>
                <a:srgbClr val="FF0066"/>
              </a:solidFill>
              <a:latin typeface=".VnTifani Heavy" pitchFamily="34" charset="0"/>
            </a:endParaRPr>
          </a:p>
        </p:txBody>
      </p:sp>
      <p:sp>
        <p:nvSpPr>
          <p:cNvPr id="41" name="Text Box 27"/>
          <p:cNvSpPr txBox="1">
            <a:spLocks noChangeArrowheads="1"/>
          </p:cNvSpPr>
          <p:nvPr/>
        </p:nvSpPr>
        <p:spPr bwMode="auto">
          <a:xfrm>
            <a:off x="3757612"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180</a:t>
            </a:r>
            <a:endParaRPr lang="en-US" altLang="vi-VN" sz="54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33448"/>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916"/>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0629" y="2475220"/>
            <a:ext cx="3810000" cy="3429000"/>
          </a:xfrm>
          <a:prstGeom prst="rect">
            <a:avLst/>
          </a:prstGeom>
        </p:spPr>
      </p:pic>
    </p:spTree>
    <p:extLst>
      <p:ext uri="{BB962C8B-B14F-4D97-AF65-F5344CB8AC3E}">
        <p14:creationId xmlns:p14="http://schemas.microsoft.com/office/powerpoint/2010/main" val="34473538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595091" y="769214"/>
            <a:ext cx="8084453" cy="3970318"/>
          </a:xfrm>
          <a:prstGeom prst="rect">
            <a:avLst/>
          </a:prstGeom>
        </p:spPr>
        <p:txBody>
          <a:bodyPr wrap="square">
            <a:spAutoFit/>
          </a:bodyPr>
          <a:lstStyle/>
          <a:p>
            <a:pPr algn="just">
              <a:lnSpc>
                <a:spcPct val="150000"/>
              </a:lnSpc>
            </a:pPr>
            <a:r>
              <a:rPr lang="en-US" sz="2800" dirty="0" smtClean="0">
                <a:solidFill>
                  <a:srgbClr val="0000CC"/>
                </a:solidFill>
              </a:rPr>
              <a:t>- </a:t>
            </a:r>
            <a:r>
              <a:rPr lang="vi-VN" sz="2800" dirty="0" smtClean="0">
                <a:solidFill>
                  <a:srgbClr val="0000CC"/>
                </a:solidFill>
              </a:rPr>
              <a:t>Các </a:t>
            </a:r>
            <a:r>
              <a:rPr lang="vi-VN" sz="2800" dirty="0">
                <a:solidFill>
                  <a:srgbClr val="0000CC"/>
                </a:solidFill>
              </a:rPr>
              <a:t>thành viên trong nhà trường: Hiệu trưởng, hiệu phó, thầy/cô giáo, cô thư viện, cô lao công, cô y tá, cô Tổng phụ trách Đội, bác bảo vệ,...</a:t>
            </a:r>
          </a:p>
          <a:p>
            <a:pPr algn="just">
              <a:lnSpc>
                <a:spcPct val="150000"/>
              </a:lnSpc>
            </a:pPr>
            <a:r>
              <a:rPr lang="en-US" sz="2800" dirty="0" smtClean="0">
                <a:solidFill>
                  <a:srgbClr val="0000CC"/>
                </a:solidFill>
              </a:rPr>
              <a:t>- </a:t>
            </a:r>
            <a:r>
              <a:rPr lang="vi-VN" sz="2800" dirty="0" smtClean="0">
                <a:solidFill>
                  <a:srgbClr val="0000CC"/>
                </a:solidFill>
              </a:rPr>
              <a:t>Cách </a:t>
            </a:r>
            <a:r>
              <a:rPr lang="vi-VN" sz="2800" dirty="0">
                <a:solidFill>
                  <a:srgbClr val="0000CC"/>
                </a:solidFill>
              </a:rPr>
              <a:t>thể hiện sự kính trọng, biết ơn các thành viên: chào hỏi khi gặp mặt, xưng hô lễ phép, giúp đỡ khi cần thiết, cố gắng học tập tốt,...</a:t>
            </a:r>
          </a:p>
        </p:txBody>
      </p:sp>
    </p:spTree>
    <p:extLst>
      <p:ext uri="{BB962C8B-B14F-4D97-AF65-F5344CB8AC3E}">
        <p14:creationId xmlns:p14="http://schemas.microsoft.com/office/powerpoint/2010/main" val="1787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9316" y="31817"/>
            <a:ext cx="4520275" cy="523220"/>
          </a:xfrm>
          <a:prstGeom prst="rect">
            <a:avLst/>
          </a:prstGeom>
        </p:spPr>
        <p:txBody>
          <a:bodyPr wrap="none">
            <a:spAutoFit/>
          </a:bodyPr>
          <a:lstStyle/>
          <a:p>
            <a:pPr algn="ctr"/>
            <a:r>
              <a:rPr lang="vi-VN" sz="2800" dirty="0">
                <a:solidFill>
                  <a:srgbClr val="FF0000"/>
                </a:solidFill>
              </a:rPr>
              <a:t>Trò chơi "Ai có thể giúp tôi"</a:t>
            </a:r>
            <a:endParaRPr lang="en-US" sz="2800" dirty="0">
              <a:solidFill>
                <a:srgbClr val="FF0000"/>
              </a:solidFill>
            </a:endParaRPr>
          </a:p>
        </p:txBody>
      </p:sp>
      <p:sp>
        <p:nvSpPr>
          <p:cNvPr id="5" name="Line 12"/>
          <p:cNvSpPr>
            <a:spLocks noChangeShapeType="1"/>
          </p:cNvSpPr>
          <p:nvPr/>
        </p:nvSpPr>
        <p:spPr bwMode="auto">
          <a:xfrm>
            <a:off x="0" y="659681"/>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p:cNvSpPr/>
          <p:nvPr/>
        </p:nvSpPr>
        <p:spPr>
          <a:xfrm>
            <a:off x="0" y="714229"/>
            <a:ext cx="9027886" cy="1815882"/>
          </a:xfrm>
          <a:prstGeom prst="rect">
            <a:avLst/>
          </a:prstGeom>
        </p:spPr>
        <p:txBody>
          <a:bodyPr wrap="square">
            <a:spAutoFit/>
          </a:bodyPr>
          <a:lstStyle/>
          <a:p>
            <a:pPr algn="just"/>
            <a:r>
              <a:rPr lang="vi-VN" sz="2800" dirty="0">
                <a:solidFill>
                  <a:srgbClr val="FF0000"/>
                </a:solidFill>
              </a:rPr>
              <a:t>Ví dụ: </a:t>
            </a:r>
          </a:p>
          <a:p>
            <a:pPr algn="just"/>
            <a:r>
              <a:rPr lang="vi-VN" sz="2800" dirty="0">
                <a:solidFill>
                  <a:srgbClr val="FF0000"/>
                </a:solidFill>
              </a:rPr>
              <a:t>- Học sinh 1: </a:t>
            </a:r>
            <a:r>
              <a:rPr lang="vi-VN" sz="2800" dirty="0">
                <a:solidFill>
                  <a:srgbClr val="006600"/>
                </a:solidFill>
              </a:rPr>
              <a:t>Khi tôi muốn mượn sách ở thư viện, ai có thể giúp tôi?</a:t>
            </a:r>
          </a:p>
          <a:p>
            <a:pPr algn="just"/>
            <a:r>
              <a:rPr lang="vi-VN" sz="2800" dirty="0">
                <a:solidFill>
                  <a:srgbClr val="FF0000"/>
                </a:solidFill>
              </a:rPr>
              <a:t>- Học sinh 2: </a:t>
            </a:r>
            <a:r>
              <a:rPr lang="vi-VN" sz="2800" dirty="0">
                <a:solidFill>
                  <a:srgbClr val="006600"/>
                </a:solidFill>
              </a:rPr>
              <a:t>Bạn hãy đến gặp cô thư viện.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02" y="2962955"/>
            <a:ext cx="7979682" cy="3746981"/>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243303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68" y="4953000"/>
            <a:ext cx="5450417" cy="889000"/>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825502"/>
            <a:ext cx="4762500" cy="1153583"/>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1" y="6032500"/>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4"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4" y="4826001"/>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509323"/>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636324"/>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82323"/>
            <a:ext cx="1254566" cy="15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39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5126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Khung ppt chuan\anh-nen-power-point-1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0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4172" y="1079864"/>
            <a:ext cx="8853715" cy="55560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em yeu truong 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713" t="17024" r="6191" b="17262"/>
          <a:stretch/>
        </p:blipFill>
        <p:spPr>
          <a:xfrm>
            <a:off x="464456" y="1410790"/>
            <a:ext cx="8374744" cy="4998768"/>
          </a:xfrm>
          <a:prstGeom prst="rect">
            <a:avLst/>
          </a:prstGeom>
        </p:spPr>
      </p:pic>
    </p:spTree>
    <p:extLst>
      <p:ext uri="{BB962C8B-B14F-4D97-AF65-F5344CB8AC3E}">
        <p14:creationId xmlns:p14="http://schemas.microsoft.com/office/powerpoint/2010/main" val="286035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5232403" y="2270424"/>
            <a:ext cx="3243937" cy="2677656"/>
          </a:xfrm>
          <a:prstGeom prst="rect">
            <a:avLst/>
          </a:prstGeom>
        </p:spPr>
        <p:txBody>
          <a:bodyPr wrap="square">
            <a:spAutoFit/>
          </a:bodyPr>
          <a:lstStyle/>
          <a:p>
            <a:pPr algn="just"/>
            <a:r>
              <a:rPr lang="vi-VN" sz="2400" dirty="0">
                <a:solidFill>
                  <a:srgbClr val="006600"/>
                </a:solidFill>
              </a:rPr>
              <a:t>Trường học là nơi em được học tập và vui chơi cùng bạn bè. Em kính trọng, biết ơn các thầy giáo, cô giáo và các cô, bác nhân viên trong nhà truờng.</a:t>
            </a:r>
          </a:p>
        </p:txBody>
      </p:sp>
      <p:sp>
        <p:nvSpPr>
          <p:cNvPr id="6" name="Rectangle 5"/>
          <p:cNvSpPr/>
          <p:nvPr/>
        </p:nvSpPr>
        <p:spPr>
          <a:xfrm>
            <a:off x="5634672" y="31818"/>
            <a:ext cx="2672526" cy="646331"/>
          </a:xfrm>
          <a:prstGeom prst="rect">
            <a:avLst/>
          </a:prstGeom>
        </p:spPr>
        <p:txBody>
          <a:bodyPr wrap="none">
            <a:spAutoFit/>
          </a:bodyPr>
          <a:lstStyle/>
          <a:p>
            <a:pPr algn="ctr"/>
            <a:r>
              <a:rPr lang="en-US" sz="3600" b="1" dirty="0" err="1" smtClean="0">
                <a:solidFill>
                  <a:srgbClr val="FF0000"/>
                </a:solidFill>
                <a:latin typeface="Arial" pitchFamily="34" charset="0"/>
                <a:cs typeface="Arial" pitchFamily="34" charset="0"/>
              </a:rPr>
              <a:t>Thông</a:t>
            </a:r>
            <a:r>
              <a:rPr lang="en-US" sz="3600" b="1" dirty="0" smtClean="0">
                <a:solidFill>
                  <a:srgbClr val="FF0000"/>
                </a:solidFill>
                <a:latin typeface="Arial" pitchFamily="34" charset="0"/>
                <a:cs typeface="Arial" pitchFamily="34" charset="0"/>
              </a:rPr>
              <a:t> </a:t>
            </a:r>
            <a:r>
              <a:rPr lang="en-US" sz="3600" b="1" dirty="0" err="1" smtClean="0">
                <a:solidFill>
                  <a:srgbClr val="FF0000"/>
                </a:solidFill>
                <a:latin typeface="Arial" pitchFamily="34" charset="0"/>
                <a:cs typeface="Arial" pitchFamily="34" charset="0"/>
              </a:rPr>
              <a:t>điệp</a:t>
            </a:r>
            <a:endParaRPr lang="en-US" sz="36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997560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286</Words>
  <Application>Microsoft Office PowerPoint</Application>
  <PresentationFormat>On-screen Show (4:3)</PresentationFormat>
  <Paragraphs>48</Paragraphs>
  <Slides>11</Slides>
  <Notes>0</Notes>
  <HiddenSlides>0</HiddenSlides>
  <MMClips>4</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2020-10-17T10:31:38Z</dcterms:created>
  <dcterms:modified xsi:type="dcterms:W3CDTF">2020-10-17T10:35:01Z</dcterms:modified>
</cp:coreProperties>
</file>