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2.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55" r:id="rId2"/>
  </p:sldMasterIdLst>
  <p:notesMasterIdLst>
    <p:notesMasterId r:id="rId44"/>
  </p:notesMasterIdLst>
  <p:sldIdLst>
    <p:sldId id="448" r:id="rId3"/>
    <p:sldId id="469" r:id="rId4"/>
    <p:sldId id="319" r:id="rId5"/>
    <p:sldId id="311" r:id="rId6"/>
    <p:sldId id="256" r:id="rId7"/>
    <p:sldId id="461" r:id="rId8"/>
    <p:sldId id="481" r:id="rId9"/>
    <p:sldId id="283" r:id="rId10"/>
    <p:sldId id="433" r:id="rId11"/>
    <p:sldId id="424" r:id="rId12"/>
    <p:sldId id="455" r:id="rId13"/>
    <p:sldId id="471" r:id="rId14"/>
    <p:sldId id="266" r:id="rId15"/>
    <p:sldId id="267" r:id="rId16"/>
    <p:sldId id="268" r:id="rId17"/>
    <p:sldId id="269" r:id="rId18"/>
    <p:sldId id="270" r:id="rId19"/>
    <p:sldId id="271" r:id="rId20"/>
    <p:sldId id="480" r:id="rId21"/>
    <p:sldId id="445" r:id="rId22"/>
    <p:sldId id="475" r:id="rId23"/>
    <p:sldId id="290" r:id="rId24"/>
    <p:sldId id="466" r:id="rId25"/>
    <p:sldId id="479" r:id="rId26"/>
    <p:sldId id="468" r:id="rId27"/>
    <p:sldId id="274" r:id="rId28"/>
    <p:sldId id="275" r:id="rId29"/>
    <p:sldId id="276" r:id="rId30"/>
    <p:sldId id="456" r:id="rId31"/>
    <p:sldId id="454" r:id="rId32"/>
    <p:sldId id="464" r:id="rId33"/>
    <p:sldId id="463" r:id="rId34"/>
    <p:sldId id="278" r:id="rId35"/>
    <p:sldId id="331" r:id="rId36"/>
    <p:sldId id="280" r:id="rId37"/>
    <p:sldId id="281" r:id="rId38"/>
    <p:sldId id="476" r:id="rId39"/>
    <p:sldId id="478" r:id="rId40"/>
    <p:sldId id="477" r:id="rId41"/>
    <p:sldId id="416" r:id="rId42"/>
    <p:sldId id="377"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33CC"/>
    <a:srgbClr val="CC3300"/>
    <a:srgbClr val="FFFF66"/>
    <a:srgbClr val="FFFFCC"/>
    <a:srgbClr val="FFFF99"/>
    <a:srgbClr val="FFCC99"/>
    <a:srgbClr val="9933FF"/>
    <a:srgbClr val="CC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89520" autoAdjust="0"/>
  </p:normalViewPr>
  <p:slideViewPr>
    <p:cSldViewPr>
      <p:cViewPr varScale="1">
        <p:scale>
          <a:sx n="75" d="100"/>
          <a:sy n="75" d="100"/>
        </p:scale>
        <p:origin x="643"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2-28T10:07:07.631"/>
    </inkml:context>
    <inkml:brush xml:id="br0">
      <inkml:brushProperty name="width" value="0.05292" units="cm"/>
      <inkml:brushProperty name="height" value="0.05292" units="cm"/>
      <inkml:brushProperty name="color" value="#FF0000"/>
    </inkml:brush>
  </inkml:definitions>
  <inkml:trace contextRef="#ctx0" brushRef="#br0">18248 12620 0</inkml:trace>
  <inkml:trace contextRef="#ctx0" brushRef="#br0" timeOffset="3261.61">7360 437 0</inkml:trace>
  <inkml:trace contextRef="#ctx0" brushRef="#br0" timeOffset="4232.05">7056 0 0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2-28T10:07:07.631"/>
    </inkml:context>
    <inkml:brush xml:id="br0">
      <inkml:brushProperty name="width" value="0.05292" units="cm"/>
      <inkml:brushProperty name="height" value="0.05292" units="cm"/>
      <inkml:brushProperty name="color" value="#FF0000"/>
    </inkml:brush>
  </inkml:definitions>
  <inkml:trace contextRef="#ctx0" brushRef="#br0">18248 12620 0</inkml:trace>
  <inkml:trace contextRef="#ctx0" brushRef="#br0" timeOffset="3261.61">7360 437 0</inkml:trace>
  <inkml:trace contextRef="#ctx0" brushRef="#br0" timeOffset="4232.05">7056 0 0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8DC42-FB17-4B93-A710-D53518919985}" type="datetimeFigureOut">
              <a:rPr lang="en-US" smtClean="0"/>
              <a:pPr/>
              <a:t>9/14/2022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97DEA-6438-456F-8C36-8D27512EE621}" type="slidenum">
              <a:rPr lang="en-US" smtClean="0"/>
              <a:pPr/>
              <a:t>‹#›</a:t>
            </a:fld>
            <a:endParaRPr lang="en-US"/>
          </a:p>
        </p:txBody>
      </p:sp>
    </p:spTree>
    <p:extLst>
      <p:ext uri="{BB962C8B-B14F-4D97-AF65-F5344CB8AC3E}">
        <p14:creationId xmlns:p14="http://schemas.microsoft.com/office/powerpoint/2010/main" val="72223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cuaso.com/tag/thang-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ocuaso.com/tho-viet-nam/chum-tho-bat-hu/10-bai-tho-hay-nhat-cua-nha-tho-hoang-phu-ngoc-tuong.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1205025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Đọc đúng: truyện cổ, sâu xa, rặng dừa nghiêng soi, độ lượng, ...</a:t>
            </a:r>
          </a:p>
          <a:p>
            <a:r>
              <a:rPr lang="vi-VN" dirty="0"/>
              <a:t>Giải nghĩa thêm:</a:t>
            </a:r>
          </a:p>
          <a:p>
            <a:r>
              <a:rPr lang="vi-VN" dirty="0"/>
              <a:t>Vàng cơn nắng, trắng cơn mưa: đã trải qua bao nhiêu thời gian, bao nhiêu nắng mưa</a:t>
            </a:r>
          </a:p>
          <a:p>
            <a:r>
              <a:rPr lang="vi-VN" dirty="0"/>
              <a:t>Nhận mặt: truyện giúp cho ta nhận ra bản sắc dân tộc, những truyền thống tốt đẹp của ông cha như công bằng, thông minh, nhân hậu</a:t>
            </a:r>
          </a:p>
        </p:txBody>
      </p:sp>
      <p:sp>
        <p:nvSpPr>
          <p:cNvPr id="4" name="Slide Number Placeholder 3"/>
          <p:cNvSpPr>
            <a:spLocks noGrp="1"/>
          </p:cNvSpPr>
          <p:nvPr>
            <p:ph type="sldNum" sz="quarter" idx="5"/>
          </p:nvPr>
        </p:nvSpPr>
        <p:spPr/>
        <p:txBody>
          <a:bodyPr/>
          <a:lstStyle/>
          <a:p>
            <a:fld id="{C1697DEA-6438-456F-8C36-8D27512EE621}" type="slidenum">
              <a:rPr lang="en-US" smtClean="0"/>
              <a:pPr/>
              <a:t>19</a:t>
            </a:fld>
            <a:endParaRPr lang="en-US"/>
          </a:p>
        </p:txBody>
      </p:sp>
    </p:spTree>
    <p:extLst>
      <p:ext uri="{BB962C8B-B14F-4D97-AF65-F5344CB8AC3E}">
        <p14:creationId xmlns:p14="http://schemas.microsoft.com/office/powerpoint/2010/main" val="266513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21</a:t>
            </a:fld>
            <a:endParaRPr lang="zh-CN" altLang="en-US"/>
          </a:p>
        </p:txBody>
      </p:sp>
    </p:spTree>
    <p:extLst>
      <p:ext uri="{BB962C8B-B14F-4D97-AF65-F5344CB8AC3E}">
        <p14:creationId xmlns:p14="http://schemas.microsoft.com/office/powerpoint/2010/main" val="1205025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Tấm</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Cám</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bằng</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Khẳng</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định</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nết</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na</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chăm</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chỉ</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như</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Tấm</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sẽ</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bụt</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phù</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giúp</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đỡ</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sống</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hạnh</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phúc</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Ngược</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ác</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như</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mẹ</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con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Cám</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sẽ</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trừng</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1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phạt</a:t>
            </a:r>
            <a:r>
              <a:rPr kumimoji="0" lang="en-US" altLang="en-US"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171450" indent="-171450">
              <a:buFontTx/>
              <a:buChar char="-"/>
            </a:pPr>
            <a:r>
              <a:rPr lang="en-US" altLang="en-US" sz="1200" b="1" dirty="0" err="1">
                <a:solidFill>
                  <a:srgbClr val="0070C0"/>
                </a:solidFill>
                <a:latin typeface="Times New Roman" panose="02020603050405020304" pitchFamily="18" charset="0"/>
                <a:cs typeface="Times New Roman" panose="02020603050405020304" pitchFamily="18" charset="0"/>
              </a:rPr>
              <a:t>Thể</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hiện</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sự</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thông</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minh</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Khuyên</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người</a:t>
            </a:r>
            <a:r>
              <a:rPr lang="en-US" altLang="en-US" sz="1200" b="1" dirty="0">
                <a:solidFill>
                  <a:srgbClr val="0070C0"/>
                </a:solidFill>
                <a:latin typeface="Times New Roman" panose="02020603050405020304" pitchFamily="18" charset="0"/>
                <a:cs typeface="Times New Roman" panose="02020603050405020304" pitchFamily="18" charset="0"/>
              </a:rPr>
              <a:t> ta </a:t>
            </a:r>
            <a:r>
              <a:rPr lang="en-US" altLang="en-US" sz="1200" b="1" dirty="0" err="1">
                <a:solidFill>
                  <a:srgbClr val="0070C0"/>
                </a:solidFill>
                <a:latin typeface="Times New Roman" panose="02020603050405020304" pitchFamily="18" charset="0"/>
                <a:cs typeface="Times New Roman" panose="02020603050405020304" pitchFamily="18" charset="0"/>
              </a:rPr>
              <a:t>phải</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có</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chủ</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kiến</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riêng</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nếu</a:t>
            </a:r>
            <a:r>
              <a:rPr lang="en-US" altLang="en-US" sz="1200" b="1" dirty="0">
                <a:solidFill>
                  <a:srgbClr val="0070C0"/>
                </a:solidFill>
                <a:latin typeface="Times New Roman" panose="02020603050405020304" pitchFamily="18" charset="0"/>
                <a:cs typeface="Times New Roman" panose="02020603050405020304" pitchFamily="18" charset="0"/>
              </a:rPr>
              <a:t> ai </a:t>
            </a:r>
            <a:r>
              <a:rPr lang="en-US" altLang="en-US" sz="1200" b="1" dirty="0" err="1">
                <a:solidFill>
                  <a:srgbClr val="0070C0"/>
                </a:solidFill>
                <a:latin typeface="Times New Roman" panose="02020603050405020304" pitchFamily="18" charset="0"/>
                <a:cs typeface="Times New Roman" panose="02020603050405020304" pitchFamily="18" charset="0"/>
              </a:rPr>
              <a:t>nói</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cũng</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cho</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là</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phải</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thì</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sẽ</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chẳng</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nên</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việc</a:t>
            </a:r>
            <a:r>
              <a:rPr lang="en-US" altLang="en-US" sz="1200" b="1" dirty="0">
                <a:solidFill>
                  <a:srgbClr val="0070C0"/>
                </a:solidFill>
                <a:latin typeface="Times New Roman" panose="02020603050405020304" pitchFamily="18" charset="0"/>
                <a:cs typeface="Times New Roman" panose="02020603050405020304" pitchFamily="18" charset="0"/>
              </a:rPr>
              <a:t> </a:t>
            </a:r>
            <a:r>
              <a:rPr lang="en-US" altLang="en-US" sz="1200" b="1" dirty="0" err="1">
                <a:solidFill>
                  <a:srgbClr val="0070C0"/>
                </a:solidFill>
                <a:latin typeface="Times New Roman" panose="02020603050405020304" pitchFamily="18" charset="0"/>
                <a:cs typeface="Times New Roman" panose="02020603050405020304" pitchFamily="18" charset="0"/>
              </a:rPr>
              <a:t>gì</a:t>
            </a:r>
            <a:r>
              <a:rPr lang="en-US" altLang="en-US" sz="1200" b="1" dirty="0">
                <a:solidFill>
                  <a:srgbClr val="0070C0"/>
                </a:solidFill>
                <a:latin typeface="Times New Roman" panose="02020603050405020304" pitchFamily="18" charset="0"/>
                <a:cs typeface="Times New Roman" panose="02020603050405020304" pitchFamily="18" charset="0"/>
              </a:rPr>
              <a:t>. </a:t>
            </a:r>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22</a:t>
            </a:fld>
            <a:endParaRPr lang="en-US"/>
          </a:p>
        </p:txBody>
      </p:sp>
    </p:spTree>
    <p:extLst>
      <p:ext uri="{BB962C8B-B14F-4D97-AF65-F5344CB8AC3E}">
        <p14:creationId xmlns:p14="http://schemas.microsoft.com/office/powerpoint/2010/main" val="128475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32</a:t>
            </a:fld>
            <a:endParaRPr lang="en-US"/>
          </a:p>
        </p:txBody>
      </p:sp>
    </p:spTree>
    <p:extLst>
      <p:ext uri="{BB962C8B-B14F-4D97-AF65-F5344CB8AC3E}">
        <p14:creationId xmlns:p14="http://schemas.microsoft.com/office/powerpoint/2010/main" val="154498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3</a:t>
            </a:fld>
            <a:endParaRPr lang="en-US"/>
          </a:p>
        </p:txBody>
      </p:sp>
    </p:spTree>
    <p:extLst>
      <p:ext uri="{BB962C8B-B14F-4D97-AF65-F5344CB8AC3E}">
        <p14:creationId xmlns:p14="http://schemas.microsoft.com/office/powerpoint/2010/main" val="172622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chia </a:t>
            </a:r>
            <a:r>
              <a:rPr lang="en-US" dirty="0" err="1"/>
              <a:t>sẻ</a:t>
            </a:r>
            <a:r>
              <a:rPr lang="en-US" dirty="0"/>
              <a:t> </a:t>
            </a:r>
            <a:r>
              <a:rPr lang="en-US" dirty="0" err="1"/>
              <a:t>câu</a:t>
            </a:r>
            <a:r>
              <a:rPr lang="en-US" dirty="0"/>
              <a:t> </a:t>
            </a:r>
            <a:r>
              <a:rPr lang="en-US" dirty="0" err="1"/>
              <a:t>chuyện</a:t>
            </a:r>
            <a:r>
              <a:rPr lang="en-US" dirty="0"/>
              <a:t> : Ba </a:t>
            </a:r>
            <a:r>
              <a:rPr lang="en-US" dirty="0" err="1"/>
              <a:t>lưỡi</a:t>
            </a:r>
            <a:r>
              <a:rPr lang="en-US" dirty="0"/>
              <a:t> </a:t>
            </a:r>
            <a:r>
              <a:rPr lang="en-US" dirty="0" err="1"/>
              <a:t>rìu</a:t>
            </a:r>
            <a:r>
              <a:rPr lang="en-US"/>
              <a:t> (video)</a:t>
            </a:r>
            <a:endParaRPr lang="vi-VN"/>
          </a:p>
        </p:txBody>
      </p:sp>
      <p:sp>
        <p:nvSpPr>
          <p:cNvPr id="4" name="Slide Number Placeholder 3"/>
          <p:cNvSpPr>
            <a:spLocks noGrp="1"/>
          </p:cNvSpPr>
          <p:nvPr>
            <p:ph type="sldNum" sz="quarter" idx="5"/>
          </p:nvPr>
        </p:nvSpPr>
        <p:spPr/>
        <p:txBody>
          <a:bodyPr/>
          <a:lstStyle/>
          <a:p>
            <a:fld id="{C1697DEA-6438-456F-8C36-8D27512EE621}" type="slidenum">
              <a:rPr lang="en-US" smtClean="0"/>
              <a:pPr/>
              <a:t>40</a:t>
            </a:fld>
            <a:endParaRPr lang="en-US"/>
          </a:p>
        </p:txBody>
      </p:sp>
    </p:spTree>
    <p:extLst>
      <p:ext uri="{BB962C8B-B14F-4D97-AF65-F5344CB8AC3E}">
        <p14:creationId xmlns:p14="http://schemas.microsoft.com/office/powerpoint/2010/main" val="255567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41</a:t>
            </a:fld>
            <a:endParaRPr lang="en-US"/>
          </a:p>
        </p:txBody>
      </p:sp>
    </p:spTree>
    <p:extLst>
      <p:ext uri="{BB962C8B-B14F-4D97-AF65-F5344CB8AC3E}">
        <p14:creationId xmlns:p14="http://schemas.microsoft.com/office/powerpoint/2010/main" val="257254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extLst>
      <p:ext uri="{BB962C8B-B14F-4D97-AF65-F5344CB8AC3E}">
        <p14:creationId xmlns:p14="http://schemas.microsoft.com/office/powerpoint/2010/main" val="120502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vi-VN" b="0" i="0" dirty="0">
                <a:solidFill>
                  <a:srgbClr val="333333"/>
                </a:solidFill>
                <a:effectLst/>
                <a:latin typeface="Arial" panose="020B0604020202020204" pitchFamily="34" charset="0"/>
              </a:rPr>
              <a:t>Lâm Thị Mỹ Dạ sinh ngày 18 </a:t>
            </a:r>
            <a:r>
              <a:rPr lang="vi-VN" b="0" i="0" u="none" strike="noStrike" dirty="0">
                <a:solidFill>
                  <a:srgbClr val="0073E5"/>
                </a:solidFill>
                <a:effectLst/>
                <a:latin typeface="Arial" panose="020B0604020202020204" pitchFamily="34" charset="0"/>
                <a:hlinkClick r:id="rId3"/>
              </a:rPr>
              <a:t>tháng 9</a:t>
            </a:r>
            <a:r>
              <a:rPr lang="vi-VN" b="0" i="0" dirty="0">
                <a:solidFill>
                  <a:srgbClr val="333333"/>
                </a:solidFill>
                <a:effectLst/>
                <a:latin typeface="Arial" panose="020B0604020202020204" pitchFamily="34" charset="0"/>
              </a:rPr>
              <a:t> năm 1949 tại huyện Lệ Thuỷ, tỉnh Quảng Bình, cha là người gốc Hoa, mẹ người Huế. Cha bà là Lâm Thanh, từng tham gia Việt Minh và đến năm 1949 vào Sài Gòn sinh sống. Năm 1954, ông định đưa cả gia đình vào đây nhưng vợ ông, bà Lý Thị Đấu không thể mang Lâm Thị Mỹ Dạ đi theo được vì phải chăm sóc mẹ già và em gái. Mặc dù sau khi đất nước thống nhất ông đã được nhận bằng khen của Thủ tướng chính phủ vì đã có công với cách mạng trong thời gian sinh sống ở Sài Gòn nhưng trong suốt thời gian trước đó, ở quê ông bị cho là “theo địch vào Nam”. Mẹ Lâm Thị Mỹ Dạ đã từng học tiểu học bằng tiếng Pháp, thời còn trẻ đã từng bán hàng cho các đồn lính Pháp nên khi cải cách ruộng đất bà bị quy là do “địch cài lại” và bị đấu tố. Cộng thêm với việc ông nội là đại địa chủ nên trong những năm tuổi thơ, Lâm Thị Mỹ Dạ sống trong nghi kỵ, xa lánh của bạn bè, người quen. Mặc dù đã học xong cấp III nhưng bà không được học tiếp bậc cao hơn do vấn đề lý lịch.</a:t>
            </a:r>
          </a:p>
          <a:p>
            <a:pPr algn="l"/>
            <a:r>
              <a:rPr lang="vi-VN" b="0" i="0" dirty="0">
                <a:solidFill>
                  <a:srgbClr val="333333"/>
                </a:solidFill>
                <a:effectLst/>
                <a:latin typeface="Arial" panose="020B0604020202020204" pitchFamily="34" charset="0"/>
              </a:rPr>
              <a:t>Thơ Lâm Thị Mỹ Dạ vào những năm 90 luôn gờn gợn những hình tượng lạ, đầy gợi cảm. Nhưng kể từ khi mẹ mất và khi chồng bà là </a:t>
            </a:r>
            <a:r>
              <a:rPr lang="vi-VN" b="0" i="0" u="none" strike="noStrike" dirty="0">
                <a:solidFill>
                  <a:srgbClr val="0073E5"/>
                </a:solidFill>
                <a:effectLst/>
                <a:latin typeface="Arial" panose="020B0604020202020204" pitchFamily="34" charset="0"/>
                <a:hlinkClick r:id="rId4"/>
              </a:rPr>
              <a:t>Hoàng Phủ Ngọc Tường</a:t>
            </a:r>
            <a:r>
              <a:rPr lang="vi-VN" b="0" i="0" dirty="0">
                <a:solidFill>
                  <a:srgbClr val="333333"/>
                </a:solidFill>
                <a:effectLst/>
                <a:latin typeface="Arial" panose="020B0604020202020204" pitchFamily="34" charset="0"/>
              </a:rPr>
              <a:t> bị tai biến mạch máu não, bà không làm thơ nữa. Sau đây là bài viết tổng hợp chùm 10 bài thơ được yêu thích nhất của Lâm Thị Mỹ Dạ, mời các bạn cùng xem qua và thưởng thức:</a:t>
            </a:r>
          </a:p>
          <a:p>
            <a:pPr marL="0" lvl="0" indent="0" algn="l" rtl="0">
              <a:spcBef>
                <a:spcPts val="0"/>
              </a:spcBef>
              <a:spcAft>
                <a:spcPts val="0"/>
              </a:spcAft>
              <a:buNone/>
            </a:pPr>
            <a:endParaRPr dirty="0"/>
          </a:p>
        </p:txBody>
      </p:sp>
      <p:sp>
        <p:nvSpPr>
          <p:cNvPr id="290" name="Google Shape;29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Đọc đúng: truyện cổ, sâu xa, rặng dừa nghiêng soi, độ lượng, ...</a:t>
            </a:r>
          </a:p>
          <a:p>
            <a:r>
              <a:rPr lang="vi-VN" dirty="0"/>
              <a:t>Giải nghĩa thêm:</a:t>
            </a:r>
          </a:p>
          <a:p>
            <a:r>
              <a:rPr lang="vi-VN" dirty="0"/>
              <a:t>Vàng cơn nắng, trắng cơn mưa: đã trải qua bao nhiêu thời gian, bao nhiêu nắng mưa</a:t>
            </a:r>
          </a:p>
          <a:p>
            <a:r>
              <a:rPr lang="vi-VN" dirty="0"/>
              <a:t>Nhận mặt: truyện giúp cho ta nhận ra bản sắc dân tộc, những truyền thống tốt đẹp của ông cha như công bằng, thông minh, nhân hậu</a:t>
            </a:r>
          </a:p>
        </p:txBody>
      </p:sp>
      <p:sp>
        <p:nvSpPr>
          <p:cNvPr id="4" name="Slide Number Placeholder 3"/>
          <p:cNvSpPr>
            <a:spLocks noGrp="1"/>
          </p:cNvSpPr>
          <p:nvPr>
            <p:ph type="sldNum" sz="quarter" idx="5"/>
          </p:nvPr>
        </p:nvSpPr>
        <p:spPr/>
        <p:txBody>
          <a:bodyPr/>
          <a:lstStyle/>
          <a:p>
            <a:fld id="{C1697DEA-6438-456F-8C36-8D27512EE621}" type="slidenum">
              <a:rPr lang="en-US" smtClean="0"/>
              <a:pPr/>
              <a:t>9</a:t>
            </a:fld>
            <a:endParaRPr lang="en-US"/>
          </a:p>
        </p:txBody>
      </p:sp>
    </p:spTree>
    <p:extLst>
      <p:ext uri="{BB962C8B-B14F-4D97-AF65-F5344CB8AC3E}">
        <p14:creationId xmlns:p14="http://schemas.microsoft.com/office/powerpoint/2010/main" val="2764099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Đọc đúng: truyện cổ, sâu xa, rặng dừa nghiêng soi, độ lượng, ...</a:t>
            </a:r>
          </a:p>
          <a:p>
            <a:r>
              <a:rPr lang="vi-VN" dirty="0"/>
              <a:t>Giải nghĩa thêm:</a:t>
            </a:r>
          </a:p>
          <a:p>
            <a:r>
              <a:rPr lang="vi-VN" dirty="0"/>
              <a:t>Vàng cơn nắng, trắng cơn mưa: đã trải qua bao nhiêu thời gian, bao nhiêu nắng mưa</a:t>
            </a:r>
          </a:p>
          <a:p>
            <a:r>
              <a:rPr lang="vi-VN" dirty="0"/>
              <a:t>Nhận mặt: truyện giúp cho ta nhận ra bản sắc dân tộc, những truyền thống tốt đẹp của ông cha như công bằng, thông minh, nhân hậu</a:t>
            </a:r>
          </a:p>
        </p:txBody>
      </p:sp>
      <p:sp>
        <p:nvSpPr>
          <p:cNvPr id="4" name="Slide Number Placeholder 3"/>
          <p:cNvSpPr>
            <a:spLocks noGrp="1"/>
          </p:cNvSpPr>
          <p:nvPr>
            <p:ph type="sldNum" sz="quarter" idx="5"/>
          </p:nvPr>
        </p:nvSpPr>
        <p:spPr/>
        <p:txBody>
          <a:bodyPr/>
          <a:lstStyle/>
          <a:p>
            <a:fld id="{C1697DEA-6438-456F-8C36-8D27512EE621}" type="slidenum">
              <a:rPr lang="en-US" smtClean="0"/>
              <a:pPr/>
              <a:t>11</a:t>
            </a:fld>
            <a:endParaRPr lang="en-US"/>
          </a:p>
        </p:txBody>
      </p:sp>
    </p:spTree>
    <p:extLst>
      <p:ext uri="{BB962C8B-B14F-4D97-AF65-F5344CB8AC3E}">
        <p14:creationId xmlns:p14="http://schemas.microsoft.com/office/powerpoint/2010/main" val="2764099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9FF57282-0DE2-4D14-9EF8-2E13EFA6A361}"/>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D3BAC78B-C773-4C0A-A629-40DC8157025B}"/>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6515C8A-C8D3-47E9-ABED-7E036565FFCF}"/>
              </a:ext>
            </a:extLst>
          </p:cNvPr>
          <p:cNvSpPr>
            <a:spLocks noGrp="1"/>
          </p:cNvSpPr>
          <p:nvPr>
            <p:ph type="sldNum" sz="quarter" idx="12"/>
          </p:nvPr>
        </p:nvSpPr>
        <p:spPr/>
        <p:txBody>
          <a:bodyPr/>
          <a:lstStyle>
            <a:lvl1pPr>
              <a:defRPr/>
            </a:lvl1pPr>
          </a:lstStyle>
          <a:p>
            <a:fld id="{1C5A2CF4-5D9D-40EE-A62F-1C1DE8559F2C}" type="slidenum">
              <a:rPr lang="en-US" altLang="vi-VN"/>
              <a:pPr/>
              <a:t>‹#›</a:t>
            </a:fld>
            <a:endParaRPr lang="en-US" altLang="vi-VN"/>
          </a:p>
        </p:txBody>
      </p:sp>
    </p:spTree>
    <p:extLst>
      <p:ext uri="{BB962C8B-B14F-4D97-AF65-F5344CB8AC3E}">
        <p14:creationId xmlns:p14="http://schemas.microsoft.com/office/powerpoint/2010/main" val="175584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75534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554845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41292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419069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58284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542756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60CAE52F-ACB7-4CA1-AA3F-B4016EA0F0AB}"/>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F0D9773C-9846-465D-8764-142C29A47AD8}"/>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D208C7BA-15E7-41EF-8CF8-ABAF351B3189}"/>
              </a:ext>
            </a:extLst>
          </p:cNvPr>
          <p:cNvSpPr>
            <a:spLocks noGrp="1"/>
          </p:cNvSpPr>
          <p:nvPr>
            <p:ph type="sldNum" sz="quarter" idx="12"/>
          </p:nvPr>
        </p:nvSpPr>
        <p:spPr/>
        <p:txBody>
          <a:bodyPr/>
          <a:lstStyle>
            <a:lvl1pPr>
              <a:defRPr/>
            </a:lvl1pPr>
          </a:lstStyle>
          <a:p>
            <a:fld id="{82AB868F-BE2C-4C41-B9E3-354D7A23D49D}" type="slidenum">
              <a:rPr lang="en-US" altLang="vi-VN"/>
              <a:pPr/>
              <a:t>‹#›</a:t>
            </a:fld>
            <a:endParaRPr lang="en-US" altLang="vi-VN"/>
          </a:p>
        </p:txBody>
      </p:sp>
    </p:spTree>
    <p:extLst>
      <p:ext uri="{BB962C8B-B14F-4D97-AF65-F5344CB8AC3E}">
        <p14:creationId xmlns:p14="http://schemas.microsoft.com/office/powerpoint/2010/main" val="605225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BD7EC478-C6B4-4F52-8FF6-DB7EA705EF11}"/>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E5BBA9F1-EB98-4996-94A0-55E106C14A5F}"/>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D61936E0-D3E1-4815-9C0E-A7D1AEB649C2}"/>
              </a:ext>
            </a:extLst>
          </p:cNvPr>
          <p:cNvSpPr>
            <a:spLocks noGrp="1"/>
          </p:cNvSpPr>
          <p:nvPr>
            <p:ph type="sldNum" sz="quarter" idx="12"/>
          </p:nvPr>
        </p:nvSpPr>
        <p:spPr/>
        <p:txBody>
          <a:bodyPr/>
          <a:lstStyle>
            <a:lvl1pPr>
              <a:defRPr/>
            </a:lvl1pPr>
          </a:lstStyle>
          <a:p>
            <a:fld id="{F559EA9A-E506-4476-AB95-1FF41FA49652}" type="slidenum">
              <a:rPr lang="en-US" altLang="vi-VN"/>
              <a:pPr/>
              <a:t>‹#›</a:t>
            </a:fld>
            <a:endParaRPr lang="en-US" altLang="vi-VN"/>
          </a:p>
        </p:txBody>
      </p:sp>
    </p:spTree>
    <p:extLst>
      <p:ext uri="{BB962C8B-B14F-4D97-AF65-F5344CB8AC3E}">
        <p14:creationId xmlns:p14="http://schemas.microsoft.com/office/powerpoint/2010/main" val="3569101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DB2B81CD-5F00-408C-A5E0-BF019F61826D}"/>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1E639A97-CD51-462D-8F14-08763B180EF9}"/>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C94366EA-DF68-4BED-B505-BE83BECD295E}"/>
              </a:ext>
            </a:extLst>
          </p:cNvPr>
          <p:cNvSpPr>
            <a:spLocks noGrp="1"/>
          </p:cNvSpPr>
          <p:nvPr>
            <p:ph type="sldNum" sz="quarter" idx="12"/>
          </p:nvPr>
        </p:nvSpPr>
        <p:spPr/>
        <p:txBody>
          <a:bodyPr/>
          <a:lstStyle>
            <a:lvl1pPr>
              <a:defRPr/>
            </a:lvl1pPr>
          </a:lstStyle>
          <a:p>
            <a:fld id="{5F98A2CE-7C20-4BFD-B8D5-5D231FC20B8E}" type="slidenum">
              <a:rPr lang="en-US" altLang="vi-VN"/>
              <a:pPr/>
              <a:t>‹#›</a:t>
            </a:fld>
            <a:endParaRPr lang="en-US" altLang="vi-VN"/>
          </a:p>
        </p:txBody>
      </p:sp>
    </p:spTree>
    <p:extLst>
      <p:ext uri="{BB962C8B-B14F-4D97-AF65-F5344CB8AC3E}">
        <p14:creationId xmlns:p14="http://schemas.microsoft.com/office/powerpoint/2010/main" val="4282498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419BDF97-A86D-4665-9BF7-6ECECB904EB4}"/>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45B5C315-2878-4176-A33E-B95EE94B6CBF}"/>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C1DE7AC6-4413-4632-A7E7-CB323850E401}"/>
              </a:ext>
            </a:extLst>
          </p:cNvPr>
          <p:cNvSpPr>
            <a:spLocks noGrp="1"/>
          </p:cNvSpPr>
          <p:nvPr>
            <p:ph type="sldNum" sz="quarter" idx="12"/>
          </p:nvPr>
        </p:nvSpPr>
        <p:spPr/>
        <p:txBody>
          <a:bodyPr/>
          <a:lstStyle>
            <a:lvl1pPr>
              <a:defRPr/>
            </a:lvl1pPr>
          </a:lstStyle>
          <a:p>
            <a:fld id="{C4EC0E1A-1FAE-4B01-8BCB-87C72D14E1FA}" type="slidenum">
              <a:rPr lang="en-US" altLang="vi-VN"/>
              <a:pPr/>
              <a:t>‹#›</a:t>
            </a:fld>
            <a:endParaRPr lang="en-US" altLang="vi-VN"/>
          </a:p>
        </p:txBody>
      </p:sp>
    </p:spTree>
    <p:extLst>
      <p:ext uri="{BB962C8B-B14F-4D97-AF65-F5344CB8AC3E}">
        <p14:creationId xmlns:p14="http://schemas.microsoft.com/office/powerpoint/2010/main" val="331824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374540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7330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873579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7187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238703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95843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666807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438601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25021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586289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71688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563827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805390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414787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010069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213846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712254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310531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248914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314129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052308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44025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531893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721395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323045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867186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213668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721570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6811E71D-1BA4-4D86-A277-04F57E281EA8}"/>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E5A4DA30-0376-48CD-95A9-860CC2B76D2B}"/>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1FE03EA7-9B8F-4CBA-B339-4E444639D96D}"/>
              </a:ext>
            </a:extLst>
          </p:cNvPr>
          <p:cNvSpPr>
            <a:spLocks noGrp="1"/>
          </p:cNvSpPr>
          <p:nvPr>
            <p:ph type="sldNum" sz="quarter" idx="12"/>
          </p:nvPr>
        </p:nvSpPr>
        <p:spPr/>
        <p:txBody>
          <a:bodyPr/>
          <a:lstStyle>
            <a:lvl1pPr>
              <a:defRPr/>
            </a:lvl1pPr>
          </a:lstStyle>
          <a:p>
            <a:fld id="{AD6076FC-12E2-4991-BC1F-773CB17C569E}" type="slidenum">
              <a:rPr lang="en-US" altLang="vi-VN"/>
              <a:pPr/>
              <a:t>‹#›</a:t>
            </a:fld>
            <a:endParaRPr lang="en-US" altLang="vi-VN"/>
          </a:p>
        </p:txBody>
      </p:sp>
    </p:spTree>
    <p:extLst>
      <p:ext uri="{BB962C8B-B14F-4D97-AF65-F5344CB8AC3E}">
        <p14:creationId xmlns:p14="http://schemas.microsoft.com/office/powerpoint/2010/main" val="1868678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AB505985-7EA8-4232-B130-E651895494C7}"/>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B1C99900-44A4-48BD-BCB3-4F1849AB72B5}"/>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0E218867-86EC-4D04-882A-A48C37C5C553}"/>
              </a:ext>
            </a:extLst>
          </p:cNvPr>
          <p:cNvSpPr>
            <a:spLocks noGrp="1"/>
          </p:cNvSpPr>
          <p:nvPr>
            <p:ph type="sldNum" sz="quarter" idx="12"/>
          </p:nvPr>
        </p:nvSpPr>
        <p:spPr/>
        <p:txBody>
          <a:bodyPr/>
          <a:lstStyle>
            <a:lvl1pPr>
              <a:defRPr/>
            </a:lvl1pPr>
          </a:lstStyle>
          <a:p>
            <a:fld id="{64A8E07D-0EAC-4692-8BEB-5CD21ADAC8B5}" type="slidenum">
              <a:rPr lang="en-US" altLang="vi-VN"/>
              <a:pPr/>
              <a:t>‹#›</a:t>
            </a:fld>
            <a:endParaRPr lang="en-US" altLang="vi-VN"/>
          </a:p>
        </p:txBody>
      </p:sp>
    </p:spTree>
    <p:extLst>
      <p:ext uri="{BB962C8B-B14F-4D97-AF65-F5344CB8AC3E}">
        <p14:creationId xmlns:p14="http://schemas.microsoft.com/office/powerpoint/2010/main" val="2480910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8412024D-B2AE-4504-B839-B2A66DFE0C08}"/>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948867E4-A661-4CDC-B734-D28150492321}"/>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C52CF2D-F5E3-48BC-84D5-A5A58BE7032F}"/>
              </a:ext>
            </a:extLst>
          </p:cNvPr>
          <p:cNvSpPr>
            <a:spLocks noGrp="1"/>
          </p:cNvSpPr>
          <p:nvPr>
            <p:ph type="sldNum" sz="quarter" idx="12"/>
          </p:nvPr>
        </p:nvSpPr>
        <p:spPr/>
        <p:txBody>
          <a:bodyPr/>
          <a:lstStyle>
            <a:lvl1pPr>
              <a:defRPr/>
            </a:lvl1pPr>
          </a:lstStyle>
          <a:p>
            <a:fld id="{037161EC-479A-4B92-B8C2-C1C22AFD07EE}" type="slidenum">
              <a:rPr lang="en-US" altLang="vi-VN"/>
              <a:pPr/>
              <a:t>‹#›</a:t>
            </a:fld>
            <a:endParaRPr lang="en-US" altLang="vi-VN"/>
          </a:p>
        </p:txBody>
      </p:sp>
    </p:spTree>
    <p:extLst>
      <p:ext uri="{BB962C8B-B14F-4D97-AF65-F5344CB8AC3E}">
        <p14:creationId xmlns:p14="http://schemas.microsoft.com/office/powerpoint/2010/main" val="2838119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5BA8E582-7754-48EC-B1D4-D390E8E717DE}"/>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0D0383C2-809E-4307-9AA4-CED3762C432E}"/>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5B954D9-9BD1-4C68-9FD7-24DAC9AF963B}"/>
              </a:ext>
            </a:extLst>
          </p:cNvPr>
          <p:cNvSpPr>
            <a:spLocks noGrp="1"/>
          </p:cNvSpPr>
          <p:nvPr>
            <p:ph type="sldNum" sz="quarter" idx="12"/>
          </p:nvPr>
        </p:nvSpPr>
        <p:spPr/>
        <p:txBody>
          <a:bodyPr/>
          <a:lstStyle>
            <a:lvl1pPr>
              <a:defRPr/>
            </a:lvl1pPr>
          </a:lstStyle>
          <a:p>
            <a:fld id="{982C3953-6CB5-428F-B711-6838BEA09F03}" type="slidenum">
              <a:rPr lang="en-US" altLang="vi-VN"/>
              <a:pPr/>
              <a:t>‹#›</a:t>
            </a:fld>
            <a:endParaRPr lang="en-US" altLang="vi-VN"/>
          </a:p>
        </p:txBody>
      </p:sp>
    </p:spTree>
    <p:extLst>
      <p:ext uri="{BB962C8B-B14F-4D97-AF65-F5344CB8AC3E}">
        <p14:creationId xmlns:p14="http://schemas.microsoft.com/office/powerpoint/2010/main" val="1388682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cxnSp>
        <p:nvCxnSpPr>
          <p:cNvPr id="8" name="直接连接符 7">
            <a:extLst>
              <a:ext uri="{FF2B5EF4-FFF2-40B4-BE49-F238E27FC236}">
                <a16:creationId xmlns:a16="http://schemas.microsoft.com/office/drawing/2014/main" id="{9D467883-BBB8-4AA8-9569-B77F3D2BD526}"/>
              </a:ext>
            </a:extLst>
          </p:cNvPr>
          <p:cNvCxnSpPr>
            <a:cxnSpLocks/>
          </p:cNvCxnSpPr>
          <p:nvPr userDrawn="1"/>
        </p:nvCxnSpPr>
        <p:spPr>
          <a:xfrm>
            <a:off x="0" y="104502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A-文本框 10">
            <a:extLst>
              <a:ext uri="{FF2B5EF4-FFF2-40B4-BE49-F238E27FC236}">
                <a16:creationId xmlns:a16="http://schemas.microsoft.com/office/drawing/2014/main" id="{7030A9C3-FAF0-45B7-A03D-DF86ACD0FEDF}"/>
              </a:ext>
            </a:extLst>
          </p:cNvPr>
          <p:cNvSpPr txBox="1"/>
          <p:nvPr userDrawn="1">
            <p:custDataLst>
              <p:tags r:id="rId1"/>
            </p:custDataLst>
          </p:nvPr>
        </p:nvSpPr>
        <p:spPr>
          <a:xfrm>
            <a:off x="3291304" y="155585"/>
            <a:ext cx="5609391" cy="742319"/>
          </a:xfrm>
          <a:prstGeom prst="rect">
            <a:avLst/>
          </a:prstGeom>
          <a:noFill/>
        </p:spPr>
        <p:txBody>
          <a:bodyPr wrap="square" rtlCol="0">
            <a:spAutoFit/>
          </a:bodyPr>
          <a:lstStyle/>
          <a:p>
            <a:pPr algn="ctr">
              <a:lnSpc>
                <a:spcPct val="130000"/>
              </a:lnSpc>
            </a:pPr>
            <a:r>
              <a:rPr lang="zh-CN" altLang="en-US" sz="3600" b="1" dirty="0">
                <a:solidFill>
                  <a:schemeClr val="accent1"/>
                </a:solidFill>
                <a:latin typeface="+mn-ea"/>
              </a:rPr>
              <a:t>教学工作回顾</a:t>
            </a:r>
          </a:p>
        </p:txBody>
      </p:sp>
    </p:spTree>
    <p:extLst>
      <p:ext uri="{BB962C8B-B14F-4D97-AF65-F5344CB8AC3E}">
        <p14:creationId xmlns:p14="http://schemas.microsoft.com/office/powerpoint/2010/main" val="2303994494"/>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262730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768097"/>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67953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273174"/>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890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460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7623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89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910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78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571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7591576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539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695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598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250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69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983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86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939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048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687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706999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a:spLocks noGrp="1"/>
          </p:cNvSpPr>
          <p:nvPr>
            <p:ph type="pic" idx="2"/>
          </p:nvPr>
        </p:nvSpPr>
        <p:spPr>
          <a:xfrm>
            <a:off x="5183188" y="987425"/>
            <a:ext cx="6172200" cy="4873625"/>
          </a:xfrm>
          <a:prstGeom prst="rect">
            <a:avLst/>
          </a:prstGeom>
          <a:noFill/>
          <a:ln>
            <a:noFill/>
          </a:ln>
        </p:spPr>
      </p:sp>
      <p:sp>
        <p:nvSpPr>
          <p:cNvPr id="64" name="Google Shape;64;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084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166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453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637886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4414175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2.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a:extLst>
              <a:ext uri="{FF2B5EF4-FFF2-40B4-BE49-F238E27FC236}">
                <a16:creationId xmlns:a16="http://schemas.microsoft.com/office/drawing/2014/main" id="{0C3B4A76-392B-4283-9181-6021271F47C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a:extLst>
              <a:ext uri="{FF2B5EF4-FFF2-40B4-BE49-F238E27FC236}">
                <a16:creationId xmlns:a16="http://schemas.microsoft.com/office/drawing/2014/main" id="{FEB844A5-1C4E-4CE6-A516-CBE982A43FE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21969168-B7D7-429E-B1B8-E1DCB61BA67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Nơi giữ chỗ cho Chân trang 4">
            <a:extLst>
              <a:ext uri="{FF2B5EF4-FFF2-40B4-BE49-F238E27FC236}">
                <a16:creationId xmlns:a16="http://schemas.microsoft.com/office/drawing/2014/main" id="{9405BAD9-081D-4545-A527-1992EE55E4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C3B0DCE-5BA0-46AF-9CD3-F14FFCDA77F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E1C6714-8BBB-49E2-B599-3627E8BF4EC3}" type="slidenum">
              <a:rPr lang="en-US" altLang="vi-VN"/>
              <a:pPr/>
              <a:t>‹#›</a:t>
            </a:fld>
            <a:endParaRPr lang="en-US" altLang="vi-VN"/>
          </a:p>
        </p:txBody>
      </p:sp>
    </p:spTree>
    <p:extLst>
      <p:ext uri="{BB962C8B-B14F-4D97-AF65-F5344CB8AC3E}">
        <p14:creationId xmlns:p14="http://schemas.microsoft.com/office/powerpoint/2010/main" val="4131343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54" r:id="rId3"/>
    <p:sldLayoutId id="2147483753" r:id="rId4"/>
    <p:sldLayoutId id="2147483750" r:id="rId5"/>
    <p:sldLayoutId id="2147483749" r:id="rId6"/>
    <p:sldLayoutId id="2147483748" r:id="rId7"/>
    <p:sldLayoutId id="2147483744" r:id="rId8"/>
    <p:sldLayoutId id="2147483743" r:id="rId9"/>
    <p:sldLayoutId id="2147483740" r:id="rId10"/>
    <p:sldLayoutId id="2147483739" r:id="rId11"/>
    <p:sldLayoutId id="2147483738" r:id="rId12"/>
    <p:sldLayoutId id="2147483737" r:id="rId13"/>
    <p:sldLayoutId id="2147483730" r:id="rId14"/>
    <p:sldLayoutId id="2147483719" r:id="rId15"/>
    <p:sldLayoutId id="2147483703" r:id="rId16"/>
    <p:sldLayoutId id="2147483704" r:id="rId17"/>
    <p:sldLayoutId id="2147483705" r:id="rId18"/>
    <p:sldLayoutId id="2147483706" r:id="rId19"/>
    <p:sldLayoutId id="2147483707" r:id="rId20"/>
    <p:sldLayoutId id="2147483746" r:id="rId21"/>
    <p:sldLayoutId id="2147483742" r:id="rId22"/>
    <p:sldLayoutId id="2147483741" r:id="rId23"/>
    <p:sldLayoutId id="2147483735" r:id="rId24"/>
    <p:sldLayoutId id="2147483733" r:id="rId25"/>
    <p:sldLayoutId id="2147483732" r:id="rId26"/>
    <p:sldLayoutId id="2147483731" r:id="rId27"/>
    <p:sldLayoutId id="2147483729" r:id="rId28"/>
    <p:sldLayoutId id="2147483728" r:id="rId29"/>
    <p:sldLayoutId id="2147483727" r:id="rId30"/>
    <p:sldLayoutId id="2147483726" r:id="rId31"/>
    <p:sldLayoutId id="2147483725" r:id="rId32"/>
    <p:sldLayoutId id="2147483724" r:id="rId33"/>
    <p:sldLayoutId id="2147483723" r:id="rId34"/>
    <p:sldLayoutId id="2147483722" r:id="rId35"/>
    <p:sldLayoutId id="2147483721" r:id="rId36"/>
    <p:sldLayoutId id="2147483720" r:id="rId37"/>
    <p:sldLayoutId id="2147483718" r:id="rId38"/>
    <p:sldLayoutId id="2147483717" r:id="rId39"/>
    <p:sldLayoutId id="2147483716" r:id="rId40"/>
    <p:sldLayoutId id="2147483715" r:id="rId41"/>
    <p:sldLayoutId id="2147483714" r:id="rId42"/>
    <p:sldLayoutId id="2147483713" r:id="rId43"/>
    <p:sldLayoutId id="2147483712" r:id="rId44"/>
    <p:sldLayoutId id="2147483708" r:id="rId45"/>
    <p:sldLayoutId id="2147483709" r:id="rId46"/>
    <p:sldLayoutId id="2147483710" r:id="rId47"/>
    <p:sldLayoutId id="2147483711" r:id="rId48"/>
    <p:sldLayoutId id="2147483734" r:id="rId49"/>
    <p:sldLayoutId id="2147483736" r:id="rId50"/>
    <p:sldLayoutId id="2147483752" r:id="rId51"/>
    <p:sldLayoutId id="2147483751" r:id="rId5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7871429"/>
      </p:ext>
    </p:extLst>
  </p:cSld>
  <p:clrMap bg1="lt1" tx1="dk1" bg2="dk2" tx2="lt2" accent1="accent1" accent2="accent2" accent3="accent3" accent4="accent4" accent5="accent5" accent6="accent6" hlink="hlink" folHlink="folHlink"/>
  <p:sldLayoutIdLst>
    <p:sldLayoutId id="2147483756" r:id="rId1"/>
    <p:sldLayoutId id="2147483775" r:id="rId2"/>
    <p:sldLayoutId id="2147483774"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6.png"/><Relationship Id="rId3" Type="http://schemas.openxmlformats.org/officeDocument/2006/relationships/slide" Target="slide12.xml"/><Relationship Id="rId7" Type="http://schemas.openxmlformats.org/officeDocument/2006/relationships/slide" Target="slide15.xml"/><Relationship Id="rId12" Type="http://schemas.openxmlformats.org/officeDocument/2006/relationships/slide" Target="slide1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image" Target="../media/image22.png"/><Relationship Id="rId5" Type="http://schemas.openxmlformats.org/officeDocument/2006/relationships/slide" Target="slide13.xml"/><Relationship Id="rId15" Type="http://schemas.openxmlformats.org/officeDocument/2006/relationships/slide" Target="slide18.xml"/><Relationship Id="rId10" Type="http://schemas.openxmlformats.org/officeDocument/2006/relationships/image" Target="../media/image4.png"/><Relationship Id="rId4" Type="http://schemas.openxmlformats.org/officeDocument/2006/relationships/slide" Target="slide11.xml"/><Relationship Id="rId9" Type="http://schemas.openxmlformats.org/officeDocument/2006/relationships/image" Target="../media/image14.png"/><Relationship Id="rId14" Type="http://schemas.openxmlformats.org/officeDocument/2006/relationships/slide" Target="slide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1.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slide" Target="slide11.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50.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50.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notesSlide" Target="../notesSlides/notesSlide14.xml"/><Relationship Id="rId9" Type="http://schemas.openxmlformats.org/officeDocument/2006/relationships/image" Target="../media/image10.png"/><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12" Type="http://schemas.openxmlformats.org/officeDocument/2006/relationships/image" Target="../media/image42.jpeg"/><Relationship Id="rId2" Type="http://schemas.openxmlformats.org/officeDocument/2006/relationships/slide" Target="slide30.xml"/><Relationship Id="rId1" Type="http://schemas.openxmlformats.org/officeDocument/2006/relationships/slideLayout" Target="../slideLayouts/slideLayout49.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30.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50.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20.xml"/><Relationship Id="rId6" Type="http://schemas.openxmlformats.org/officeDocument/2006/relationships/image" Target="../media/image4.png"/><Relationship Id="rId11" Type="http://schemas.openxmlformats.org/officeDocument/2006/relationships/image" Target="../media/image49.png"/><Relationship Id="rId5" Type="http://schemas.openxmlformats.org/officeDocument/2006/relationships/image" Target="../media/image14.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12.png"/><Relationship Id="rId9" Type="http://schemas.openxmlformats.org/officeDocument/2006/relationships/image" Target="../media/image47.png"/><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14.png"/><Relationship Id="rId10" Type="http://schemas.openxmlformats.org/officeDocument/2006/relationships/slide" Target="slide22.xml"/><Relationship Id="rId4" Type="http://schemas.openxmlformats.org/officeDocument/2006/relationships/image" Target="../media/image12.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50.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ustomXml" Target="../ink/ink1.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nhnen_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38400" y="762000"/>
            <a:ext cx="8001000" cy="3276600"/>
          </a:xfrm>
          <a:prstGeom prst="rect">
            <a:avLst/>
          </a:prstGeom>
          <a:noFill/>
        </p:spPr>
        <p:txBody>
          <a:bodyPr wrap="none" lIns="91440" tIns="45720" rIns="91440" bIns="45720" numCol="1">
            <a:prstTxWarp prst="textCanUp">
              <a:avLst/>
            </a:prstTxWarp>
            <a:spAutoFit/>
          </a:bodyPr>
          <a:lstStyle/>
          <a:p>
            <a:pPr algn="ctr"/>
            <a:r>
              <a:rPr lang="vi-VN"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Chào </a:t>
            </a:r>
            <a:r>
              <a:rPr lang="en-US"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ĐÓN</a:t>
            </a:r>
            <a:r>
              <a:rPr lang="vi-VN"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 </a:t>
            </a:r>
            <a:r>
              <a:rPr lang="en-US"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CÁC con </a:t>
            </a:r>
            <a:r>
              <a:rPr lang="en-US" sz="80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đến</a:t>
            </a:r>
            <a:r>
              <a:rPr lang="en-US"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 </a:t>
            </a:r>
            <a:r>
              <a:rPr lang="en-US" sz="80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với</a:t>
            </a:r>
            <a:r>
              <a:rPr lang="en-US"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 </a:t>
            </a:r>
            <a:r>
              <a:rPr lang="en-US" sz="80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tiết</a:t>
            </a:r>
            <a:r>
              <a:rPr lang="en-US"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t> TẬP ĐỌC</a:t>
            </a:r>
            <a:br>
              <a:rPr lang="en-US"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rPr>
            </a:br>
            <a:endParaRPr lang="en-US" sz="8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Times New Roman" pitchFamily="18" charset="0"/>
            </a:endParaRPr>
          </a:p>
        </p:txBody>
      </p:sp>
    </p:spTree>
    <p:extLst>
      <p:ext uri="{BB962C8B-B14F-4D97-AF65-F5344CB8AC3E}">
        <p14:creationId xmlns:p14="http://schemas.microsoft.com/office/powerpoint/2010/main" val="41763497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B4AD-542D-49D6-B4DC-A0405A1B24BD}"/>
              </a:ext>
            </a:extLst>
          </p:cNvPr>
          <p:cNvSpPr>
            <a:spLocks noGrp="1"/>
          </p:cNvSpPr>
          <p:nvPr>
            <p:ph type="title"/>
          </p:nvPr>
        </p:nvSpPr>
        <p:spPr>
          <a:xfrm>
            <a:off x="4495800" y="609601"/>
            <a:ext cx="2590800" cy="1325563"/>
          </a:xfrm>
        </p:spPr>
        <p:txBody>
          <a:bodyPr/>
          <a:lstStyle/>
          <a:p>
            <a:r>
              <a:rPr lang="vi-VN" dirty="0">
                <a:solidFill>
                  <a:srgbClr val="FF0000"/>
                </a:solidFill>
              </a:rPr>
              <a:t>Giọng đọc</a:t>
            </a:r>
          </a:p>
        </p:txBody>
      </p:sp>
      <p:sp>
        <p:nvSpPr>
          <p:cNvPr id="3" name="Content Placeholder 2">
            <a:extLst>
              <a:ext uri="{FF2B5EF4-FFF2-40B4-BE49-F238E27FC236}">
                <a16:creationId xmlns:a16="http://schemas.microsoft.com/office/drawing/2014/main" id="{207AA6A5-F58A-4E24-88F2-978B804A8CB8}"/>
              </a:ext>
            </a:extLst>
          </p:cNvPr>
          <p:cNvSpPr>
            <a:spLocks noGrp="1"/>
          </p:cNvSpPr>
          <p:nvPr>
            <p:ph idx="1"/>
          </p:nvPr>
        </p:nvSpPr>
        <p:spPr>
          <a:xfrm>
            <a:off x="1752600" y="2097854"/>
            <a:ext cx="8763000" cy="1559746"/>
          </a:xfrm>
        </p:spPr>
        <p:txBody>
          <a:bodyPr/>
          <a:lstStyle/>
          <a:p>
            <a:pPr marL="0" indent="0">
              <a:lnSpc>
                <a:spcPct val="150000"/>
              </a:lnSpc>
              <a:buNone/>
            </a:pPr>
            <a:r>
              <a:rPr lang="vi-VN" dirty="0"/>
              <a:t>Tự hào, trầm lắng, nhấn giọng ở những từ ngữ gợi tả, gợi cảm.</a:t>
            </a:r>
          </a:p>
        </p:txBody>
      </p:sp>
      <p:grpSp>
        <p:nvGrpSpPr>
          <p:cNvPr id="5" name="Group 4">
            <a:extLst>
              <a:ext uri="{FF2B5EF4-FFF2-40B4-BE49-F238E27FC236}">
                <a16:creationId xmlns:a16="http://schemas.microsoft.com/office/drawing/2014/main" id="{5709E111-17F9-479A-8715-F42E5C13518E}"/>
              </a:ext>
            </a:extLst>
          </p:cNvPr>
          <p:cNvGrpSpPr/>
          <p:nvPr/>
        </p:nvGrpSpPr>
        <p:grpSpPr>
          <a:xfrm>
            <a:off x="-171166" y="-239727"/>
            <a:ext cx="12367685" cy="6896101"/>
            <a:chOff x="-176213" y="-38101"/>
            <a:chExt cx="12367685" cy="6896101"/>
          </a:xfrm>
        </p:grpSpPr>
        <p:pic>
          <p:nvPicPr>
            <p:cNvPr id="7" name="图片 3">
              <a:extLst>
                <a:ext uri="{FF2B5EF4-FFF2-40B4-BE49-F238E27FC236}">
                  <a16:creationId xmlns:a16="http://schemas.microsoft.com/office/drawing/2014/main" id="{BE615875-339C-46CA-9D48-3CEA66E40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8" name="图片 5">
              <a:extLst>
                <a:ext uri="{FF2B5EF4-FFF2-40B4-BE49-F238E27FC236}">
                  <a16:creationId xmlns:a16="http://schemas.microsoft.com/office/drawing/2014/main" id="{C80C1995-CCA3-410D-803A-A8D2EF6EF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3" y="94329"/>
              <a:ext cx="1971675" cy="1857375"/>
            </a:xfrm>
            <a:prstGeom prst="rect">
              <a:avLst/>
            </a:prstGeom>
          </p:spPr>
        </p:pic>
        <p:pic>
          <p:nvPicPr>
            <p:cNvPr id="9" name="图片 6">
              <a:extLst>
                <a:ext uri="{FF2B5EF4-FFF2-40B4-BE49-F238E27FC236}">
                  <a16:creationId xmlns:a16="http://schemas.microsoft.com/office/drawing/2014/main" id="{FBAB1874-1F99-4947-8525-D742D407A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51" y="1904807"/>
              <a:ext cx="1181100" cy="1647825"/>
            </a:xfrm>
            <a:prstGeom prst="rect">
              <a:avLst/>
            </a:prstGeom>
          </p:spPr>
        </p:pic>
        <p:pic>
          <p:nvPicPr>
            <p:cNvPr id="10" name="图片 7">
              <a:extLst>
                <a:ext uri="{FF2B5EF4-FFF2-40B4-BE49-F238E27FC236}">
                  <a16:creationId xmlns:a16="http://schemas.microsoft.com/office/drawing/2014/main" id="{F9E00F66-4ED3-47DF-B73F-0F9D91892F5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8" y="5363408"/>
              <a:ext cx="3882063" cy="1494592"/>
            </a:xfrm>
            <a:prstGeom prst="rect">
              <a:avLst/>
            </a:prstGeom>
          </p:spPr>
        </p:pic>
      </p:grpSp>
      <p:pic>
        <p:nvPicPr>
          <p:cNvPr id="11" name="图片 10">
            <a:extLst>
              <a:ext uri="{FF2B5EF4-FFF2-40B4-BE49-F238E27FC236}">
                <a16:creationId xmlns:a16="http://schemas.microsoft.com/office/drawing/2014/main" id="{516A7A4A-57E9-43C3-8735-A0375C636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5600" y="3530793"/>
            <a:ext cx="1583731" cy="3327207"/>
          </a:xfrm>
          <a:prstGeom prst="rect">
            <a:avLst/>
          </a:prstGeom>
        </p:spPr>
      </p:pic>
    </p:spTree>
    <p:extLst>
      <p:ext uri="{BB962C8B-B14F-4D97-AF65-F5344CB8AC3E}">
        <p14:creationId xmlns:p14="http://schemas.microsoft.com/office/powerpoint/2010/main" val="31365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DA5EE7BA-B7C7-4421-88B9-AB22D667E1F4}"/>
              </a:ext>
            </a:extLst>
          </p:cNvPr>
          <p:cNvSpPr txBox="1"/>
          <p:nvPr/>
        </p:nvSpPr>
        <p:spPr>
          <a:xfrm>
            <a:off x="1035576" y="492090"/>
            <a:ext cx="5337771" cy="4959627"/>
          </a:xfrm>
          <a:prstGeom prst="rect">
            <a:avLst/>
          </a:prstGeom>
          <a:noFill/>
        </p:spPr>
        <p:txBody>
          <a:bodyPr wrap="square" numCol="1" rtlCol="0">
            <a:spAutoFit/>
          </a:bodyPr>
          <a:lstStyle/>
          <a:p>
            <a:pPr>
              <a:lnSpc>
                <a:spcPct val="125000"/>
              </a:lnSpc>
            </a:pPr>
            <a:endParaRPr lang="en-US" i="1" dirty="0"/>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hlinkClick r:id="rId3" action="ppaction://hlinksldjump"/>
              </a:rPr>
              <a:t>1.</a:t>
            </a:r>
            <a:r>
              <a:rPr lang="en-US" sz="2400" b="1" dirty="0">
                <a:solidFill>
                  <a:srgbClr val="FF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Tôi yêu truyện cổ nước tôi</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Vừa nhân hậu lại tuyệt vời sâu xa</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Thương người rồi mới thương ta</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Yêu nhau dù mấy cách xa cũng tìm</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Ở hiền thì lại gặp hiền</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Người ngay thì được phật, tiên độ trì.</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2.</a:t>
            </a:r>
            <a:r>
              <a:rPr lang="en-US" sz="24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Mang theo truyện cổ tôi đi</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Nghe trong cuộc sống thầm thì tiếng xưa</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Vàng cơn nắng, trắng cơn mưa</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Con sông chảy có rặng dừa nghiêng soi.</a:t>
            </a:r>
          </a:p>
          <a:p>
            <a:pPr>
              <a:lnSpc>
                <a:spcPct val="125000"/>
              </a:lnSpc>
            </a:pPr>
            <a:endParaRPr lang="vi-VN" sz="2100" dirty="0">
              <a:solidFill>
                <a:srgbClr val="0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50C7CD1-7F3B-4EBB-866A-C8AD67C9CACE}"/>
              </a:ext>
            </a:extLst>
          </p:cNvPr>
          <p:cNvSpPr txBox="1"/>
          <p:nvPr/>
        </p:nvSpPr>
        <p:spPr>
          <a:xfrm>
            <a:off x="3515539" y="0"/>
            <a:ext cx="5029200" cy="707886"/>
          </a:xfrm>
          <a:prstGeom prst="rect">
            <a:avLst/>
          </a:prstGeom>
          <a:noFill/>
        </p:spPr>
        <p:txBody>
          <a:bodyPr wrap="square" rtlCol="0">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Truyện cổ nước mình</a:t>
            </a:r>
          </a:p>
        </p:txBody>
      </p:sp>
      <p:sp>
        <p:nvSpPr>
          <p:cNvPr id="10" name="TextBox 9">
            <a:extLst>
              <a:ext uri="{FF2B5EF4-FFF2-40B4-BE49-F238E27FC236}">
                <a16:creationId xmlns:a16="http://schemas.microsoft.com/office/drawing/2014/main" id="{29C0C2B9-D347-4E15-9695-51808C5D3D3E}"/>
              </a:ext>
            </a:extLst>
          </p:cNvPr>
          <p:cNvSpPr txBox="1"/>
          <p:nvPr/>
        </p:nvSpPr>
        <p:spPr>
          <a:xfrm>
            <a:off x="6143258" y="707886"/>
            <a:ext cx="4608094" cy="6594690"/>
          </a:xfrm>
          <a:prstGeom prst="rect">
            <a:avLst/>
          </a:prstGeom>
          <a:noFill/>
        </p:spPr>
        <p:txBody>
          <a:bodyPr wrap="square">
            <a:spAutoFit/>
          </a:bodyPr>
          <a:lstStyle/>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en-US" sz="2000" dirty="0">
                <a:solidFill>
                  <a:srgbClr val="00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3.</a:t>
            </a:r>
            <a:r>
              <a:rPr lang="en-US" sz="24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Đời cha ông với đời tôi</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Như con sông với chân trời đã xa</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Chỉ còn truyện cổ thiết tha</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Cho tôi nhận mặt ông cha của mình.</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hlinkClick r:id="rId4" action="ppaction://hlinksldjump"/>
              </a:rPr>
              <a:t>4. </a:t>
            </a:r>
            <a:r>
              <a:rPr lang="vi-VN" sz="2100" dirty="0">
                <a:solidFill>
                  <a:srgbClr val="000000"/>
                </a:solidFill>
                <a:latin typeface="Times New Roman" panose="02020603050405020304" pitchFamily="18" charset="0"/>
                <a:cs typeface="Times New Roman" panose="02020603050405020304" pitchFamily="18" charset="0"/>
              </a:rPr>
              <a:t>Rất công bằng, rất thông minh</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Vừa độ lượng lại đa tình, đa mang</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Thị thơm thị giấu người thơm</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Chăm làm thì được áo cơm, cửa nhà</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vi-VN" sz="2100" dirty="0">
                <a:solidFill>
                  <a:srgbClr val="000000"/>
                </a:solidFill>
                <a:latin typeface="Times New Roman" panose="02020603050405020304" pitchFamily="18" charset="0"/>
                <a:cs typeface="Times New Roman" panose="02020603050405020304" pitchFamily="18" charset="0"/>
              </a:rPr>
              <a:t>Đẽo cày theo ý người ta</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Sẽ thành khúc gỗ, chẳng ra việc gì</a:t>
            </a:r>
          </a:p>
          <a:p>
            <a:pPr>
              <a:lnSpc>
                <a:spcPct val="125000"/>
              </a:lnSpc>
            </a:pPr>
            <a:r>
              <a:rPr lang="en-US" sz="2100" dirty="0">
                <a:solidFill>
                  <a:srgbClr val="00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5. </a:t>
            </a:r>
            <a:r>
              <a:rPr lang="vi-VN" sz="2100" dirty="0">
                <a:solidFill>
                  <a:srgbClr val="000000"/>
                </a:solidFill>
                <a:latin typeface="Times New Roman" panose="02020603050405020304" pitchFamily="18" charset="0"/>
                <a:cs typeface="Times New Roman" panose="02020603050405020304" pitchFamily="18" charset="0"/>
              </a:rPr>
              <a:t>Tôi nghe truyện cổ thầm thì</a:t>
            </a:r>
          </a:p>
          <a:p>
            <a:pPr>
              <a:lnSpc>
                <a:spcPct val="125000"/>
              </a:lnSpc>
            </a:pPr>
            <a:r>
              <a:rPr lang="vi-VN" sz="2100" dirty="0">
                <a:solidFill>
                  <a:srgbClr val="000000"/>
                </a:solidFill>
                <a:latin typeface="Times New Roman" panose="02020603050405020304" pitchFamily="18" charset="0"/>
                <a:cs typeface="Times New Roman" panose="02020603050405020304" pitchFamily="18" charset="0"/>
              </a:rPr>
              <a:t>Lời cha ông dạy cũng vì đời sau.</a:t>
            </a:r>
          </a:p>
          <a:p>
            <a:pPr>
              <a:lnSpc>
                <a:spcPct val="125000"/>
              </a:lnSpc>
            </a:pPr>
            <a:r>
              <a:rPr lang="vi-VN" dirty="0">
                <a:solidFill>
                  <a:srgbClr val="000000"/>
                </a:solidFill>
                <a:latin typeface="Times New Roman" panose="02020603050405020304" pitchFamily="18" charset="0"/>
                <a:cs typeface="Times New Roman" panose="02020603050405020304" pitchFamily="18" charset="0"/>
              </a:rPr>
              <a:t>                        theo </a:t>
            </a:r>
            <a:r>
              <a:rPr lang="vi-VN" b="1" dirty="0">
                <a:solidFill>
                  <a:srgbClr val="000000"/>
                </a:solidFill>
                <a:latin typeface="Times New Roman" panose="02020603050405020304" pitchFamily="18" charset="0"/>
                <a:cs typeface="Times New Roman" panose="02020603050405020304" pitchFamily="18" charset="0"/>
              </a:rPr>
              <a:t>LÂM THỊ MỸ DẠ</a:t>
            </a:r>
            <a:endParaRPr lang="vi-VN" dirty="0">
              <a:solidFill>
                <a:srgbClr val="000000"/>
              </a:solidFill>
              <a:latin typeface="Times New Roman" panose="02020603050405020304" pitchFamily="18" charset="0"/>
              <a:cs typeface="Times New Roman" panose="02020603050405020304" pitchFamily="18" charset="0"/>
            </a:endParaRPr>
          </a:p>
          <a:p>
            <a:pPr>
              <a:lnSpc>
                <a:spcPct val="125000"/>
              </a:lnSpc>
            </a:pPr>
            <a:br>
              <a:rPr lang="vi-VN" sz="2100" dirty="0">
                <a:solidFill>
                  <a:srgbClr val="000000"/>
                </a:solidFill>
                <a:latin typeface="Times New Roman" panose="02020603050405020304" pitchFamily="18" charset="0"/>
                <a:cs typeface="Times New Roman" panose="02020603050405020304" pitchFamily="18" charset="0"/>
              </a:rPr>
            </a:br>
            <a:br>
              <a:rPr lang="vi-VN" sz="2100" dirty="0">
                <a:solidFill>
                  <a:srgbClr val="000000"/>
                </a:solidFill>
                <a:latin typeface="OpenSans"/>
              </a:rPr>
            </a:br>
            <a:endParaRPr lang="vi-VN" sz="2100" dirty="0">
              <a:latin typeface="Times New Roman" panose="02020603050405020304" pitchFamily="18" charset="0"/>
              <a:cs typeface="Times New Roman" panose="02020603050405020304" pitchFamily="18" charset="0"/>
            </a:endParaRPr>
          </a:p>
        </p:txBody>
      </p:sp>
      <p:cxnSp>
        <p:nvCxnSpPr>
          <p:cNvPr id="3" name="Straight Connector 2">
            <a:hlinkClick r:id="rId5" action="ppaction://hlinksldjump"/>
          </p:cNvPr>
          <p:cNvCxnSpPr/>
          <p:nvPr/>
        </p:nvCxnSpPr>
        <p:spPr>
          <a:xfrm>
            <a:off x="4495800" y="3276600"/>
            <a:ext cx="612614"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hlinkClick r:id="rId6" action="ppaction://hlinksldjump"/>
          </p:cNvPr>
          <p:cNvCxnSpPr/>
          <p:nvPr/>
        </p:nvCxnSpPr>
        <p:spPr>
          <a:xfrm flipV="1">
            <a:off x="6743019" y="3238501"/>
            <a:ext cx="990600" cy="1"/>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hlinkClick r:id="rId7" action="ppaction://hlinksldjump"/>
          </p:cNvPr>
          <p:cNvCxnSpPr/>
          <p:nvPr/>
        </p:nvCxnSpPr>
        <p:spPr>
          <a:xfrm flipV="1">
            <a:off x="8139102" y="3238500"/>
            <a:ext cx="762000" cy="1"/>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hlinkClick r:id="rId8" action="ppaction://hlinksldjump"/>
          </p:cNvPr>
          <p:cNvCxnSpPr/>
          <p:nvPr/>
        </p:nvCxnSpPr>
        <p:spPr>
          <a:xfrm flipV="1">
            <a:off x="9045087" y="3232200"/>
            <a:ext cx="990600" cy="1"/>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C2237D-7990-433B-B210-8C07365A9A5B}"/>
              </a:ext>
            </a:extLst>
          </p:cNvPr>
          <p:cNvGrpSpPr/>
          <p:nvPr/>
        </p:nvGrpSpPr>
        <p:grpSpPr>
          <a:xfrm>
            <a:off x="-832010" y="0"/>
            <a:ext cx="4057748" cy="6763671"/>
            <a:chOff x="-176213" y="94329"/>
            <a:chExt cx="4057748" cy="6763671"/>
          </a:xfrm>
        </p:grpSpPr>
        <p:pic>
          <p:nvPicPr>
            <p:cNvPr id="24" name="图片 5">
              <a:extLst>
                <a:ext uri="{FF2B5EF4-FFF2-40B4-BE49-F238E27FC236}">
                  <a16:creationId xmlns:a16="http://schemas.microsoft.com/office/drawing/2014/main" id="{3E36F5A9-CDB5-4443-A242-DE5925F357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213" y="94329"/>
              <a:ext cx="1971675" cy="1857375"/>
            </a:xfrm>
            <a:prstGeom prst="rect">
              <a:avLst/>
            </a:prstGeom>
          </p:spPr>
        </p:pic>
        <p:pic>
          <p:nvPicPr>
            <p:cNvPr id="25" name="图片 6">
              <a:extLst>
                <a:ext uri="{FF2B5EF4-FFF2-40B4-BE49-F238E27FC236}">
                  <a16:creationId xmlns:a16="http://schemas.microsoft.com/office/drawing/2014/main" id="{D0EC9AC5-6BA8-49F0-8219-5441618C4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451" y="1904807"/>
              <a:ext cx="1181100" cy="1647825"/>
            </a:xfrm>
            <a:prstGeom prst="rect">
              <a:avLst/>
            </a:prstGeom>
          </p:spPr>
        </p:pic>
        <p:pic>
          <p:nvPicPr>
            <p:cNvPr id="26" name="图片 7">
              <a:extLst>
                <a:ext uri="{FF2B5EF4-FFF2-40B4-BE49-F238E27FC236}">
                  <a16:creationId xmlns:a16="http://schemas.microsoft.com/office/drawing/2014/main" id="{B7403767-0A48-44E9-A403-4BE74C2D95B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28" y="5363408"/>
              <a:ext cx="3882063" cy="1494592"/>
            </a:xfrm>
            <a:prstGeom prst="rect">
              <a:avLst/>
            </a:prstGeom>
          </p:spPr>
        </p:pic>
      </p:grpSp>
      <p:pic>
        <p:nvPicPr>
          <p:cNvPr id="27" name="图片 10">
            <a:hlinkClick r:id="rId12" action="ppaction://hlinksldjump"/>
            <a:extLst>
              <a:ext uri="{FF2B5EF4-FFF2-40B4-BE49-F238E27FC236}">
                <a16:creationId xmlns:a16="http://schemas.microsoft.com/office/drawing/2014/main" id="{756C9030-4DD8-44E7-9847-AF8698B58C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1262" y="3461767"/>
            <a:ext cx="1583731" cy="3327207"/>
          </a:xfrm>
          <a:prstGeom prst="rect">
            <a:avLst/>
          </a:prstGeom>
        </p:spPr>
      </p:pic>
      <p:cxnSp>
        <p:nvCxnSpPr>
          <p:cNvPr id="19" name="Straight Connector 18">
            <a:hlinkClick r:id="rId14" action="ppaction://hlinksldjump"/>
            <a:extLst>
              <a:ext uri="{FF2B5EF4-FFF2-40B4-BE49-F238E27FC236}">
                <a16:creationId xmlns:a16="http://schemas.microsoft.com/office/drawing/2014/main" id="{9DB65AE7-4454-4E03-8C37-5B76A1A3CC25}"/>
              </a:ext>
            </a:extLst>
          </p:cNvPr>
          <p:cNvCxnSpPr>
            <a:cxnSpLocks/>
          </p:cNvCxnSpPr>
          <p:nvPr/>
        </p:nvCxnSpPr>
        <p:spPr>
          <a:xfrm>
            <a:off x="1828800" y="4569654"/>
            <a:ext cx="3279614"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hlinkClick r:id="rId15" action="ppaction://hlinksldjump"/>
            <a:extLst>
              <a:ext uri="{FF2B5EF4-FFF2-40B4-BE49-F238E27FC236}">
                <a16:creationId xmlns:a16="http://schemas.microsoft.com/office/drawing/2014/main" id="{408ABAFB-73A6-4B60-AB9B-500327E05F44}"/>
              </a:ext>
            </a:extLst>
          </p:cNvPr>
          <p:cNvCxnSpPr>
            <a:cxnSpLocks/>
          </p:cNvCxnSpPr>
          <p:nvPr/>
        </p:nvCxnSpPr>
        <p:spPr>
          <a:xfrm>
            <a:off x="7121005" y="2362200"/>
            <a:ext cx="879995"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87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3F34C88-1438-45B9-B9D2-30EED5E9D521}"/>
              </a:ext>
            </a:extLst>
          </p:cNvPr>
          <p:cNvSpPr/>
          <p:nvPr/>
        </p:nvSpPr>
        <p:spPr>
          <a:xfrm>
            <a:off x="225683" y="173917"/>
            <a:ext cx="11740633" cy="6376432"/>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extBox 5">
            <a:extLst>
              <a:ext uri="{FF2B5EF4-FFF2-40B4-BE49-F238E27FC236}">
                <a16:creationId xmlns:a16="http://schemas.microsoft.com/office/drawing/2014/main" id="{024F0643-3DE6-4223-A01B-83456CB112AD}"/>
              </a:ext>
            </a:extLst>
          </p:cNvPr>
          <p:cNvSpPr txBox="1">
            <a:spLocks noChangeArrowheads="1"/>
          </p:cNvSpPr>
          <p:nvPr/>
        </p:nvSpPr>
        <p:spPr bwMode="auto">
          <a:xfrm>
            <a:off x="1353464" y="1023961"/>
            <a:ext cx="9906000" cy="3539430"/>
          </a:xfrm>
          <a:prstGeom prst="rect">
            <a:avLst/>
          </a:prstGeom>
          <a:noFill/>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Tôi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yêu</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truyện</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cổ</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nước</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tôi</a:t>
            </a:r>
            <a:endParaRPr lang="en-US" sz="4000" b="1" dirty="0">
              <a:solidFill>
                <a:srgbClr val="000099"/>
              </a:solidFill>
              <a:latin typeface="Times New Roman" pitchFamily="18" charset="0"/>
              <a:cs typeface="Times New Roman" pitchFamily="18" charset="0"/>
            </a:endParaRPr>
          </a:p>
          <a:p>
            <a:r>
              <a:rPr lang="en-US" sz="4000" b="1" dirty="0" err="1">
                <a:solidFill>
                  <a:srgbClr val="000099"/>
                </a:solidFill>
                <a:latin typeface="Times New Roman" pitchFamily="18" charset="0"/>
                <a:cs typeface="Times New Roman" pitchFamily="18" charset="0"/>
              </a:rPr>
              <a:t>Vừa</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nhân</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hậu</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lại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tuyệt</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vời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sâu</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xa</a:t>
            </a:r>
            <a:endParaRPr lang="en-US" sz="4000" b="1" dirty="0">
              <a:solidFill>
                <a:srgbClr val="000099"/>
              </a:solidFill>
              <a:latin typeface="Times New Roman" pitchFamily="18" charset="0"/>
              <a:cs typeface="Times New Roman" pitchFamily="18" charset="0"/>
            </a:endParaRPr>
          </a:p>
          <a:p>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Thương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người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rồi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mới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thương</a:t>
            </a:r>
            <a:r>
              <a:rPr lang="en-US" sz="4000" b="1" dirty="0">
                <a:solidFill>
                  <a:srgbClr val="000099"/>
                </a:solidFill>
                <a:latin typeface="Times New Roman" pitchFamily="18" charset="0"/>
                <a:cs typeface="Times New Roman" pitchFamily="18" charset="0"/>
              </a:rPr>
              <a:t> ta</a:t>
            </a:r>
          </a:p>
          <a:p>
            <a:r>
              <a:rPr lang="en-US" sz="4000" b="1" dirty="0" err="1">
                <a:solidFill>
                  <a:srgbClr val="000099"/>
                </a:solidFill>
                <a:latin typeface="Times New Roman" pitchFamily="18" charset="0"/>
                <a:cs typeface="Times New Roman" pitchFamily="18" charset="0"/>
              </a:rPr>
              <a:t>Yêu</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nhau</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dù</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mấy</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cách</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xa</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cũng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tìm</a:t>
            </a:r>
          </a:p>
          <a:p>
            <a:endParaRPr lang="en-US" sz="2400" b="1" dirty="0">
              <a:solidFill>
                <a:srgbClr val="000099"/>
              </a:solidFill>
              <a:latin typeface="Times New Roman" pitchFamily="18" charset="0"/>
              <a:cs typeface="Times New Roman" pitchFamily="18" charset="0"/>
            </a:endParaRPr>
          </a:p>
          <a:p>
            <a:r>
              <a:rPr lang="en-US" sz="4000" b="1" dirty="0">
                <a:solidFill>
                  <a:srgbClr val="000099"/>
                </a:solidFill>
                <a:latin typeface="Times New Roman" pitchFamily="18" charset="0"/>
                <a:cs typeface="Times New Roman" pitchFamily="18" charset="0"/>
              </a:rPr>
              <a:t>	</a:t>
            </a:r>
          </a:p>
        </p:txBody>
      </p:sp>
      <p:cxnSp>
        <p:nvCxnSpPr>
          <p:cNvPr id="3" name="Straight Connector 2">
            <a:extLst>
              <a:ext uri="{FF2B5EF4-FFF2-40B4-BE49-F238E27FC236}">
                <a16:creationId xmlns:a16="http://schemas.microsoft.com/office/drawing/2014/main" id="{1279391A-A840-46C7-8AA5-B62D79D52037}"/>
              </a:ext>
            </a:extLst>
          </p:cNvPr>
          <p:cNvCxnSpPr/>
          <p:nvPr/>
        </p:nvCxnSpPr>
        <p:spPr>
          <a:xfrm flipH="1">
            <a:off x="4667631" y="1905000"/>
            <a:ext cx="114300" cy="38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6946458-E9C4-4618-AEA8-A2CFA114A1F7}"/>
              </a:ext>
            </a:extLst>
          </p:cNvPr>
          <p:cNvCxnSpPr/>
          <p:nvPr/>
        </p:nvCxnSpPr>
        <p:spPr>
          <a:xfrm flipH="1">
            <a:off x="5641126" y="2480099"/>
            <a:ext cx="114300" cy="38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260B755-1161-461D-8AB8-C175605ED996}"/>
              </a:ext>
            </a:extLst>
          </p:cNvPr>
          <p:cNvCxnSpPr/>
          <p:nvPr/>
        </p:nvCxnSpPr>
        <p:spPr>
          <a:xfrm flipH="1">
            <a:off x="3657600" y="3042353"/>
            <a:ext cx="114300" cy="38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65E446-8686-4F42-996A-A37ED90E056F}"/>
              </a:ext>
            </a:extLst>
          </p:cNvPr>
          <p:cNvCxnSpPr/>
          <p:nvPr/>
        </p:nvCxnSpPr>
        <p:spPr>
          <a:xfrm flipH="1">
            <a:off x="5814721" y="4926125"/>
            <a:ext cx="114300" cy="38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101AE2-C3DB-4C8D-97BB-1CBA7E82483E}"/>
              </a:ext>
            </a:extLst>
          </p:cNvPr>
          <p:cNvCxnSpPr/>
          <p:nvPr/>
        </p:nvCxnSpPr>
        <p:spPr>
          <a:xfrm flipH="1">
            <a:off x="4667631" y="5523266"/>
            <a:ext cx="114300" cy="38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5977AB2-7E58-4A6F-9F14-6F2F73DC2C8A}"/>
              </a:ext>
            </a:extLst>
          </p:cNvPr>
          <p:cNvCxnSpPr/>
          <p:nvPr/>
        </p:nvCxnSpPr>
        <p:spPr>
          <a:xfrm flipH="1">
            <a:off x="7292371" y="5523266"/>
            <a:ext cx="114300" cy="38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5">
            <a:hlinkClick r:id="rId2" action="ppaction://hlinksldjump"/>
            <a:extLst>
              <a:ext uri="{FF2B5EF4-FFF2-40B4-BE49-F238E27FC236}">
                <a16:creationId xmlns:a16="http://schemas.microsoft.com/office/drawing/2014/main" id="{AB95B203-8A25-4598-B75C-D671CC0B0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9" y="5064230"/>
            <a:ext cx="1385008" cy="1304718"/>
          </a:xfrm>
          <a:prstGeom prst="rect">
            <a:avLst/>
          </a:prstGeom>
        </p:spPr>
      </p:pic>
      <p:sp>
        <p:nvSpPr>
          <p:cNvPr id="11" name="TextBox 5">
            <a:extLst>
              <a:ext uri="{FF2B5EF4-FFF2-40B4-BE49-F238E27FC236}">
                <a16:creationId xmlns:a16="http://schemas.microsoft.com/office/drawing/2014/main" id="{E2B36911-370D-41B1-B33F-8017E1CB25AF}"/>
              </a:ext>
            </a:extLst>
          </p:cNvPr>
          <p:cNvSpPr txBox="1">
            <a:spLocks noChangeArrowheads="1"/>
          </p:cNvSpPr>
          <p:nvPr/>
        </p:nvSpPr>
        <p:spPr bwMode="auto">
          <a:xfrm>
            <a:off x="1447800" y="4137457"/>
            <a:ext cx="9906000" cy="1938992"/>
          </a:xfrm>
          <a:prstGeom prst="rect">
            <a:avLst/>
          </a:prstGeom>
          <a:noFill/>
          <a:ln/>
        </p:spPr>
        <p:style>
          <a:lnRef idx="1">
            <a:schemeClr val="accent4"/>
          </a:lnRef>
          <a:fillRef idx="2">
            <a:schemeClr val="accent4"/>
          </a:fillRef>
          <a:effectRef idx="1">
            <a:schemeClr val="accent4"/>
          </a:effectRef>
          <a:fontRef idx="minor">
            <a:schemeClr val="dk1"/>
          </a:fontRef>
        </p:style>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4000" b="1" dirty="0">
                <a:solidFill>
                  <a:srgbClr val="000099"/>
                </a:solidFill>
                <a:latin typeface="Times New Roman" pitchFamily="18" charset="0"/>
                <a:cs typeface="Times New Roman" pitchFamily="18" charset="0"/>
              </a:rPr>
              <a:t>	</a:t>
            </a:r>
            <a:endParaRPr lang="en-US" sz="2400" b="1" dirty="0">
              <a:solidFill>
                <a:srgbClr val="000099"/>
              </a:solidFill>
              <a:latin typeface="Times New Roman" pitchFamily="18" charset="0"/>
              <a:cs typeface="Times New Roman" pitchFamily="18" charset="0"/>
            </a:endParaRPr>
          </a:p>
          <a:p>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Rất</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công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bằng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rất</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thông</a:t>
            </a:r>
            <a:r>
              <a:rPr lang="en-US" sz="4000" b="1" dirty="0">
                <a:solidFill>
                  <a:srgbClr val="000099"/>
                </a:solidFill>
                <a:latin typeface="Times New Roman" pitchFamily="18" charset="0"/>
                <a:cs typeface="Times New Roman" pitchFamily="18" charset="0"/>
              </a:rPr>
              <a:t> minh</a:t>
            </a:r>
          </a:p>
          <a:p>
            <a:r>
              <a:rPr lang="en-US" sz="4000" b="1" dirty="0" err="1">
                <a:solidFill>
                  <a:srgbClr val="000099"/>
                </a:solidFill>
                <a:latin typeface="Times New Roman" pitchFamily="18" charset="0"/>
                <a:cs typeface="Times New Roman" pitchFamily="18" charset="0"/>
              </a:rPr>
              <a:t>Vừa</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độ</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lượng</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lại</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đa</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tình</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đa</a:t>
            </a:r>
            <a:r>
              <a:rPr lang="en-US" sz="4000" b="1" dirty="0">
                <a:solidFill>
                  <a:srgbClr val="000099"/>
                </a:solidFill>
                <a:latin typeface="Times New Roman" pitchFamily="18" charset="0"/>
                <a:cs typeface="Times New Roman" pitchFamily="18" charset="0"/>
              </a:rPr>
              <a:t> </a:t>
            </a:r>
            <a:r>
              <a:rPr lang="en-US" sz="4000" b="1" dirty="0" err="1">
                <a:solidFill>
                  <a:srgbClr val="000099"/>
                </a:solidFill>
                <a:latin typeface="Times New Roman" pitchFamily="18" charset="0"/>
                <a:cs typeface="Times New Roman" pitchFamily="18" charset="0"/>
              </a:rPr>
              <a:t>mang</a:t>
            </a:r>
            <a:endParaRPr lang="en-US" sz="4000" b="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924088005"/>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1" descr="Đức Phật cứu thành Tỳ Xá Ly (Vesali) khỏi đại dịch"/>
          <p:cNvPicPr preferRelativeResize="0"/>
          <p:nvPr/>
        </p:nvPicPr>
        <p:blipFill rotWithShape="1">
          <a:blip r:embed="rId3">
            <a:alphaModFix/>
          </a:blip>
          <a:srcRect/>
          <a:stretch/>
        </p:blipFill>
        <p:spPr>
          <a:xfrm>
            <a:off x="1490869" y="149087"/>
            <a:ext cx="9210261" cy="5777948"/>
          </a:xfrm>
          <a:prstGeom prst="rect">
            <a:avLst/>
          </a:prstGeom>
          <a:noFill/>
          <a:ln>
            <a:noFill/>
          </a:ln>
        </p:spPr>
      </p:pic>
      <p:sp>
        <p:nvSpPr>
          <p:cNvPr id="198" name="Google Shape;198;p11"/>
          <p:cNvSpPr txBox="1"/>
          <p:nvPr/>
        </p:nvSpPr>
        <p:spPr>
          <a:xfrm>
            <a:off x="1616765" y="6122504"/>
            <a:ext cx="9210261" cy="5300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Độ trì</a:t>
            </a:r>
            <a:r>
              <a:rPr lang="en-US" sz="2800">
                <a:solidFill>
                  <a:schemeClr val="dk1"/>
                </a:solidFill>
                <a:latin typeface="Arima Madurai"/>
                <a:ea typeface="Arima Madurai"/>
                <a:cs typeface="Arima Madurai"/>
                <a:sym typeface="Arima Madurai"/>
              </a:rPr>
              <a:t>: (phật, tiên...) cứu giúp và che chở cho con người.</a:t>
            </a:r>
            <a:endParaRPr sz="2800">
              <a:solidFill>
                <a:schemeClr val="dk1"/>
              </a:solidFill>
              <a:latin typeface="Arima Madurai"/>
              <a:ea typeface="Arima Madurai"/>
              <a:cs typeface="Arima Madurai"/>
              <a:sym typeface="Arima Madurai"/>
            </a:endParaRPr>
          </a:p>
        </p:txBody>
      </p:sp>
      <p:pic>
        <p:nvPicPr>
          <p:cNvPr id="4" name="图片 5">
            <a:hlinkClick r:id="rId4" action="ppaction://hlinksldjump"/>
            <a:extLst>
              <a:ext uri="{FF2B5EF4-FFF2-40B4-BE49-F238E27FC236}">
                <a16:creationId xmlns:a16="http://schemas.microsoft.com/office/drawing/2014/main" id="{60EC8313-BC0D-4847-B346-B5CDB2F1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2" y="5470145"/>
            <a:ext cx="1385008" cy="1304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2" descr="Nghị luận về lòng khoan dung độ lượng hay nhất - 3 bài văn NLXH về lòng tha  thứ, vị tha của con người ngắn gọn"/>
          <p:cNvPicPr preferRelativeResize="0"/>
          <p:nvPr/>
        </p:nvPicPr>
        <p:blipFill rotWithShape="1">
          <a:blip r:embed="rId3">
            <a:alphaModFix/>
          </a:blip>
          <a:srcRect/>
          <a:stretch/>
        </p:blipFill>
        <p:spPr>
          <a:xfrm>
            <a:off x="2647950" y="120512"/>
            <a:ext cx="6896100" cy="5238750"/>
          </a:xfrm>
          <a:prstGeom prst="rect">
            <a:avLst/>
          </a:prstGeom>
          <a:noFill/>
          <a:ln>
            <a:noFill/>
          </a:ln>
        </p:spPr>
      </p:pic>
      <p:sp>
        <p:nvSpPr>
          <p:cNvPr id="204" name="Google Shape;204;p12"/>
          <p:cNvSpPr txBox="1"/>
          <p:nvPr/>
        </p:nvSpPr>
        <p:spPr>
          <a:xfrm>
            <a:off x="2027582" y="5910469"/>
            <a:ext cx="921026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Độ lượng</a:t>
            </a:r>
            <a:r>
              <a:rPr lang="en-US" sz="2800">
                <a:solidFill>
                  <a:schemeClr val="dk1"/>
                </a:solidFill>
                <a:latin typeface="Arima Madurai"/>
                <a:ea typeface="Arima Madurai"/>
                <a:cs typeface="Arima Madurai"/>
                <a:sym typeface="Arima Madurai"/>
              </a:rPr>
              <a:t>: rộng rãi, dễ tha thứ cho người khác.</a:t>
            </a:r>
            <a:endParaRPr sz="2800">
              <a:solidFill>
                <a:schemeClr val="dk1"/>
              </a:solidFill>
              <a:latin typeface="Arima Madurai"/>
              <a:ea typeface="Arima Madurai"/>
              <a:cs typeface="Arima Madurai"/>
              <a:sym typeface="Arima Madurai"/>
            </a:endParaRPr>
          </a:p>
        </p:txBody>
      </p:sp>
      <p:pic>
        <p:nvPicPr>
          <p:cNvPr id="4" name="图片 5">
            <a:hlinkClick r:id="rId4" action="ppaction://hlinksldjump"/>
            <a:extLst>
              <a:ext uri="{FF2B5EF4-FFF2-40B4-BE49-F238E27FC236}">
                <a16:creationId xmlns:a16="http://schemas.microsoft.com/office/drawing/2014/main" id="{2AA1414E-E1DA-442A-98AA-6BE76EFB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2" y="5470145"/>
            <a:ext cx="1385008" cy="1304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3" descr="Chia sẻ kinh nghiệm nâng cao chất lượng hôn nhân và gia đình"/>
          <p:cNvPicPr preferRelativeResize="0"/>
          <p:nvPr/>
        </p:nvPicPr>
        <p:blipFill rotWithShape="1">
          <a:blip r:embed="rId3">
            <a:alphaModFix/>
          </a:blip>
          <a:srcRect/>
          <a:stretch/>
        </p:blipFill>
        <p:spPr>
          <a:xfrm>
            <a:off x="2203450" y="92766"/>
            <a:ext cx="7785100" cy="5936973"/>
          </a:xfrm>
          <a:prstGeom prst="rect">
            <a:avLst/>
          </a:prstGeom>
          <a:noFill/>
          <a:ln>
            <a:noFill/>
          </a:ln>
        </p:spPr>
      </p:pic>
      <p:sp>
        <p:nvSpPr>
          <p:cNvPr id="210" name="Google Shape;210;p13"/>
          <p:cNvSpPr txBox="1"/>
          <p:nvPr/>
        </p:nvSpPr>
        <p:spPr>
          <a:xfrm>
            <a:off x="2663686" y="6242014"/>
            <a:ext cx="921026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Đa tình</a:t>
            </a:r>
            <a:r>
              <a:rPr lang="en-US" sz="2800">
                <a:solidFill>
                  <a:schemeClr val="dk1"/>
                </a:solidFill>
                <a:latin typeface="Arima Madurai"/>
                <a:ea typeface="Arima Madurai"/>
                <a:cs typeface="Arima Madurai"/>
                <a:sym typeface="Arima Madurai"/>
              </a:rPr>
              <a:t>: giàu tình cảm (nghĩa trong bài).</a:t>
            </a:r>
            <a:endParaRPr sz="2800">
              <a:solidFill>
                <a:schemeClr val="dk1"/>
              </a:solidFill>
              <a:latin typeface="Arima Madurai"/>
              <a:ea typeface="Arima Madurai"/>
              <a:cs typeface="Arima Madurai"/>
              <a:sym typeface="Arima Madurai"/>
            </a:endParaRPr>
          </a:p>
        </p:txBody>
      </p:sp>
      <p:pic>
        <p:nvPicPr>
          <p:cNvPr id="4" name="图片 5">
            <a:hlinkClick r:id="rId4" action="ppaction://hlinksldjump"/>
            <a:extLst>
              <a:ext uri="{FF2B5EF4-FFF2-40B4-BE49-F238E27FC236}">
                <a16:creationId xmlns:a16="http://schemas.microsoft.com/office/drawing/2014/main" id="{4999CD1E-1E0A-4616-B3D6-9B52BF697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2" y="5470145"/>
            <a:ext cx="1385008" cy="1304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4" descr="Văn 6] Kể về người thầy đã lo lắng, quan tâm, giúp đỡ em trong học tập và  cuộc sống mới nhất 2021"/>
          <p:cNvPicPr preferRelativeResize="0"/>
          <p:nvPr/>
        </p:nvPicPr>
        <p:blipFill rotWithShape="1">
          <a:blip r:embed="rId3">
            <a:alphaModFix/>
          </a:blip>
          <a:srcRect/>
          <a:stretch/>
        </p:blipFill>
        <p:spPr>
          <a:xfrm>
            <a:off x="2385390" y="198782"/>
            <a:ext cx="7474227" cy="5406888"/>
          </a:xfrm>
          <a:prstGeom prst="rect">
            <a:avLst/>
          </a:prstGeom>
          <a:noFill/>
          <a:ln>
            <a:noFill/>
          </a:ln>
        </p:spPr>
      </p:pic>
      <p:sp>
        <p:nvSpPr>
          <p:cNvPr id="216" name="Google Shape;216;p14"/>
          <p:cNvSpPr txBox="1"/>
          <p:nvPr/>
        </p:nvSpPr>
        <p:spPr>
          <a:xfrm>
            <a:off x="318053" y="6023650"/>
            <a:ext cx="11873947"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Đa mang</a:t>
            </a:r>
            <a:r>
              <a:rPr lang="en-US" sz="2800">
                <a:solidFill>
                  <a:schemeClr val="dk1"/>
                </a:solidFill>
                <a:latin typeface="Arima Madurai"/>
                <a:ea typeface="Arima Madurai"/>
                <a:cs typeface="Arima Madurai"/>
                <a:sym typeface="Arima Madurai"/>
              </a:rPr>
              <a:t>: lo lắng, quan tâm đến nhiều người, nhiều việc (nghĩa trong bài).</a:t>
            </a:r>
            <a:endParaRPr sz="2800">
              <a:solidFill>
                <a:schemeClr val="dk1"/>
              </a:solidFill>
              <a:latin typeface="Arima Madurai"/>
              <a:ea typeface="Arima Madurai"/>
              <a:cs typeface="Arima Madurai"/>
              <a:sym typeface="Arima Madurai"/>
            </a:endParaRPr>
          </a:p>
        </p:txBody>
      </p:sp>
      <p:pic>
        <p:nvPicPr>
          <p:cNvPr id="4" name="图片 5">
            <a:hlinkClick r:id="rId4" action="ppaction://hlinksldjump"/>
            <a:extLst>
              <a:ext uri="{FF2B5EF4-FFF2-40B4-BE49-F238E27FC236}">
                <a16:creationId xmlns:a16="http://schemas.microsoft.com/office/drawing/2014/main" id="{332BF54F-3BA7-4F89-ACDF-7890A113B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77093"/>
            <a:ext cx="1385008" cy="1304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descr="Tập hợp những stt dễ thương về nắng hay nhất bạn nên chia sẻ"/>
          <p:cNvPicPr preferRelativeResize="0"/>
          <p:nvPr/>
        </p:nvPicPr>
        <p:blipFill rotWithShape="1">
          <a:blip r:embed="rId3">
            <a:alphaModFix/>
          </a:blip>
          <a:srcRect/>
          <a:stretch/>
        </p:blipFill>
        <p:spPr>
          <a:xfrm>
            <a:off x="251791" y="194649"/>
            <a:ext cx="5844209" cy="4350055"/>
          </a:xfrm>
          <a:prstGeom prst="rect">
            <a:avLst/>
          </a:prstGeom>
          <a:noFill/>
          <a:ln>
            <a:noFill/>
          </a:ln>
        </p:spPr>
      </p:pic>
      <p:pic>
        <p:nvPicPr>
          <p:cNvPr id="222" name="Google Shape;222;p15" descr="Không khí lạnh gây mưa rào và dông ở Bắc Bộ và Trung Bộ | baotintuc.vn"/>
          <p:cNvPicPr preferRelativeResize="0"/>
          <p:nvPr/>
        </p:nvPicPr>
        <p:blipFill rotWithShape="1">
          <a:blip r:embed="rId4">
            <a:alphaModFix/>
          </a:blip>
          <a:srcRect/>
          <a:stretch/>
        </p:blipFill>
        <p:spPr>
          <a:xfrm>
            <a:off x="6234528" y="194649"/>
            <a:ext cx="5705682" cy="4350055"/>
          </a:xfrm>
          <a:prstGeom prst="rect">
            <a:avLst/>
          </a:prstGeom>
          <a:noFill/>
          <a:ln>
            <a:noFill/>
          </a:ln>
        </p:spPr>
      </p:pic>
      <p:sp>
        <p:nvSpPr>
          <p:cNvPr id="223" name="Google Shape;223;p15"/>
          <p:cNvSpPr txBox="1"/>
          <p:nvPr/>
        </p:nvSpPr>
        <p:spPr>
          <a:xfrm>
            <a:off x="251791" y="5136546"/>
            <a:ext cx="11873947"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Vàng cơn nắng, trắng cơn mưa</a:t>
            </a:r>
            <a:r>
              <a:rPr lang="en-US" sz="2800">
                <a:solidFill>
                  <a:schemeClr val="dk1"/>
                </a:solidFill>
                <a:latin typeface="Arima Madurai"/>
                <a:ea typeface="Arima Madurai"/>
                <a:cs typeface="Arima Madurai"/>
                <a:sym typeface="Arima Madurai"/>
              </a:rPr>
              <a:t>: đã trải qua bao nhiêu thời gian, bao nhiêu nắng mưa.</a:t>
            </a:r>
            <a:endParaRPr sz="2800">
              <a:solidFill>
                <a:schemeClr val="dk1"/>
              </a:solidFill>
              <a:latin typeface="Arima Madurai"/>
              <a:ea typeface="Arima Madurai"/>
              <a:cs typeface="Arima Madurai"/>
              <a:sym typeface="Arima Madurai"/>
            </a:endParaRPr>
          </a:p>
        </p:txBody>
      </p:sp>
      <p:pic>
        <p:nvPicPr>
          <p:cNvPr id="5" name="图片 5">
            <a:hlinkClick r:id="rId5" action="ppaction://hlinksldjump"/>
            <a:extLst>
              <a:ext uri="{FF2B5EF4-FFF2-40B4-BE49-F238E27FC236}">
                <a16:creationId xmlns:a16="http://schemas.microsoft.com/office/drawing/2014/main" id="{95FDB3D6-9AD4-4C90-95D7-C92602FBC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3412" y="5617063"/>
            <a:ext cx="1385008" cy="1304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6"/>
          <p:cNvSpPr txBox="1"/>
          <p:nvPr/>
        </p:nvSpPr>
        <p:spPr>
          <a:xfrm>
            <a:off x="6660107" y="1182231"/>
            <a:ext cx="5116575" cy="22467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Nhận mặt</a:t>
            </a:r>
            <a:r>
              <a:rPr lang="en-US" sz="2800">
                <a:solidFill>
                  <a:schemeClr val="dk1"/>
                </a:solidFill>
                <a:latin typeface="Arima Madurai"/>
                <a:ea typeface="Arima Madurai"/>
                <a:cs typeface="Arima Madurai"/>
                <a:sym typeface="Arima Madurai"/>
              </a:rPr>
              <a:t>: truyện cổ giúp cho ta nhận ra bản sắc dân tộc, những truyền thống tốt đẹp của ông cha như công bằng, thông minh, nhân hậu...</a:t>
            </a:r>
            <a:endParaRPr sz="2800">
              <a:solidFill>
                <a:schemeClr val="dk1"/>
              </a:solidFill>
              <a:latin typeface="Arima Madurai"/>
              <a:ea typeface="Arima Madurai"/>
              <a:cs typeface="Arima Madurai"/>
              <a:sym typeface="Arima Madurai"/>
            </a:endParaRPr>
          </a:p>
        </p:txBody>
      </p:sp>
      <p:pic>
        <p:nvPicPr>
          <p:cNvPr id="229" name="Google Shape;229;p16" descr="Đọc sách phim Hoạt hình Clip nghệ thuật - đọc png tải về - Miễn phí trong  suốt Chơi png Tải về."/>
          <p:cNvPicPr preferRelativeResize="0"/>
          <p:nvPr/>
        </p:nvPicPr>
        <p:blipFill rotWithShape="1">
          <a:blip r:embed="rId3">
            <a:alphaModFix/>
          </a:blip>
          <a:srcRect/>
          <a:stretch/>
        </p:blipFill>
        <p:spPr>
          <a:xfrm>
            <a:off x="0" y="354842"/>
            <a:ext cx="6455391" cy="6114197"/>
          </a:xfrm>
          <a:prstGeom prst="rect">
            <a:avLst/>
          </a:prstGeom>
          <a:noFill/>
          <a:ln>
            <a:noFill/>
          </a:ln>
        </p:spPr>
      </p:pic>
      <p:pic>
        <p:nvPicPr>
          <p:cNvPr id="4" name="图片 5">
            <a:hlinkClick r:id="rId4" action="ppaction://hlinksldjump"/>
            <a:extLst>
              <a:ext uri="{FF2B5EF4-FFF2-40B4-BE49-F238E27FC236}">
                <a16:creationId xmlns:a16="http://schemas.microsoft.com/office/drawing/2014/main" id="{DE7E0119-B122-4955-A1D4-00888847E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0" y="5553282"/>
            <a:ext cx="1385008" cy="1304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a:extLst>
              <a:ext uri="{FF2B5EF4-FFF2-40B4-BE49-F238E27FC236}">
                <a16:creationId xmlns:a16="http://schemas.microsoft.com/office/drawing/2014/main" id="{70EAF5A7-5AD5-484B-A15A-67B3F48803C8}"/>
              </a:ext>
            </a:extLst>
          </p:cNvPr>
          <p:cNvPicPr>
            <a:picLocks noChangeAspect="1"/>
          </p:cNvPicPr>
          <p:nvPr/>
        </p:nvPicPr>
        <p:blipFill>
          <a:blip r:embed="rId3"/>
          <a:stretch>
            <a:fillRect/>
          </a:stretch>
        </p:blipFill>
        <p:spPr>
          <a:xfrm>
            <a:off x="-528" y="-297"/>
            <a:ext cx="12193057" cy="6858594"/>
          </a:xfrm>
          <a:prstGeom prst="rect">
            <a:avLst/>
          </a:prstGeom>
        </p:spPr>
      </p:pic>
      <p:sp>
        <p:nvSpPr>
          <p:cNvPr id="14" name="Rectangle: Rounded Corners 13">
            <a:extLst>
              <a:ext uri="{FF2B5EF4-FFF2-40B4-BE49-F238E27FC236}">
                <a16:creationId xmlns:a16="http://schemas.microsoft.com/office/drawing/2014/main" id="{A73D6BC4-A228-45E0-8383-08AB54E6CF6A}"/>
              </a:ext>
            </a:extLst>
          </p:cNvPr>
          <p:cNvSpPr/>
          <p:nvPr/>
        </p:nvSpPr>
        <p:spPr>
          <a:xfrm>
            <a:off x="225683" y="103666"/>
            <a:ext cx="11740633" cy="6376432"/>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50C7CD1-7F3B-4EBB-866A-C8AD67C9CACE}"/>
              </a:ext>
            </a:extLst>
          </p:cNvPr>
          <p:cNvSpPr txBox="1"/>
          <p:nvPr/>
        </p:nvSpPr>
        <p:spPr>
          <a:xfrm>
            <a:off x="3432024" y="103963"/>
            <a:ext cx="5029200" cy="707886"/>
          </a:xfrm>
          <a:prstGeom prst="rect">
            <a:avLst/>
          </a:prstGeom>
          <a:noFill/>
        </p:spPr>
        <p:txBody>
          <a:bodyPr wrap="square" rtlCol="0">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Truyện cổ nước mình</a:t>
            </a:r>
          </a:p>
        </p:txBody>
      </p:sp>
      <p:pic>
        <p:nvPicPr>
          <p:cNvPr id="17" name="图片 10">
            <a:extLst>
              <a:ext uri="{FF2B5EF4-FFF2-40B4-BE49-F238E27FC236}">
                <a16:creationId xmlns:a16="http://schemas.microsoft.com/office/drawing/2014/main" id="{9A7D3F3B-F571-4E1B-AC38-C960FFC41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454" y="4526751"/>
            <a:ext cx="1197914" cy="2357030"/>
          </a:xfrm>
          <a:prstGeom prst="rect">
            <a:avLst/>
          </a:prstGeom>
        </p:spPr>
      </p:pic>
      <p:sp>
        <p:nvSpPr>
          <p:cNvPr id="19" name="Google Shape;235;p17">
            <a:extLst>
              <a:ext uri="{FF2B5EF4-FFF2-40B4-BE49-F238E27FC236}">
                <a16:creationId xmlns:a16="http://schemas.microsoft.com/office/drawing/2014/main" id="{29434480-FA7F-44A7-AE92-D62F8899C0E2}"/>
              </a:ext>
            </a:extLst>
          </p:cNvPr>
          <p:cNvSpPr txBox="1"/>
          <p:nvPr/>
        </p:nvSpPr>
        <p:spPr>
          <a:xfrm>
            <a:off x="620623" y="756497"/>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1.</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1" name="Google Shape;236;p17">
            <a:extLst>
              <a:ext uri="{FF2B5EF4-FFF2-40B4-BE49-F238E27FC236}">
                <a16:creationId xmlns:a16="http://schemas.microsoft.com/office/drawing/2014/main" id="{A6F643A1-7927-4315-8ED7-B5A55F9DB808}"/>
              </a:ext>
            </a:extLst>
          </p:cNvPr>
          <p:cNvSpPr txBox="1"/>
          <p:nvPr/>
        </p:nvSpPr>
        <p:spPr>
          <a:xfrm>
            <a:off x="613998" y="2949732"/>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2.</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2" name="Google Shape;237;p17">
            <a:extLst>
              <a:ext uri="{FF2B5EF4-FFF2-40B4-BE49-F238E27FC236}">
                <a16:creationId xmlns:a16="http://schemas.microsoft.com/office/drawing/2014/main" id="{34ECE3F8-F579-4FB1-BF3E-B303A95795BF}"/>
              </a:ext>
            </a:extLst>
          </p:cNvPr>
          <p:cNvSpPr txBox="1"/>
          <p:nvPr/>
        </p:nvSpPr>
        <p:spPr>
          <a:xfrm>
            <a:off x="620623" y="4400843"/>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3.</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3" name="Google Shape;238;p17">
            <a:extLst>
              <a:ext uri="{FF2B5EF4-FFF2-40B4-BE49-F238E27FC236}">
                <a16:creationId xmlns:a16="http://schemas.microsoft.com/office/drawing/2014/main" id="{802E9418-8D2A-434C-9EC1-EE6F47383540}"/>
              </a:ext>
            </a:extLst>
          </p:cNvPr>
          <p:cNvSpPr txBox="1"/>
          <p:nvPr/>
        </p:nvSpPr>
        <p:spPr>
          <a:xfrm>
            <a:off x="6677651" y="729993"/>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4.</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4" name="Google Shape;239;p17">
            <a:extLst>
              <a:ext uri="{FF2B5EF4-FFF2-40B4-BE49-F238E27FC236}">
                <a16:creationId xmlns:a16="http://schemas.microsoft.com/office/drawing/2014/main" id="{3B47A556-B3FC-4BD8-A5E6-6E70203DC29F}"/>
              </a:ext>
            </a:extLst>
          </p:cNvPr>
          <p:cNvSpPr txBox="1"/>
          <p:nvPr/>
        </p:nvSpPr>
        <p:spPr>
          <a:xfrm>
            <a:off x="6676530" y="2944280"/>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5.</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5" name="Google Shape;241;p17">
            <a:extLst>
              <a:ext uri="{FF2B5EF4-FFF2-40B4-BE49-F238E27FC236}">
                <a16:creationId xmlns:a16="http://schemas.microsoft.com/office/drawing/2014/main" id="{F7D5E732-14AA-4231-A041-7ED3274DFD6D}"/>
              </a:ext>
            </a:extLst>
          </p:cNvPr>
          <p:cNvSpPr txBox="1"/>
          <p:nvPr/>
        </p:nvSpPr>
        <p:spPr>
          <a:xfrm flipH="1">
            <a:off x="686887" y="836011"/>
            <a:ext cx="5757583" cy="52629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rgbClr val="0033CC"/>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yêu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truyện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cổ</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nước</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Vừa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nhân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hậu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lại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tuyệt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sâu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Thương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người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rồi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mới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thương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ta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Yêu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nhau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dù</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mấy</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cách</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cũng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tìm</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Ở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hiền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lại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gặp</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hiền</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Người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ngay</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được</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phật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tiên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độ</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Mang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theo</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truyện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cổ</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Nghe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trong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cuộc</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sống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thầm</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tiếng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xưa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Vàng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cơn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nắng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trắng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cơn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mưa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Con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chảy</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có</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rặng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dừa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nghiêng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soi.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cha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với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Như</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con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với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chân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đã</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Chỉ</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còn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truyện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cổ</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thiết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Cho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nhận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mặt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cha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của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mình</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a:t>
            </a:r>
            <a:endParaRPr sz="2400" dirty="0">
              <a:solidFill>
                <a:srgbClr val="0033CC"/>
              </a:solidFill>
              <a:latin typeface="Times New Roman" panose="02020603050405020304" pitchFamily="18" charset="0"/>
              <a:ea typeface="Arima Madurai"/>
              <a:cs typeface="Times New Roman" panose="02020603050405020304" pitchFamily="18" charset="0"/>
              <a:sym typeface="Arima Madurai"/>
            </a:endParaRPr>
          </a:p>
        </p:txBody>
      </p:sp>
      <p:sp>
        <p:nvSpPr>
          <p:cNvPr id="26" name="Google Shape;242;p17">
            <a:extLst>
              <a:ext uri="{FF2B5EF4-FFF2-40B4-BE49-F238E27FC236}">
                <a16:creationId xmlns:a16="http://schemas.microsoft.com/office/drawing/2014/main" id="{AEA9375C-D8A5-4037-855F-C68BE58A1A34}"/>
              </a:ext>
            </a:extLst>
          </p:cNvPr>
          <p:cNvSpPr txBox="1"/>
          <p:nvPr/>
        </p:nvSpPr>
        <p:spPr>
          <a:xfrm>
            <a:off x="6780744" y="836011"/>
            <a:ext cx="5309348"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Rất công bằng, rất thông minh</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Vừa độ lượng lại đa tình, đa mang</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Thị thơm thị giấu người thơm</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Chăm làm thì được áo cơm cửa nhà</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Đẽo cày theo ý người ta</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Sẽ thành khúc gỗ chẳng ra việc gì</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Tôi nghe truyện cổ thầm thì</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Lời ông cha dạy cũng vì đời sau.</a:t>
            </a:r>
            <a:endParaRPr>
              <a:latin typeface="Times New Roman" panose="02020603050405020304" pitchFamily="18" charset="0"/>
              <a:cs typeface="Times New Roman" panose="02020603050405020304" pitchFamily="18" charset="0"/>
            </a:endParaRPr>
          </a:p>
          <a:p>
            <a:pPr marL="0" marR="0" lvl="0" indent="0" algn="r"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Theo LÂM THỊ MỸ DẠ</a:t>
            </a:r>
            <a:endParaRPr>
              <a:latin typeface="Times New Roman" panose="02020603050405020304" pitchFamily="18" charset="0"/>
              <a:cs typeface="Times New Roman" panose="02020603050405020304" pitchFamily="18" charset="0"/>
            </a:endParaRPr>
          </a:p>
        </p:txBody>
      </p:sp>
      <p:cxnSp>
        <p:nvCxnSpPr>
          <p:cNvPr id="27" name="Google Shape;243;p17">
            <a:extLst>
              <a:ext uri="{FF2B5EF4-FFF2-40B4-BE49-F238E27FC236}">
                <a16:creationId xmlns:a16="http://schemas.microsoft.com/office/drawing/2014/main" id="{F98302C2-B2EC-4CCA-AA74-12260A4F2AFA}"/>
              </a:ext>
            </a:extLst>
          </p:cNvPr>
          <p:cNvCxnSpPr/>
          <p:nvPr/>
        </p:nvCxnSpPr>
        <p:spPr>
          <a:xfrm>
            <a:off x="6341376" y="685800"/>
            <a:ext cx="0" cy="530087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0048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6B8FAF-94D1-4F1A-94EC-F13C2F212F62}"/>
              </a:ext>
            </a:extLst>
          </p:cNvPr>
          <p:cNvPicPr>
            <a:picLocks noChangeAspect="1"/>
          </p:cNvPicPr>
          <p:nvPr/>
        </p:nvPicPr>
        <p:blipFill>
          <a:blip r:embed="rId5"/>
          <a:stretch>
            <a:fillRect/>
          </a:stretch>
        </p:blipFill>
        <p:spPr>
          <a:xfrm>
            <a:off x="-528" y="-297"/>
            <a:ext cx="12193057" cy="6858594"/>
          </a:xfrm>
          <a:prstGeom prst="rect">
            <a:avLst/>
          </a:prstGeom>
        </p:spPr>
      </p:pic>
      <p:pic>
        <p:nvPicPr>
          <p:cNvPr id="7" name="图片 6">
            <a:extLst>
              <a:ext uri="{FF2B5EF4-FFF2-40B4-BE49-F238E27FC236}">
                <a16:creationId xmlns:a16="http://schemas.microsoft.com/office/drawing/2014/main" id="{95715361-1E95-480B-B503-DCC0B2BE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342397" y="-3014716"/>
            <a:ext cx="7338098" cy="12712700"/>
          </a:xfrm>
          <a:prstGeom prst="rect">
            <a:avLst/>
          </a:prstGeom>
        </p:spPr>
      </p:pic>
      <p:pic>
        <p:nvPicPr>
          <p:cNvPr id="9" name="图片 8">
            <a:extLst>
              <a:ext uri="{FF2B5EF4-FFF2-40B4-BE49-F238E27FC236}">
                <a16:creationId xmlns:a16="http://schemas.microsoft.com/office/drawing/2014/main" id="{870CB22A-999B-4894-87D5-F4070A5E31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13" name="图片 12">
            <a:extLst>
              <a:ext uri="{FF2B5EF4-FFF2-40B4-BE49-F238E27FC236}">
                <a16:creationId xmlns:a16="http://schemas.microsoft.com/office/drawing/2014/main" id="{15E119FC-730D-49EB-9334-B85E3285E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15" name="图片 14">
            <a:extLst>
              <a:ext uri="{FF2B5EF4-FFF2-40B4-BE49-F238E27FC236}">
                <a16:creationId xmlns:a16="http://schemas.microsoft.com/office/drawing/2014/main" id="{3A43B6DF-49EB-4170-9108-A3BB1EC050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17" name="图片 16">
            <a:extLst>
              <a:ext uri="{FF2B5EF4-FFF2-40B4-BE49-F238E27FC236}">
                <a16:creationId xmlns:a16="http://schemas.microsoft.com/office/drawing/2014/main" id="{CF39EF3F-15C7-480D-8C64-EB92B51D862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23" name="图片 22">
            <a:extLst>
              <a:ext uri="{FF2B5EF4-FFF2-40B4-BE49-F238E27FC236}">
                <a16:creationId xmlns:a16="http://schemas.microsoft.com/office/drawing/2014/main" id="{5942B807-2734-41E0-9A65-B2DD95D8B5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9" name="图片 18">
            <a:extLst>
              <a:ext uri="{FF2B5EF4-FFF2-40B4-BE49-F238E27FC236}">
                <a16:creationId xmlns:a16="http://schemas.microsoft.com/office/drawing/2014/main" id="{6F444E59-9FA4-4DA8-AC0D-021FD266183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0927" y="-327415"/>
            <a:ext cx="2445166" cy="4152900"/>
          </a:xfrm>
          <a:prstGeom prst="rect">
            <a:avLst/>
          </a:prstGeom>
        </p:spPr>
      </p:pic>
      <p:pic>
        <p:nvPicPr>
          <p:cNvPr id="21" name="图片 20">
            <a:extLst>
              <a:ext uri="{FF2B5EF4-FFF2-40B4-BE49-F238E27FC236}">
                <a16:creationId xmlns:a16="http://schemas.microsoft.com/office/drawing/2014/main" id="{651A2E2E-FCD4-44D9-AF52-1C278A6480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25" name="图片 24">
            <a:extLst>
              <a:ext uri="{FF2B5EF4-FFF2-40B4-BE49-F238E27FC236}">
                <a16:creationId xmlns:a16="http://schemas.microsoft.com/office/drawing/2014/main" id="{31260CA7-CD0E-4726-9A23-C2C1E10763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38" name="167d_3659_61f6_41256f96aef465244359a905b4335697">
            <a:hlinkClick r:id="" action="ppaction://media"/>
            <a:extLst>
              <a:ext uri="{FF2B5EF4-FFF2-40B4-BE49-F238E27FC236}">
                <a16:creationId xmlns:a16="http://schemas.microsoft.com/office/drawing/2014/main" id="{750F0B9C-A98F-497D-AD97-929F7AE6995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44538" y="-1257300"/>
            <a:ext cx="609600" cy="609600"/>
          </a:xfrm>
          <a:prstGeom prst="rect">
            <a:avLst/>
          </a:prstGeom>
        </p:spPr>
      </p:pic>
      <p:grpSp>
        <p:nvGrpSpPr>
          <p:cNvPr id="3" name="Group 2">
            <a:extLst>
              <a:ext uri="{FF2B5EF4-FFF2-40B4-BE49-F238E27FC236}">
                <a16:creationId xmlns:a16="http://schemas.microsoft.com/office/drawing/2014/main" id="{E33DD5BF-885E-4284-A8C0-01A081F2FDB5}"/>
              </a:ext>
            </a:extLst>
          </p:cNvPr>
          <p:cNvGrpSpPr/>
          <p:nvPr/>
        </p:nvGrpSpPr>
        <p:grpSpPr>
          <a:xfrm>
            <a:off x="9782175" y="2886075"/>
            <a:ext cx="2409825" cy="3971925"/>
            <a:chOff x="9782175" y="2886075"/>
            <a:chExt cx="2409825" cy="3971925"/>
          </a:xfrm>
        </p:grpSpPr>
        <p:pic>
          <p:nvPicPr>
            <p:cNvPr id="11" name="图片 10">
              <a:extLst>
                <a:ext uri="{FF2B5EF4-FFF2-40B4-BE49-F238E27FC236}">
                  <a16:creationId xmlns:a16="http://schemas.microsoft.com/office/drawing/2014/main" id="{3CE118BA-BDEA-4E71-A635-C38DAA42D5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sp>
          <p:nvSpPr>
            <p:cNvPr id="2" name="TextBox 1">
              <a:extLst>
                <a:ext uri="{FF2B5EF4-FFF2-40B4-BE49-F238E27FC236}">
                  <a16:creationId xmlns:a16="http://schemas.microsoft.com/office/drawing/2014/main" id="{9B41C7D7-6459-44D2-8033-07FCF38137B3}"/>
                </a:ext>
              </a:extLst>
            </p:cNvPr>
            <p:cNvSpPr txBox="1"/>
            <p:nvPr/>
          </p:nvSpPr>
          <p:spPr>
            <a:xfrm>
              <a:off x="10489423" y="5958853"/>
              <a:ext cx="941283" cy="369332"/>
            </a:xfrm>
            <a:prstGeom prst="rect">
              <a:avLst/>
            </a:prstGeom>
            <a:noFill/>
          </p:spPr>
          <p:txBody>
            <a:bodyPr wrap="none" rtlCol="0" anchor="ctr" anchorCtr="0">
              <a:spAutoFit/>
            </a:bodyPr>
            <a:lstStyle/>
            <a:p>
              <a:pPr algn="l"/>
              <a:r>
                <a:rPr lang="en-US"/>
                <a:t>KTUTS</a:t>
              </a:r>
              <a:endParaRPr lang="en-US" dirty="0"/>
            </a:p>
          </p:txBody>
        </p:sp>
      </p:grpSp>
      <p:sp>
        <p:nvSpPr>
          <p:cNvPr id="18" name="Rectangle 17">
            <a:extLst>
              <a:ext uri="{FF2B5EF4-FFF2-40B4-BE49-F238E27FC236}">
                <a16:creationId xmlns:a16="http://schemas.microsoft.com/office/drawing/2014/main" id="{EE728495-E3BA-4FE9-8DAB-C8AF9C5CE308}"/>
              </a:ext>
            </a:extLst>
          </p:cNvPr>
          <p:cNvSpPr/>
          <p:nvPr/>
        </p:nvSpPr>
        <p:spPr>
          <a:xfrm>
            <a:off x="2842851" y="2069907"/>
            <a:ext cx="6204792"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rgbClr val="FF0000"/>
                </a:solidFill>
              </a:rPr>
              <a:t>KHỞI ĐỘNG</a:t>
            </a:r>
          </a:p>
        </p:txBody>
      </p:sp>
    </p:spTree>
    <p:extLst>
      <p:ext uri="{BB962C8B-B14F-4D97-AF65-F5344CB8AC3E}">
        <p14:creationId xmlns:p14="http://schemas.microsoft.com/office/powerpoint/2010/main" val="31742890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38"/>
                </p:tgtEl>
              </p:cMediaNode>
            </p:audio>
          </p:childTnLst>
        </p:cTn>
      </p:par>
    </p:tnLst>
    <p:bldLst>
      <p:bldP spid="18"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6E720F-170C-43C2-94AB-3637C37C4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57200"/>
            <a:ext cx="9144000" cy="6089529"/>
          </a:xfrm>
          <a:prstGeom prst="rect">
            <a:avLst/>
          </a:prstGeom>
        </p:spPr>
      </p:pic>
    </p:spTree>
    <p:extLst>
      <p:ext uri="{BB962C8B-B14F-4D97-AF65-F5344CB8AC3E}">
        <p14:creationId xmlns:p14="http://schemas.microsoft.com/office/powerpoint/2010/main" val="2252187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6B8FAF-94D1-4F1A-94EC-F13C2F212F62}"/>
              </a:ext>
            </a:extLst>
          </p:cNvPr>
          <p:cNvPicPr>
            <a:picLocks noChangeAspect="1"/>
          </p:cNvPicPr>
          <p:nvPr/>
        </p:nvPicPr>
        <p:blipFill>
          <a:blip r:embed="rId5"/>
          <a:stretch>
            <a:fillRect/>
          </a:stretch>
        </p:blipFill>
        <p:spPr>
          <a:xfrm>
            <a:off x="-528" y="-297"/>
            <a:ext cx="12193057" cy="6858594"/>
          </a:xfrm>
          <a:prstGeom prst="rect">
            <a:avLst/>
          </a:prstGeom>
        </p:spPr>
      </p:pic>
      <p:pic>
        <p:nvPicPr>
          <p:cNvPr id="7" name="图片 6">
            <a:extLst>
              <a:ext uri="{FF2B5EF4-FFF2-40B4-BE49-F238E27FC236}">
                <a16:creationId xmlns:a16="http://schemas.microsoft.com/office/drawing/2014/main" id="{95715361-1E95-480B-B503-DCC0B2BE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342397" y="-3014716"/>
            <a:ext cx="7338098" cy="12712700"/>
          </a:xfrm>
          <a:prstGeom prst="rect">
            <a:avLst/>
          </a:prstGeom>
        </p:spPr>
      </p:pic>
      <p:pic>
        <p:nvPicPr>
          <p:cNvPr id="9" name="图片 8">
            <a:extLst>
              <a:ext uri="{FF2B5EF4-FFF2-40B4-BE49-F238E27FC236}">
                <a16:creationId xmlns:a16="http://schemas.microsoft.com/office/drawing/2014/main" id="{870CB22A-999B-4894-87D5-F4070A5E31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13" name="图片 12">
            <a:extLst>
              <a:ext uri="{FF2B5EF4-FFF2-40B4-BE49-F238E27FC236}">
                <a16:creationId xmlns:a16="http://schemas.microsoft.com/office/drawing/2014/main" id="{15E119FC-730D-49EB-9334-B85E3285E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15" name="图片 14">
            <a:extLst>
              <a:ext uri="{FF2B5EF4-FFF2-40B4-BE49-F238E27FC236}">
                <a16:creationId xmlns:a16="http://schemas.microsoft.com/office/drawing/2014/main" id="{3A43B6DF-49EB-4170-9108-A3BB1EC050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17" name="图片 16">
            <a:extLst>
              <a:ext uri="{FF2B5EF4-FFF2-40B4-BE49-F238E27FC236}">
                <a16:creationId xmlns:a16="http://schemas.microsoft.com/office/drawing/2014/main" id="{CF39EF3F-15C7-480D-8C64-EB92B51D862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23" name="图片 22">
            <a:extLst>
              <a:ext uri="{FF2B5EF4-FFF2-40B4-BE49-F238E27FC236}">
                <a16:creationId xmlns:a16="http://schemas.microsoft.com/office/drawing/2014/main" id="{5942B807-2734-41E0-9A65-B2DD95D8B5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9" name="图片 18">
            <a:extLst>
              <a:ext uri="{FF2B5EF4-FFF2-40B4-BE49-F238E27FC236}">
                <a16:creationId xmlns:a16="http://schemas.microsoft.com/office/drawing/2014/main" id="{6F444E59-9FA4-4DA8-AC0D-021FD266183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0927" y="-327415"/>
            <a:ext cx="2445166" cy="4152900"/>
          </a:xfrm>
          <a:prstGeom prst="rect">
            <a:avLst/>
          </a:prstGeom>
        </p:spPr>
      </p:pic>
      <p:pic>
        <p:nvPicPr>
          <p:cNvPr id="21" name="图片 20">
            <a:extLst>
              <a:ext uri="{FF2B5EF4-FFF2-40B4-BE49-F238E27FC236}">
                <a16:creationId xmlns:a16="http://schemas.microsoft.com/office/drawing/2014/main" id="{651A2E2E-FCD4-44D9-AF52-1C278A6480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25" name="图片 24">
            <a:extLst>
              <a:ext uri="{FF2B5EF4-FFF2-40B4-BE49-F238E27FC236}">
                <a16:creationId xmlns:a16="http://schemas.microsoft.com/office/drawing/2014/main" id="{31260CA7-CD0E-4726-9A23-C2C1E10763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38" name="167d_3659_61f6_41256f96aef465244359a905b4335697">
            <a:hlinkClick r:id="" action="ppaction://media"/>
            <a:extLst>
              <a:ext uri="{FF2B5EF4-FFF2-40B4-BE49-F238E27FC236}">
                <a16:creationId xmlns:a16="http://schemas.microsoft.com/office/drawing/2014/main" id="{750F0B9C-A98F-497D-AD97-929F7AE6995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44538" y="-1257300"/>
            <a:ext cx="609600" cy="609600"/>
          </a:xfrm>
          <a:prstGeom prst="rect">
            <a:avLst/>
          </a:prstGeom>
        </p:spPr>
      </p:pic>
      <p:grpSp>
        <p:nvGrpSpPr>
          <p:cNvPr id="3" name="Group 2">
            <a:extLst>
              <a:ext uri="{FF2B5EF4-FFF2-40B4-BE49-F238E27FC236}">
                <a16:creationId xmlns:a16="http://schemas.microsoft.com/office/drawing/2014/main" id="{E33DD5BF-885E-4284-A8C0-01A081F2FDB5}"/>
              </a:ext>
            </a:extLst>
          </p:cNvPr>
          <p:cNvGrpSpPr/>
          <p:nvPr/>
        </p:nvGrpSpPr>
        <p:grpSpPr>
          <a:xfrm>
            <a:off x="9782175" y="2886075"/>
            <a:ext cx="2409825" cy="3971925"/>
            <a:chOff x="9782175" y="2886075"/>
            <a:chExt cx="2409825" cy="3971925"/>
          </a:xfrm>
        </p:grpSpPr>
        <p:pic>
          <p:nvPicPr>
            <p:cNvPr id="11" name="图片 10">
              <a:extLst>
                <a:ext uri="{FF2B5EF4-FFF2-40B4-BE49-F238E27FC236}">
                  <a16:creationId xmlns:a16="http://schemas.microsoft.com/office/drawing/2014/main" id="{3CE118BA-BDEA-4E71-A635-C38DAA42D5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sp>
          <p:nvSpPr>
            <p:cNvPr id="2" name="TextBox 1">
              <a:extLst>
                <a:ext uri="{FF2B5EF4-FFF2-40B4-BE49-F238E27FC236}">
                  <a16:creationId xmlns:a16="http://schemas.microsoft.com/office/drawing/2014/main" id="{9B41C7D7-6459-44D2-8033-07FCF38137B3}"/>
                </a:ext>
              </a:extLst>
            </p:cNvPr>
            <p:cNvSpPr txBox="1"/>
            <p:nvPr/>
          </p:nvSpPr>
          <p:spPr>
            <a:xfrm>
              <a:off x="10489423" y="5958853"/>
              <a:ext cx="941283" cy="369332"/>
            </a:xfrm>
            <a:prstGeom prst="rect">
              <a:avLst/>
            </a:prstGeom>
            <a:noFill/>
          </p:spPr>
          <p:txBody>
            <a:bodyPr wrap="none" rtlCol="0" anchor="ctr" anchorCtr="0">
              <a:spAutoFit/>
            </a:bodyPr>
            <a:lstStyle/>
            <a:p>
              <a:pPr algn="l"/>
              <a:r>
                <a:rPr lang="en-US"/>
                <a:t>KTUTS</a:t>
              </a:r>
              <a:endParaRPr lang="en-US" dirty="0"/>
            </a:p>
          </p:txBody>
        </p:sp>
      </p:grpSp>
      <p:sp>
        <p:nvSpPr>
          <p:cNvPr id="18" name="Rectangle 17">
            <a:extLst>
              <a:ext uri="{FF2B5EF4-FFF2-40B4-BE49-F238E27FC236}">
                <a16:creationId xmlns:a16="http://schemas.microsoft.com/office/drawing/2014/main" id="{EE728495-E3BA-4FE9-8DAB-C8AF9C5CE308}"/>
              </a:ext>
            </a:extLst>
          </p:cNvPr>
          <p:cNvSpPr/>
          <p:nvPr/>
        </p:nvSpPr>
        <p:spPr>
          <a:xfrm>
            <a:off x="3310812" y="2249798"/>
            <a:ext cx="51054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rPr>
              <a:t>TÌM HIỂU BÀI</a:t>
            </a:r>
          </a:p>
        </p:txBody>
      </p:sp>
    </p:spTree>
    <p:extLst>
      <p:ext uri="{BB962C8B-B14F-4D97-AF65-F5344CB8AC3E}">
        <p14:creationId xmlns:p14="http://schemas.microsoft.com/office/powerpoint/2010/main" val="3285206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38"/>
                </p:tgtEl>
              </p:cMediaNode>
            </p:audio>
          </p:childTnLst>
        </p:cTn>
      </p:par>
    </p:tnLst>
    <p:bldLst>
      <p:bldP spid="18"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
            <a:extLst>
              <a:ext uri="{FF2B5EF4-FFF2-40B4-BE49-F238E27FC236}">
                <a16:creationId xmlns:a16="http://schemas.microsoft.com/office/drawing/2014/main" id="{425098F6-2EDA-4AA0-BF68-EFD2B6F97B38}"/>
              </a:ext>
            </a:extLst>
          </p:cNvPr>
          <p:cNvPicPr>
            <a:picLocks noChangeAspect="1"/>
          </p:cNvPicPr>
          <p:nvPr/>
        </p:nvPicPr>
        <p:blipFill>
          <a:blip r:embed="rId3"/>
          <a:stretch>
            <a:fillRect/>
          </a:stretch>
        </p:blipFill>
        <p:spPr>
          <a:xfrm>
            <a:off x="48490" y="37760"/>
            <a:ext cx="12193057" cy="6858594"/>
          </a:xfrm>
          <a:prstGeom prst="rect">
            <a:avLst/>
          </a:prstGeom>
        </p:spPr>
      </p:pic>
      <p:sp>
        <p:nvSpPr>
          <p:cNvPr id="28" name="Rectangle: Rounded Corners 27">
            <a:extLst>
              <a:ext uri="{FF2B5EF4-FFF2-40B4-BE49-F238E27FC236}">
                <a16:creationId xmlns:a16="http://schemas.microsoft.com/office/drawing/2014/main" id="{7BBA7366-CC56-4F9E-959A-5843E29B1E94}"/>
              </a:ext>
            </a:extLst>
          </p:cNvPr>
          <p:cNvSpPr/>
          <p:nvPr/>
        </p:nvSpPr>
        <p:spPr>
          <a:xfrm>
            <a:off x="225683" y="162790"/>
            <a:ext cx="11740633" cy="6376432"/>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266" name="Text Box 16">
            <a:extLst>
              <a:ext uri="{FF2B5EF4-FFF2-40B4-BE49-F238E27FC236}">
                <a16:creationId xmlns:a16="http://schemas.microsoft.com/office/drawing/2014/main" id="{77308197-FA95-45D3-93B0-8B5FCF6091D1}"/>
              </a:ext>
            </a:extLst>
          </p:cNvPr>
          <p:cNvSpPr txBox="1">
            <a:spLocks noChangeArrowheads="1"/>
          </p:cNvSpPr>
          <p:nvPr/>
        </p:nvSpPr>
        <p:spPr bwMode="auto">
          <a:xfrm>
            <a:off x="1540033" y="3258570"/>
            <a:ext cx="891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FontTx/>
              <a:buChar char="-"/>
              <a:defRPr/>
            </a:pPr>
            <a:endParaRPr lang="en-US" altLang="en-US" sz="2800" i="1">
              <a:solidFill>
                <a:srgbClr val="1818FF"/>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FD73F341-54C2-4F52-93D8-C191780A06F3}"/>
              </a:ext>
            </a:extLst>
          </p:cNvPr>
          <p:cNvSpPr txBox="1">
            <a:spLocks noChangeArrowheads="1"/>
          </p:cNvSpPr>
          <p:nvPr/>
        </p:nvSpPr>
        <p:spPr bwMode="auto">
          <a:xfrm>
            <a:off x="306644" y="4255563"/>
            <a:ext cx="59436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pPr>
            <a:r>
              <a:rPr lang="vi-VN" altLang="en-US" sz="2800" b="1" dirty="0">
                <a:solidFill>
                  <a:srgbClr val="0070C0"/>
                </a:solidFill>
                <a:latin typeface="Times New Roman" panose="02020603050405020304" pitchFamily="18" charset="0"/>
                <a:cs typeface="Times New Roman" panose="02020603050405020304" pitchFamily="18" charset="0"/>
              </a:rPr>
              <a:t>Thị thơm thị giấu người thơm</a:t>
            </a:r>
          </a:p>
          <a:p>
            <a:pPr lvl="0" algn="ctr" eaLnBrk="1" fontAlgn="base" hangingPunct="1">
              <a:spcBef>
                <a:spcPct val="50000"/>
              </a:spcBef>
              <a:spcAft>
                <a:spcPct val="0"/>
              </a:spcAft>
              <a:buNone/>
            </a:pPr>
            <a:r>
              <a:rPr lang="vi-VN" altLang="en-US" sz="2800" b="1" dirty="0">
                <a:solidFill>
                  <a:srgbClr val="0070C0"/>
                </a:solidFill>
                <a:latin typeface="Times New Roman" panose="02020603050405020304" pitchFamily="18" charset="0"/>
                <a:cs typeface="Times New Roman" panose="02020603050405020304" pitchFamily="18" charset="0"/>
              </a:rPr>
              <a:t>Chăm làm thì được áo cơm, cửa nhà</a:t>
            </a:r>
          </a:p>
        </p:txBody>
      </p:sp>
      <p:sp>
        <p:nvSpPr>
          <p:cNvPr id="4" name="Text Box 8">
            <a:extLst>
              <a:ext uri="{FF2B5EF4-FFF2-40B4-BE49-F238E27FC236}">
                <a16:creationId xmlns:a16="http://schemas.microsoft.com/office/drawing/2014/main" id="{EABA6823-5DE4-4328-ABCA-A46C0EFA528C}"/>
              </a:ext>
            </a:extLst>
          </p:cNvPr>
          <p:cNvSpPr txBox="1">
            <a:spLocks noChangeArrowheads="1"/>
          </p:cNvSpPr>
          <p:nvPr/>
        </p:nvSpPr>
        <p:spPr bwMode="auto">
          <a:xfrm>
            <a:off x="6072076" y="4204786"/>
            <a:ext cx="6096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pPr>
            <a:r>
              <a:rPr lang="vi-VN" altLang="en-US" sz="2800" b="1" dirty="0">
                <a:solidFill>
                  <a:srgbClr val="0070C0"/>
                </a:solidFill>
                <a:latin typeface="Times New Roman" panose="02020603050405020304" pitchFamily="18" charset="0"/>
                <a:cs typeface="Times New Roman" panose="02020603050405020304" pitchFamily="18" charset="0"/>
              </a:rPr>
              <a:t>Đẽo cày theo ý người ta</a:t>
            </a:r>
          </a:p>
          <a:p>
            <a:pPr lvl="0" algn="ctr" eaLnBrk="1" fontAlgn="base" hangingPunct="1">
              <a:spcBef>
                <a:spcPct val="50000"/>
              </a:spcBef>
              <a:spcAft>
                <a:spcPct val="0"/>
              </a:spcAft>
              <a:buNone/>
            </a:pPr>
            <a:r>
              <a:rPr lang="vi-VN" altLang="en-US" sz="2800" b="1" dirty="0">
                <a:solidFill>
                  <a:srgbClr val="0070C0"/>
                </a:solidFill>
                <a:latin typeface="Times New Roman" panose="02020603050405020304" pitchFamily="18" charset="0"/>
                <a:cs typeface="Times New Roman" panose="02020603050405020304" pitchFamily="18" charset="0"/>
              </a:rPr>
              <a:t>Sẽ thành khúc gỗ, chẳng ra việc gì</a:t>
            </a:r>
          </a:p>
        </p:txBody>
      </p:sp>
      <p:sp>
        <p:nvSpPr>
          <p:cNvPr id="25607" name="Text Box 7">
            <a:extLst>
              <a:ext uri="{FF2B5EF4-FFF2-40B4-BE49-F238E27FC236}">
                <a16:creationId xmlns:a16="http://schemas.microsoft.com/office/drawing/2014/main" id="{8941C09C-6F66-4F6D-AE05-4DC0CA84135E}"/>
              </a:ext>
            </a:extLst>
          </p:cNvPr>
          <p:cNvSpPr txBox="1">
            <a:spLocks noChangeArrowheads="1"/>
          </p:cNvSpPr>
          <p:nvPr/>
        </p:nvSpPr>
        <p:spPr bwMode="auto">
          <a:xfrm>
            <a:off x="1073405" y="142301"/>
            <a:ext cx="1051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None/>
              <a:defRPr/>
            </a:pP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Những</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truyện</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cổ</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nào</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được</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nhắc</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đến</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trong</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bài</a:t>
            </a:r>
            <a:r>
              <a:rPr lang="en-US" altLang="en-US" sz="3600" b="1" i="1" dirty="0">
                <a:solidFill>
                  <a:srgbClr val="CC0000"/>
                </a:solidFill>
                <a:latin typeface="Times New Roman" panose="02020603050405020304" pitchFamily="18" charset="0"/>
                <a:cs typeface="Times New Roman" panose="02020603050405020304" pitchFamily="18" charset="0"/>
              </a:rPr>
              <a:t> </a:t>
            </a:r>
            <a:r>
              <a:rPr lang="en-US" altLang="en-US" sz="3600" b="1" i="1" dirty="0" err="1">
                <a:solidFill>
                  <a:srgbClr val="CC0000"/>
                </a:solidFill>
                <a:latin typeface="Times New Roman" panose="02020603050405020304" pitchFamily="18" charset="0"/>
                <a:cs typeface="Times New Roman" panose="02020603050405020304" pitchFamily="18" charset="0"/>
              </a:rPr>
              <a:t>thơ</a:t>
            </a:r>
            <a:r>
              <a:rPr lang="en-US" altLang="en-US" sz="3600" b="1" i="1" dirty="0">
                <a:solidFill>
                  <a:srgbClr val="CC0000"/>
                </a:solidFill>
                <a:latin typeface="Times New Roman" panose="02020603050405020304" pitchFamily="18" charset="0"/>
                <a:cs typeface="Times New Roman" panose="02020603050405020304" pitchFamily="18" charset="0"/>
              </a:rPr>
              <a:t>?</a:t>
            </a:r>
          </a:p>
        </p:txBody>
      </p:sp>
      <p:grpSp>
        <p:nvGrpSpPr>
          <p:cNvPr id="22" name="Group 21">
            <a:extLst>
              <a:ext uri="{FF2B5EF4-FFF2-40B4-BE49-F238E27FC236}">
                <a16:creationId xmlns:a16="http://schemas.microsoft.com/office/drawing/2014/main" id="{9EFDB749-458D-495B-9522-0940EA00BB6F}"/>
              </a:ext>
            </a:extLst>
          </p:cNvPr>
          <p:cNvGrpSpPr/>
          <p:nvPr/>
        </p:nvGrpSpPr>
        <p:grpSpPr>
          <a:xfrm>
            <a:off x="-1142574" y="-114234"/>
            <a:ext cx="4331934" cy="7045224"/>
            <a:chOff x="-176213" y="94329"/>
            <a:chExt cx="4057748" cy="6763671"/>
          </a:xfrm>
        </p:grpSpPr>
        <p:pic>
          <p:nvPicPr>
            <p:cNvPr id="24" name="图片 5">
              <a:extLst>
                <a:ext uri="{FF2B5EF4-FFF2-40B4-BE49-F238E27FC236}">
                  <a16:creationId xmlns:a16="http://schemas.microsoft.com/office/drawing/2014/main" id="{0997DDF1-5FC6-4A4F-85CE-D21CB1C41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13" y="94329"/>
              <a:ext cx="1971675" cy="1857375"/>
            </a:xfrm>
            <a:prstGeom prst="rect">
              <a:avLst/>
            </a:prstGeom>
          </p:spPr>
        </p:pic>
        <p:pic>
          <p:nvPicPr>
            <p:cNvPr id="25" name="图片 6">
              <a:extLst>
                <a:ext uri="{FF2B5EF4-FFF2-40B4-BE49-F238E27FC236}">
                  <a16:creationId xmlns:a16="http://schemas.microsoft.com/office/drawing/2014/main" id="{028B99FC-77EC-4739-AFA3-8C26902A6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451" y="1904807"/>
              <a:ext cx="1181100" cy="1647825"/>
            </a:xfrm>
            <a:prstGeom prst="rect">
              <a:avLst/>
            </a:prstGeom>
          </p:spPr>
        </p:pic>
        <p:pic>
          <p:nvPicPr>
            <p:cNvPr id="26" name="图片 7">
              <a:extLst>
                <a:ext uri="{FF2B5EF4-FFF2-40B4-BE49-F238E27FC236}">
                  <a16:creationId xmlns:a16="http://schemas.microsoft.com/office/drawing/2014/main" id="{E9081296-56A4-496B-82E8-1480454F687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28" y="5363408"/>
              <a:ext cx="3882063" cy="1494592"/>
            </a:xfrm>
            <a:prstGeom prst="rect">
              <a:avLst/>
            </a:prstGeom>
          </p:spPr>
        </p:pic>
      </p:grpSp>
      <p:pic>
        <p:nvPicPr>
          <p:cNvPr id="6" name="Picture 5">
            <a:extLst>
              <a:ext uri="{FF2B5EF4-FFF2-40B4-BE49-F238E27FC236}">
                <a16:creationId xmlns:a16="http://schemas.microsoft.com/office/drawing/2014/main" id="{2CD74EB8-8544-49A4-9B45-3B43C9DBC2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802" y="812877"/>
            <a:ext cx="3728125" cy="3290698"/>
          </a:xfrm>
          <a:prstGeom prst="rect">
            <a:avLst/>
          </a:prstGeom>
        </p:spPr>
      </p:pic>
      <p:pic>
        <p:nvPicPr>
          <p:cNvPr id="8" name="Picture 7">
            <a:extLst>
              <a:ext uri="{FF2B5EF4-FFF2-40B4-BE49-F238E27FC236}">
                <a16:creationId xmlns:a16="http://schemas.microsoft.com/office/drawing/2014/main" id="{70B65B14-8915-4916-97C9-DB78970460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6475" y="791803"/>
            <a:ext cx="4724400" cy="326588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fade">
                                      <p:cBhvr>
                                        <p:cTn id="7" dur="800" decel="100000"/>
                                        <p:tgtEl>
                                          <p:spTgt spid="25607"/>
                                        </p:tgtEl>
                                      </p:cBhvr>
                                    </p:animEffect>
                                    <p:anim calcmode="lin" valueType="num">
                                      <p:cBhvr>
                                        <p:cTn id="8" dur="800" decel="100000" fill="hold"/>
                                        <p:tgtEl>
                                          <p:spTgt spid="25607"/>
                                        </p:tgtEl>
                                        <p:attrNameLst>
                                          <p:attrName>style.rotation</p:attrName>
                                        </p:attrNameLst>
                                      </p:cBhvr>
                                      <p:tavLst>
                                        <p:tav tm="0">
                                          <p:val>
                                            <p:fltVal val="-90"/>
                                          </p:val>
                                        </p:tav>
                                        <p:tav tm="100000">
                                          <p:val>
                                            <p:fltVal val="0"/>
                                          </p:val>
                                        </p:tav>
                                      </p:tavLst>
                                    </p:anim>
                                    <p:anim calcmode="lin" valueType="num">
                                      <p:cBhvr>
                                        <p:cTn id="9" dur="800" decel="100000" fill="hold"/>
                                        <p:tgtEl>
                                          <p:spTgt spid="25607"/>
                                        </p:tgtEl>
                                        <p:attrNameLst>
                                          <p:attrName>ppt_x</p:attrName>
                                        </p:attrNameLst>
                                      </p:cBhvr>
                                      <p:tavLst>
                                        <p:tav tm="0">
                                          <p:val>
                                            <p:strVal val="#ppt_x+0.4"/>
                                          </p:val>
                                        </p:tav>
                                        <p:tav tm="100000">
                                          <p:val>
                                            <p:strVal val="#ppt_x-0.05"/>
                                          </p:val>
                                        </p:tav>
                                      </p:tavLst>
                                    </p:anim>
                                    <p:anim calcmode="lin" valueType="num">
                                      <p:cBhvr>
                                        <p:cTn id="10" dur="800" decel="100000" fill="hold"/>
                                        <p:tgtEl>
                                          <p:spTgt spid="2560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60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60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p:cTn id="17" dur="1000" fill="hold"/>
                                        <p:tgtEl>
                                          <p:spTgt spid="2">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1000" fill="hold"/>
                                        <p:tgtEl>
                                          <p:spTgt spid="2">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p:cTn id="31"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 calcmode="lin" valueType="num">
                                      <p:cBhvr>
                                        <p:cTn id="38"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CD5A469-82B7-49A3-8042-D28AE2B60B29}"/>
              </a:ext>
            </a:extLst>
          </p:cNvPr>
          <p:cNvSpPr/>
          <p:nvPr/>
        </p:nvSpPr>
        <p:spPr>
          <a:xfrm>
            <a:off x="228600" y="176768"/>
            <a:ext cx="11740633" cy="6376432"/>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 Box 17">
            <a:extLst>
              <a:ext uri="{FF2B5EF4-FFF2-40B4-BE49-F238E27FC236}">
                <a16:creationId xmlns:a16="http://schemas.microsoft.com/office/drawing/2014/main" id="{7A7D7A14-B2B6-489F-87B6-3ADD3A8995DE}"/>
              </a:ext>
            </a:extLst>
          </p:cNvPr>
          <p:cNvSpPr txBox="1">
            <a:spLocks noChangeArrowheads="1"/>
          </p:cNvSpPr>
          <p:nvPr/>
        </p:nvSpPr>
        <p:spPr bwMode="auto">
          <a:xfrm>
            <a:off x="147119" y="228600"/>
            <a:ext cx="113879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fontAlgn="base" hangingPunct="1">
              <a:spcAft>
                <a:spcPct val="0"/>
              </a:spcAft>
              <a:buClr>
                <a:srgbClr val="EEECE1"/>
              </a:buClr>
              <a:buSzPct val="75000"/>
              <a:buNone/>
              <a:defRPr/>
            </a:pP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Tìm</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thêm</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những</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truyện</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cổ</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khác</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thể</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hiện</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sự</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nhân</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hậu</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của</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người</a:t>
            </a:r>
            <a:r>
              <a:rPr lang="en-US" altLang="en-US" sz="3200" b="1" i="1" dirty="0">
                <a:solidFill>
                  <a:srgbClr val="C00000"/>
                </a:solidFill>
                <a:latin typeface="Times New Roman" panose="02020603050405020304" pitchFamily="18" charset="0"/>
              </a:rPr>
              <a:t> </a:t>
            </a:r>
            <a:r>
              <a:rPr lang="en-US" altLang="en-US" sz="3200" b="1" i="1" dirty="0" err="1">
                <a:solidFill>
                  <a:srgbClr val="C00000"/>
                </a:solidFill>
                <a:latin typeface="Times New Roman" panose="02020603050405020304" pitchFamily="18" charset="0"/>
              </a:rPr>
              <a:t>Việt</a:t>
            </a:r>
            <a:r>
              <a:rPr lang="en-US" altLang="en-US" sz="3200" b="1" i="1" dirty="0">
                <a:solidFill>
                  <a:srgbClr val="C00000"/>
                </a:solidFill>
                <a:latin typeface="Times New Roman" panose="02020603050405020304" pitchFamily="18" charset="0"/>
              </a:rPr>
              <a:t> Nam ta?</a:t>
            </a:r>
          </a:p>
        </p:txBody>
      </p:sp>
      <p:pic>
        <p:nvPicPr>
          <p:cNvPr id="7" name="Picture 3">
            <a:hlinkClick r:id="rId2" action="ppaction://hlinksldjump"/>
            <a:extLst>
              <a:ext uri="{FF2B5EF4-FFF2-40B4-BE49-F238E27FC236}">
                <a16:creationId xmlns:a16="http://schemas.microsoft.com/office/drawing/2014/main" id="{34401259-B814-46B6-B39B-3A45C1824A37}"/>
              </a:ext>
            </a:extLst>
          </p:cNvPr>
          <p:cNvPicPr>
            <a:picLocks noChangeAspect="1"/>
          </p:cNvPicPr>
          <p:nvPr/>
        </p:nvPicPr>
        <p:blipFill>
          <a:blip r:embed="rId3" cstate="print">
            <a:extLst>
              <a:ext uri="{28A0092B-C50C-407E-A947-70E740481C1C}">
                <a14:useLocalDpi xmlns:a14="http://schemas.microsoft.com/office/drawing/2010/main" val="0"/>
              </a:ext>
            </a:extLst>
          </a:blip>
          <a:srcRect b="7777"/>
          <a:stretch>
            <a:fillRect/>
          </a:stretch>
        </p:blipFill>
        <p:spPr bwMode="auto">
          <a:xfrm flipH="1">
            <a:off x="10443869" y="5293833"/>
            <a:ext cx="2417969" cy="18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5498622-B1EE-464C-B503-C28933CCB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660" y="1357651"/>
            <a:ext cx="1599303" cy="2305301"/>
          </a:xfrm>
          <a:prstGeom prst="rect">
            <a:avLst/>
          </a:prstGeom>
        </p:spPr>
      </p:pic>
      <p:pic>
        <p:nvPicPr>
          <p:cNvPr id="11" name="Picture 10">
            <a:extLst>
              <a:ext uri="{FF2B5EF4-FFF2-40B4-BE49-F238E27FC236}">
                <a16:creationId xmlns:a16="http://schemas.microsoft.com/office/drawing/2014/main" id="{A4887829-09CD-40E8-A156-425380A698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8886" y="1305357"/>
            <a:ext cx="1690399" cy="2404592"/>
          </a:xfrm>
          <a:prstGeom prst="rect">
            <a:avLst/>
          </a:prstGeom>
        </p:spPr>
      </p:pic>
      <p:pic>
        <p:nvPicPr>
          <p:cNvPr id="13" name="Picture 12">
            <a:extLst>
              <a:ext uri="{FF2B5EF4-FFF2-40B4-BE49-F238E27FC236}">
                <a16:creationId xmlns:a16="http://schemas.microsoft.com/office/drawing/2014/main" id="{05289A44-008D-453A-B7DB-AC152D36A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7005" y="3982371"/>
            <a:ext cx="1759047" cy="2503718"/>
          </a:xfrm>
          <a:prstGeom prst="rect">
            <a:avLst/>
          </a:prstGeom>
        </p:spPr>
      </p:pic>
      <p:pic>
        <p:nvPicPr>
          <p:cNvPr id="15" name="Picture 14">
            <a:extLst>
              <a:ext uri="{FF2B5EF4-FFF2-40B4-BE49-F238E27FC236}">
                <a16:creationId xmlns:a16="http://schemas.microsoft.com/office/drawing/2014/main" id="{573D36E2-4329-459C-9F6C-D75F16E03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800" y="4041974"/>
            <a:ext cx="2676388" cy="2503718"/>
          </a:xfrm>
          <a:prstGeom prst="rect">
            <a:avLst/>
          </a:prstGeom>
        </p:spPr>
      </p:pic>
      <p:pic>
        <p:nvPicPr>
          <p:cNvPr id="17" name="Picture 16">
            <a:extLst>
              <a:ext uri="{FF2B5EF4-FFF2-40B4-BE49-F238E27FC236}">
                <a16:creationId xmlns:a16="http://schemas.microsoft.com/office/drawing/2014/main" id="{C6A50F1E-E951-438B-9595-4913E313D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7627" y="1305356"/>
            <a:ext cx="1728046" cy="2437141"/>
          </a:xfrm>
          <a:prstGeom prst="rect">
            <a:avLst/>
          </a:prstGeom>
        </p:spPr>
      </p:pic>
      <p:pic>
        <p:nvPicPr>
          <p:cNvPr id="19" name="Picture 18">
            <a:extLst>
              <a:ext uri="{FF2B5EF4-FFF2-40B4-BE49-F238E27FC236}">
                <a16:creationId xmlns:a16="http://schemas.microsoft.com/office/drawing/2014/main" id="{6065D890-964B-453F-853A-AFB8CC8D1A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8610" y="1287152"/>
            <a:ext cx="1690399" cy="2468445"/>
          </a:xfrm>
          <a:prstGeom prst="rect">
            <a:avLst/>
          </a:prstGeom>
        </p:spPr>
      </p:pic>
      <p:pic>
        <p:nvPicPr>
          <p:cNvPr id="21" name="Picture 20">
            <a:extLst>
              <a:ext uri="{FF2B5EF4-FFF2-40B4-BE49-F238E27FC236}">
                <a16:creationId xmlns:a16="http://schemas.microsoft.com/office/drawing/2014/main" id="{C64FF173-7964-4F46-9C0E-ED13F5A2BC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8065" y="1243291"/>
            <a:ext cx="1750798" cy="2490510"/>
          </a:xfrm>
          <a:prstGeom prst="rect">
            <a:avLst/>
          </a:prstGeom>
        </p:spPr>
      </p:pic>
      <p:pic>
        <p:nvPicPr>
          <p:cNvPr id="23" name="Picture 22">
            <a:extLst>
              <a:ext uri="{FF2B5EF4-FFF2-40B4-BE49-F238E27FC236}">
                <a16:creationId xmlns:a16="http://schemas.microsoft.com/office/drawing/2014/main" id="{42CA22C8-4CB1-4900-8524-9A0476CA5C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6600" y="4075399"/>
            <a:ext cx="1761120" cy="2503718"/>
          </a:xfrm>
          <a:prstGeom prst="rect">
            <a:avLst/>
          </a:prstGeom>
        </p:spPr>
      </p:pic>
      <p:pic>
        <p:nvPicPr>
          <p:cNvPr id="25" name="Picture 24">
            <a:extLst>
              <a:ext uri="{FF2B5EF4-FFF2-40B4-BE49-F238E27FC236}">
                <a16:creationId xmlns:a16="http://schemas.microsoft.com/office/drawing/2014/main" id="{E38DFEC2-2233-4104-84F7-601EE6EA0D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8179" y="4031858"/>
            <a:ext cx="1758538" cy="2503718"/>
          </a:xfrm>
          <a:prstGeom prst="rect">
            <a:avLst/>
          </a:prstGeom>
        </p:spPr>
      </p:pic>
    </p:spTree>
    <p:extLst>
      <p:ext uri="{BB962C8B-B14F-4D97-AF65-F5344CB8AC3E}">
        <p14:creationId xmlns:p14="http://schemas.microsoft.com/office/powerpoint/2010/main" val="266453978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CD5A469-82B7-49A3-8042-D28AE2B60B29}"/>
              </a:ext>
            </a:extLst>
          </p:cNvPr>
          <p:cNvSpPr/>
          <p:nvPr/>
        </p:nvSpPr>
        <p:spPr>
          <a:xfrm>
            <a:off x="117949" y="240784"/>
            <a:ext cx="11740633" cy="6376432"/>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 Box 6">
            <a:extLst>
              <a:ext uri="{FF2B5EF4-FFF2-40B4-BE49-F238E27FC236}">
                <a16:creationId xmlns:a16="http://schemas.microsoft.com/office/drawing/2014/main" id="{E89A3391-28AF-4A8A-9345-1B1CB20F4E01}"/>
              </a:ext>
            </a:extLst>
          </p:cNvPr>
          <p:cNvSpPr txBox="1">
            <a:spLocks noChangeArrowheads="1"/>
          </p:cNvSpPr>
          <p:nvPr/>
        </p:nvSpPr>
        <p:spPr bwMode="auto">
          <a:xfrm>
            <a:off x="802615" y="1262520"/>
            <a:ext cx="110083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None/>
              <a:defRPr/>
            </a:pP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Em</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hiểu</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hai</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câu</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thơ</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cuối</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của</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bài</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như</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thế</a:t>
            </a:r>
            <a:r>
              <a:rPr lang="en-US" altLang="en-US" b="1" i="1" dirty="0">
                <a:solidFill>
                  <a:srgbClr val="C00000"/>
                </a:solidFill>
                <a:latin typeface="Times New Roman" panose="02020603050405020304" pitchFamily="18" charset="0"/>
                <a:cs typeface="Times New Roman" panose="02020603050405020304" pitchFamily="18" charset="0"/>
              </a:rPr>
              <a:t> </a:t>
            </a:r>
            <a:r>
              <a:rPr lang="en-US" altLang="en-US" b="1" i="1" dirty="0" err="1">
                <a:solidFill>
                  <a:srgbClr val="C00000"/>
                </a:solidFill>
                <a:latin typeface="Times New Roman" panose="02020603050405020304" pitchFamily="18" charset="0"/>
                <a:cs typeface="Times New Roman" panose="02020603050405020304" pitchFamily="18" charset="0"/>
              </a:rPr>
              <a:t>nào</a:t>
            </a:r>
            <a:r>
              <a:rPr lang="en-US" altLang="en-US" b="1" i="1" dirty="0">
                <a:solidFill>
                  <a:srgbClr val="C00000"/>
                </a:solidFill>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buNone/>
              <a:defRPr/>
            </a:pPr>
            <a:endParaRPr lang="en-US" altLang="en-US" b="1" i="1" dirty="0">
              <a:solidFill>
                <a:srgbClr val="C00000"/>
              </a:solidFill>
              <a:latin typeface="Times New Roman" panose="02020603050405020304" pitchFamily="18" charset="0"/>
              <a:cs typeface="Times New Roman" panose="02020603050405020304" pitchFamily="18" charset="0"/>
            </a:endParaRPr>
          </a:p>
        </p:txBody>
      </p:sp>
      <p:sp>
        <p:nvSpPr>
          <p:cNvPr id="6" name="Text Box 7">
            <a:extLst>
              <a:ext uri="{FF2B5EF4-FFF2-40B4-BE49-F238E27FC236}">
                <a16:creationId xmlns:a16="http://schemas.microsoft.com/office/drawing/2014/main" id="{FD1100AE-B1C5-45AA-AD1C-71B0DEA326BA}"/>
              </a:ext>
            </a:extLst>
          </p:cNvPr>
          <p:cNvSpPr txBox="1">
            <a:spLocks noChangeArrowheads="1"/>
          </p:cNvSpPr>
          <p:nvPr/>
        </p:nvSpPr>
        <p:spPr bwMode="auto">
          <a:xfrm>
            <a:off x="602699" y="1847294"/>
            <a:ext cx="1077113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5000"/>
              </a:lnSpc>
              <a:spcBef>
                <a:spcPts val="0"/>
              </a:spcBef>
              <a:buNone/>
              <a:defRPr/>
            </a:pPr>
            <a:r>
              <a:rPr lang="en-US" alt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Tôi nghe truyện cổ thầm thì</a:t>
            </a:r>
          </a:p>
          <a:p>
            <a:pPr algn="ctr" eaLnBrk="1" hangingPunct="1">
              <a:lnSpc>
                <a:spcPct val="125000"/>
              </a:lnSpc>
              <a:spcBef>
                <a:spcPts val="0"/>
              </a:spcBef>
              <a:buNone/>
              <a:defRPr/>
            </a:pPr>
            <a:r>
              <a:rPr lang="vi-VN" sz="2800" dirty="0">
                <a:solidFill>
                  <a:srgbClr val="FF0000"/>
                </a:solidFill>
                <a:latin typeface="Times New Roman" panose="02020603050405020304" pitchFamily="18" charset="0"/>
                <a:cs typeface="Times New Roman" panose="02020603050405020304" pitchFamily="18" charset="0"/>
              </a:rPr>
              <a:t>Lời cha ông dạy cũng vì đời sau.</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buNone/>
              <a:defRPr/>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Truyện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cổ</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dạy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cha </a:t>
            </a:r>
            <a:r>
              <a:rPr lang="en-US" altLang="en-US" sz="2800" dirty="0" err="1">
                <a:solidFill>
                  <a:srgbClr val="0000FF"/>
                </a:solidFill>
                <a:latin typeface="Times New Roman" panose="02020603050405020304" pitchFamily="18" charset="0"/>
                <a:cs typeface="Times New Roman" panose="02020603050405020304" pitchFamily="18" charset="0"/>
              </a:rPr>
              <a:t>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đối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với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sau</a:t>
            </a:r>
            <a:r>
              <a:rPr lang="en-US" altLang="en-US" sz="2800" dirty="0">
                <a:solidFill>
                  <a:srgbClr val="0000FF"/>
                </a:solidFill>
                <a:latin typeface="Times New Roman" panose="02020603050405020304" pitchFamily="18" charset="0"/>
                <a:cs typeface="Times New Roman" panose="02020603050405020304" pitchFamily="18" charset="0"/>
              </a:rPr>
              <a:t>. Qua </a:t>
            </a:r>
            <a:r>
              <a:rPr lang="en-US" altLang="en-US" sz="2800" dirty="0" err="1">
                <a:solidFill>
                  <a:srgbClr val="0000FF"/>
                </a:solidFill>
                <a:latin typeface="Times New Roman" panose="02020603050405020304" pitchFamily="18" charset="0"/>
                <a:cs typeface="Times New Roman" panose="02020603050405020304" pitchFamily="18" charset="0"/>
              </a:rPr>
              <a:t>những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câu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chuyện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cổ</a:t>
            </a:r>
            <a:r>
              <a:rPr lang="en-US" altLang="en-US" sz="2800" dirty="0">
                <a:solidFill>
                  <a:srgbClr val="0000FF"/>
                </a:solidFill>
                <a:latin typeface="Times New Roman" panose="02020603050405020304" pitchFamily="18" charset="0"/>
                <a:cs typeface="Times New Roman" panose="02020603050405020304" pitchFamily="18" charset="0"/>
              </a:rPr>
              <a:t>, cha </a:t>
            </a:r>
            <a:r>
              <a:rPr lang="en-US" altLang="en-US" sz="2800" dirty="0" err="1">
                <a:solidFill>
                  <a:srgbClr val="0000FF"/>
                </a:solidFill>
                <a:latin typeface="Times New Roman" panose="02020603050405020304" pitchFamily="18" charset="0"/>
                <a:cs typeface="Times New Roman" panose="02020603050405020304" pitchFamily="18" charset="0"/>
              </a:rPr>
              <a:t>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dạy</a:t>
            </a:r>
            <a:r>
              <a:rPr lang="en-US" altLang="en-US" sz="2800" dirty="0">
                <a:solidFill>
                  <a:srgbClr val="0000FF"/>
                </a:solidFill>
                <a:latin typeface="Times New Roman" panose="02020603050405020304" pitchFamily="18" charset="0"/>
                <a:cs typeface="Times New Roman" panose="02020603050405020304" pitchFamily="18" charset="0"/>
              </a:rPr>
              <a:t> con </a:t>
            </a:r>
            <a:r>
              <a:rPr lang="en-US" altLang="en-US" sz="2800" dirty="0" err="1">
                <a:solidFill>
                  <a:srgbClr val="0000FF"/>
                </a:solidFill>
                <a:latin typeface="Times New Roman" panose="02020603050405020304" pitchFamily="18" charset="0"/>
                <a:cs typeface="Times New Roman" panose="02020603050405020304" pitchFamily="18" charset="0"/>
              </a:rPr>
              <a:t>cháu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cần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sống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hậu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độ</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lượng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bằng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chăm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chỉ</a:t>
            </a:r>
            <a:r>
              <a:rPr lang="en-US" altLang="en-US" sz="2800" dirty="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VNI-Times" pitchFamily="2" charset="0"/>
            </a:endParaRPr>
          </a:p>
        </p:txBody>
      </p:sp>
      <p:pic>
        <p:nvPicPr>
          <p:cNvPr id="7" name="Picture 3">
            <a:hlinkClick r:id="rId2" action="ppaction://hlinksldjump"/>
            <a:extLst>
              <a:ext uri="{FF2B5EF4-FFF2-40B4-BE49-F238E27FC236}">
                <a16:creationId xmlns:a16="http://schemas.microsoft.com/office/drawing/2014/main" id="{34401259-B814-46B6-B39B-3A45C1824A37}"/>
              </a:ext>
            </a:extLst>
          </p:cNvPr>
          <p:cNvPicPr>
            <a:picLocks noChangeAspect="1"/>
          </p:cNvPicPr>
          <p:nvPr/>
        </p:nvPicPr>
        <p:blipFill>
          <a:blip r:embed="rId3" cstate="print">
            <a:extLst>
              <a:ext uri="{28A0092B-C50C-407E-A947-70E740481C1C}">
                <a14:useLocalDpi xmlns:a14="http://schemas.microsoft.com/office/drawing/2010/main" val="0"/>
              </a:ext>
            </a:extLst>
          </a:blip>
          <a:srcRect b="7777"/>
          <a:stretch>
            <a:fillRect/>
          </a:stretch>
        </p:blipFill>
        <p:spPr bwMode="auto">
          <a:xfrm flipH="1">
            <a:off x="10443869" y="3974065"/>
            <a:ext cx="2417969" cy="18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940578"/>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3"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6">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20"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6">
                                            <p:txEl>
                                              <p:pRg st="1" end="1"/>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27"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8445FDA-4BB1-4641-BCC0-958755EF8CAD}"/>
              </a:ext>
            </a:extLst>
          </p:cNvPr>
          <p:cNvSpPr/>
          <p:nvPr/>
        </p:nvSpPr>
        <p:spPr>
          <a:xfrm>
            <a:off x="228600" y="176768"/>
            <a:ext cx="11740633" cy="6376432"/>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ext Box 15">
            <a:extLst>
              <a:ext uri="{FF2B5EF4-FFF2-40B4-BE49-F238E27FC236}">
                <a16:creationId xmlns:a16="http://schemas.microsoft.com/office/drawing/2014/main" id="{D2910729-3653-417D-8156-731C9261E3D7}"/>
              </a:ext>
            </a:extLst>
          </p:cNvPr>
          <p:cNvSpPr txBox="1">
            <a:spLocks noChangeArrowheads="1"/>
          </p:cNvSpPr>
          <p:nvPr/>
        </p:nvSpPr>
        <p:spPr bwMode="auto">
          <a:xfrm>
            <a:off x="1134819" y="382994"/>
            <a:ext cx="8703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None/>
              <a:defRPr/>
            </a:pPr>
            <a:r>
              <a:rPr lang="en-US" altLang="en-US" sz="2800" b="1" i="1" dirty="0">
                <a:solidFill>
                  <a:srgbClr val="C00000"/>
                </a:solidFill>
                <a:latin typeface="Times New Roman" panose="02020603050405020304" pitchFamily="18" charset="0"/>
                <a:cs typeface="Times New Roman" panose="02020603050405020304" pitchFamily="18" charset="0"/>
              </a:rPr>
              <a:t>1. </a:t>
            </a:r>
            <a:r>
              <a:rPr lang="en-US" altLang="en-US" sz="2800" b="1" i="1" dirty="0" err="1">
                <a:solidFill>
                  <a:srgbClr val="C00000"/>
                </a:solidFill>
                <a:latin typeface="Times New Roman" panose="02020603050405020304" pitchFamily="18" charset="0"/>
                <a:cs typeface="Times New Roman" panose="02020603050405020304" pitchFamily="18" charset="0"/>
              </a:rPr>
              <a:t>Vì</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sao</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tác</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giả</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yêu</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truyện</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cổ</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nước</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nhà</a:t>
            </a:r>
            <a:r>
              <a:rPr lang="en-US" altLang="en-US" sz="2800" b="1" i="1" dirty="0">
                <a:solidFill>
                  <a:srgbClr val="C00000"/>
                </a:solidFill>
                <a:latin typeface="Times New Roman" panose="02020603050405020304" pitchFamily="18" charset="0"/>
                <a:cs typeface="Times New Roman" panose="02020603050405020304" pitchFamily="18" charset="0"/>
              </a:rPr>
              <a:t>?</a:t>
            </a:r>
          </a:p>
        </p:txBody>
      </p:sp>
      <p:sp>
        <p:nvSpPr>
          <p:cNvPr id="3" name="Text Box 9">
            <a:extLst>
              <a:ext uri="{FF2B5EF4-FFF2-40B4-BE49-F238E27FC236}">
                <a16:creationId xmlns:a16="http://schemas.microsoft.com/office/drawing/2014/main" id="{39608312-39A6-498E-A7A4-475F5EA9E207}"/>
              </a:ext>
            </a:extLst>
          </p:cNvPr>
          <p:cNvSpPr txBox="1">
            <a:spLocks noChangeArrowheads="1"/>
          </p:cNvSpPr>
          <p:nvPr/>
        </p:nvSpPr>
        <p:spPr bwMode="auto">
          <a:xfrm>
            <a:off x="676225" y="1105188"/>
            <a:ext cx="11068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fontAlgn="base" hangingPunct="1">
              <a:spcBef>
                <a:spcPct val="50000"/>
              </a:spcBef>
              <a:spcAft>
                <a:spcPct val="0"/>
              </a:spcAft>
              <a:buFontTx/>
              <a:buChar char="-"/>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Vì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truyện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cổ</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nước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mình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rất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hậu</a:t>
            </a:r>
            <a:r>
              <a:rPr lang="en-US" altLang="en-US" sz="2400" dirty="0">
                <a:latin typeface="Times New Roman" panose="02020603050405020304" pitchFamily="18" charset="0"/>
              </a:rPr>
              <a:t>, ý </a:t>
            </a:r>
            <a:r>
              <a:rPr lang="en-US" altLang="en-US" sz="2400" dirty="0" err="1">
                <a:latin typeface="Times New Roman" panose="02020603050405020304" pitchFamily="18" charset="0"/>
              </a:rPr>
              <a:t>nghĩa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rất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xa</a:t>
            </a:r>
            <a:r>
              <a:rPr lang="en-US" altLang="en-US" sz="2400" dirty="0">
                <a:latin typeface="Times New Roman" panose="02020603050405020304" pitchFamily="18" charset="0"/>
              </a:rPr>
              <a:t>.</a:t>
            </a:r>
            <a:r>
              <a:rPr lang="vi-VN" altLang="en-US" sz="2400" dirty="0">
                <a:latin typeface="Times New Roman" panose="02020603050405020304" pitchFamily="18" charset="0"/>
              </a:rPr>
              <a:t> </a:t>
            </a:r>
            <a:r>
              <a:rPr lang="vi-VN" altLang="en-US" sz="2400" dirty="0">
                <a:solidFill>
                  <a:srgbClr val="FF0000"/>
                </a:solidFill>
                <a:latin typeface="Times New Roman" panose="02020603050405020304" pitchFamily="18" charset="0"/>
              </a:rPr>
              <a:t>(Tôi yêu truyện cổ nước tôi/ Vừa nhân hậu lại tuyệt vời sâu xa/Thương người rồi mới thương ta/Yêu nhau dù mấy cách xa cũng tìm)</a:t>
            </a:r>
            <a:endParaRPr lang="en-US" altLang="en-US" sz="2400" dirty="0">
              <a:solidFill>
                <a:srgbClr val="FF0000"/>
              </a:solidFill>
              <a:latin typeface="Times New Roman" panose="02020603050405020304" pitchFamily="18" charset="0"/>
            </a:endParaRPr>
          </a:p>
        </p:txBody>
      </p:sp>
      <p:sp>
        <p:nvSpPr>
          <p:cNvPr id="4" name="Text Box 10">
            <a:extLst>
              <a:ext uri="{FF2B5EF4-FFF2-40B4-BE49-F238E27FC236}">
                <a16:creationId xmlns:a16="http://schemas.microsoft.com/office/drawing/2014/main" id="{8611E622-5620-4F8E-A292-094DF9F5A9E7}"/>
              </a:ext>
            </a:extLst>
          </p:cNvPr>
          <p:cNvSpPr txBox="1">
            <a:spLocks noChangeArrowheads="1"/>
          </p:cNvSpPr>
          <p:nvPr/>
        </p:nvSpPr>
        <p:spPr bwMode="auto">
          <a:xfrm>
            <a:off x="762000" y="2414224"/>
            <a:ext cx="10896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fontAlgn="base" hangingPunct="1">
              <a:spcBef>
                <a:spcPct val="50000"/>
              </a:spcBef>
              <a:spcAft>
                <a:spcPct val="0"/>
              </a:spcAft>
              <a:buFontTx/>
              <a:buChar char="-"/>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Vì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truyện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cổ</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giúp</a:t>
            </a:r>
            <a:r>
              <a:rPr lang="en-US" altLang="en-US" sz="2400" dirty="0">
                <a:latin typeface="Times New Roman" panose="02020603050405020304" pitchFamily="18" charset="0"/>
              </a:rPr>
              <a:t> ta </a:t>
            </a:r>
            <a:r>
              <a:rPr lang="en-US" altLang="en-US" sz="2400" dirty="0" err="1">
                <a:latin typeface="Times New Roman" panose="02020603050405020304" pitchFamily="18" charset="0"/>
              </a:rPr>
              <a:t>nhận</a:t>
            </a:r>
            <a:r>
              <a:rPr lang="en-US" altLang="en-US" sz="2400" dirty="0">
                <a:latin typeface="Times New Roman" panose="02020603050405020304" pitchFamily="18" charset="0"/>
              </a:rPr>
              <a:t> ra </a:t>
            </a:r>
            <a:r>
              <a:rPr lang="en-US" altLang="en-US" sz="2400" dirty="0" err="1">
                <a:latin typeface="Times New Roman" panose="02020603050405020304" pitchFamily="18" charset="0"/>
              </a:rPr>
              <a:t>những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phẩm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quý</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báu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cha </a:t>
            </a:r>
            <a:r>
              <a:rPr lang="en-US" altLang="en-US" sz="2400" dirty="0" err="1">
                <a:latin typeface="Times New Roman" panose="02020603050405020304" pitchFamily="18" charset="0"/>
              </a:rPr>
              <a:t>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bằng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lượng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tình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mang</a:t>
            </a:r>
            <a:r>
              <a:rPr lang="en-US" altLang="en-US" sz="2400" dirty="0">
                <a:latin typeface="Times New Roman" panose="02020603050405020304" pitchFamily="18" charset="0"/>
              </a:rPr>
              <a:t>,… </a:t>
            </a:r>
            <a:r>
              <a:rPr lang="vi-VN" altLang="en-US" sz="2400" dirty="0">
                <a:solidFill>
                  <a:srgbClr val="FF0000"/>
                </a:solidFill>
                <a:latin typeface="Times New Roman" panose="02020603050405020304" pitchFamily="18" charset="0"/>
              </a:rPr>
              <a:t>(Ở hiền thì lại gặp hiền/Người ngay thì được phật, tiên độ trì./Rất công bằng, rất thông minh/Vừa độ lượng lại đa tình, đa mang)</a:t>
            </a:r>
            <a:endParaRPr lang="vi-VN" altLang="en-US" sz="2400" dirty="0">
              <a:latin typeface="Times New Roman" panose="02020603050405020304" pitchFamily="18" charset="0"/>
            </a:endParaRPr>
          </a:p>
          <a:p>
            <a:pPr eaLnBrk="1" fontAlgn="base" hangingPunct="1">
              <a:spcBef>
                <a:spcPct val="50000"/>
              </a:spcBef>
              <a:spcAft>
                <a:spcPct val="0"/>
              </a:spcAft>
              <a:buFontTx/>
              <a:buChar char="-"/>
              <a:defRPr/>
            </a:pPr>
            <a:endParaRPr lang="en-US" altLang="en-US" sz="2400" dirty="0">
              <a:latin typeface="Times New Roman" panose="02020603050405020304" pitchFamily="18" charset="0"/>
            </a:endParaRPr>
          </a:p>
        </p:txBody>
      </p:sp>
      <p:sp>
        <p:nvSpPr>
          <p:cNvPr id="5" name="Text Box 11">
            <a:extLst>
              <a:ext uri="{FF2B5EF4-FFF2-40B4-BE49-F238E27FC236}">
                <a16:creationId xmlns:a16="http://schemas.microsoft.com/office/drawing/2014/main" id="{B46FC8F2-CB04-4C8D-A7FA-B604270338C7}"/>
              </a:ext>
            </a:extLst>
          </p:cNvPr>
          <p:cNvSpPr txBox="1">
            <a:spLocks noChangeArrowheads="1"/>
          </p:cNvSpPr>
          <p:nvPr/>
        </p:nvSpPr>
        <p:spPr bwMode="auto">
          <a:xfrm>
            <a:off x="692908" y="4351349"/>
            <a:ext cx="10896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fontAlgn="base" hangingPunct="1">
              <a:spcBef>
                <a:spcPct val="50000"/>
              </a:spcBef>
              <a:spcAft>
                <a:spcPct val="0"/>
              </a:spcAft>
              <a:buFontTx/>
              <a:buChar char="-"/>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Vì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truyện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cổ</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truyền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sau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răn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quý</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báu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cha </a:t>
            </a:r>
            <a:r>
              <a:rPr lang="en-US" altLang="en-US" sz="2400" dirty="0" err="1">
                <a:latin typeface="Times New Roman" panose="02020603050405020304" pitchFamily="18" charset="0"/>
              </a:rPr>
              <a:t>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hậu</a:t>
            </a:r>
            <a:r>
              <a:rPr lang="en-US" altLang="en-US" sz="2400" dirty="0">
                <a:latin typeface="Times New Roman" panose="02020603050405020304" pitchFamily="18" charset="0"/>
              </a:rPr>
              <a:t>, ở </a:t>
            </a:r>
            <a:r>
              <a:rPr lang="en-US" altLang="en-US" sz="2400" dirty="0" err="1">
                <a:latin typeface="Times New Roman" panose="02020603050405020304" pitchFamily="18" charset="0"/>
              </a:rPr>
              <a:t>hiền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tự</a:t>
            </a:r>
            <a:r>
              <a:rPr lang="en-US" altLang="en-US" sz="2400" dirty="0">
                <a:latin typeface="Times New Roman" panose="02020603050405020304" pitchFamily="18" charset="0"/>
              </a:rPr>
              <a:t> tin… </a:t>
            </a:r>
            <a:r>
              <a:rPr lang="en-US" altLang="en-US" sz="2400" dirty="0">
                <a:solidFill>
                  <a:srgbClr val="FF0000"/>
                </a:solidFill>
                <a:latin typeface="Times New Roman" panose="02020603050405020304" pitchFamily="18" charset="0"/>
              </a:rPr>
              <a:t>(</a:t>
            </a:r>
            <a:r>
              <a:rPr lang="vi-VN" altLang="en-US" sz="2400" dirty="0">
                <a:solidFill>
                  <a:srgbClr val="FF0000"/>
                </a:solidFill>
                <a:latin typeface="Times New Roman" panose="02020603050405020304" pitchFamily="18" charset="0"/>
              </a:rPr>
              <a:t>Thị thơm thị giấu người thơm/Chăm làm thì được áo cơm, cửa nhà/Đẽo cày theo ý người ta/ Sẽ thành khúc gỗ, chẳng ra việc gì)</a:t>
            </a:r>
          </a:p>
          <a:p>
            <a:pPr eaLnBrk="1" fontAlgn="base" hangingPunct="1">
              <a:spcBef>
                <a:spcPct val="50000"/>
              </a:spcBef>
              <a:spcAft>
                <a:spcPct val="0"/>
              </a:spcAft>
              <a:buFontTx/>
              <a:buChar char="-"/>
              <a:defRPr/>
            </a:pP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391772177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
                                        </p:tgtEl>
                                        <p:attrNameLst>
                                          <p:attrName>style.visibility</p:attrName>
                                        </p:attrNameLst>
                                      </p:cBhvr>
                                      <p:to>
                                        <p:strVal val="visible"/>
                                      </p:to>
                                    </p:set>
                                    <p:anim calcmode="discrete" valueType="clr">
                                      <p:cBhvr override="childStyle">
                                        <p:cTn id="2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gtEl>
                                        <p:attrNameLst>
                                          <p:attrName>fillcolor</p:attrName>
                                        </p:attrNameLst>
                                      </p:cBhvr>
                                      <p:tavLst>
                                        <p:tav tm="0">
                                          <p:val>
                                            <p:clrVal>
                                              <a:schemeClr val="accent2"/>
                                            </p:clrVal>
                                          </p:val>
                                        </p:tav>
                                        <p:tav tm="50000">
                                          <p:val>
                                            <p:clrVal>
                                              <a:schemeClr val="hlink"/>
                                            </p:clrVal>
                                          </p:val>
                                        </p:tav>
                                      </p:tavLst>
                                    </p:anim>
                                    <p:set>
                                      <p:cBhvr>
                                        <p:cTn id="3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9" descr="Download premium vector of Rectangle gold frame with paintbrush textured | Powerpoint  background design, Wallpaper powerpoint, Background powerpoint"/>
          <p:cNvPicPr preferRelativeResize="0"/>
          <p:nvPr/>
        </p:nvPicPr>
        <p:blipFill rotWithShape="1">
          <a:blip r:embed="rId3">
            <a:alphaModFix/>
          </a:blip>
          <a:srcRect/>
          <a:stretch/>
        </p:blipFill>
        <p:spPr>
          <a:xfrm>
            <a:off x="16647" y="0"/>
            <a:ext cx="12175353" cy="6858000"/>
          </a:xfrm>
          <a:prstGeom prst="rect">
            <a:avLst/>
          </a:prstGeom>
          <a:noFill/>
          <a:ln>
            <a:noFill/>
          </a:ln>
        </p:spPr>
      </p:pic>
      <p:sp>
        <p:nvSpPr>
          <p:cNvPr id="258" name="Google Shape;258;p19"/>
          <p:cNvSpPr txBox="1"/>
          <p:nvPr/>
        </p:nvSpPr>
        <p:spPr>
          <a:xfrm>
            <a:off x="1258957" y="1563759"/>
            <a:ext cx="9727095" cy="95410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Câu 2. Bài thơ gợi cho em nhớ đến những truyện cổ nào?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Chi tiết nào cho em biết điều đó? </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259" name="Google Shape;259;p19"/>
          <p:cNvSpPr txBox="1"/>
          <p:nvPr/>
        </p:nvSpPr>
        <p:spPr>
          <a:xfrm>
            <a:off x="1363142" y="2517866"/>
            <a:ext cx="7409758"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Tấm Cám </a:t>
            </a:r>
            <a:r>
              <a:rPr kumimoji="0" lang="en-US" sz="2800" b="0" i="1" u="none" strike="noStrike" kern="0" cap="none" spc="0" normalizeH="0" baseline="0" noProof="0">
                <a:ln>
                  <a:noFill/>
                </a:ln>
                <a:solidFill>
                  <a:srgbClr val="0033CC"/>
                </a:solidFill>
                <a:effectLst/>
                <a:uLnTx/>
                <a:uFillTx/>
                <a:latin typeface="Arima Madurai"/>
                <a:ea typeface="Arima Madurai"/>
                <a:cs typeface="Arima Madurai"/>
                <a:sym typeface="Arima Madurai"/>
              </a:rPr>
              <a:t>(Thị thơm thị giấu người thơm)</a:t>
            </a:r>
            <a:endParaRPr kumimoji="0" sz="2800" b="0" i="1"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60" name="Google Shape;260;p19"/>
          <p:cNvSpPr txBox="1"/>
          <p:nvPr/>
        </p:nvSpPr>
        <p:spPr>
          <a:xfrm>
            <a:off x="1309120" y="4085201"/>
            <a:ext cx="861134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Đẽo cày giữa đường </a:t>
            </a:r>
            <a:r>
              <a:rPr kumimoji="0" lang="en-US" sz="2800" b="0" i="1" u="none" strike="noStrike" kern="0" cap="none" spc="0" normalizeH="0" baseline="0" noProof="0">
                <a:ln>
                  <a:noFill/>
                </a:ln>
                <a:solidFill>
                  <a:srgbClr val="0033CC"/>
                </a:solidFill>
                <a:effectLst/>
                <a:uLnTx/>
                <a:uFillTx/>
                <a:latin typeface="Arima Madurai"/>
                <a:ea typeface="Arima Madurai"/>
                <a:cs typeface="Arima Madurai"/>
                <a:sym typeface="Arima Madurai"/>
              </a:rPr>
              <a:t>(Đẽo cày theo ý người ta)</a:t>
            </a:r>
            <a:endParaRPr kumimoji="0" sz="2800" b="0" i="1"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61" name="Google Shape;261;p19"/>
          <p:cNvSpPr txBox="1"/>
          <p:nvPr/>
        </p:nvSpPr>
        <p:spPr>
          <a:xfrm>
            <a:off x="1451590" y="2912538"/>
            <a:ext cx="9348025" cy="120032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281D37"/>
                </a:solidFill>
                <a:effectLst/>
                <a:uLnTx/>
                <a:uFillTx/>
                <a:latin typeface="Arima Madurai"/>
                <a:ea typeface="Arima Madurai"/>
                <a:cs typeface="Arima Madurai"/>
                <a:sym typeface="Arima Madurai"/>
              </a:rPr>
              <a:t>🡪 Thể hiện sự công bằng trong cuộc sống: người chăm chỉ, hiền lành sẽ được phù hộ, giúp đỡ như cô Tấm, còn mẹ con Cám tham lam đọc ác sẽ bị trừng trị.</a:t>
            </a:r>
            <a:endParaRPr kumimoji="0" sz="2400" b="0" i="1" u="none" strike="noStrike" kern="0" cap="none" spc="0" normalizeH="0" baseline="0" noProof="0">
              <a:ln>
                <a:noFill/>
              </a:ln>
              <a:solidFill>
                <a:srgbClr val="281D37"/>
              </a:solidFill>
              <a:effectLst/>
              <a:uLnTx/>
              <a:uFillTx/>
              <a:latin typeface="Arima Madurai"/>
              <a:ea typeface="Arima Madurai"/>
              <a:cs typeface="Arima Madurai"/>
              <a:sym typeface="Arima Madurai"/>
            </a:endParaRPr>
          </a:p>
        </p:txBody>
      </p:sp>
      <p:sp>
        <p:nvSpPr>
          <p:cNvPr id="262" name="Google Shape;262;p19"/>
          <p:cNvSpPr txBox="1"/>
          <p:nvPr/>
        </p:nvSpPr>
        <p:spPr>
          <a:xfrm>
            <a:off x="1451590" y="4538543"/>
            <a:ext cx="9348025" cy="83099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281D37"/>
                </a:solidFill>
                <a:effectLst/>
                <a:uLnTx/>
                <a:uFillTx/>
                <a:latin typeface="Arima Madurai"/>
                <a:ea typeface="Arima Madurai"/>
                <a:cs typeface="Arima Madurai"/>
                <a:sym typeface="Arima Madurai"/>
              </a:rPr>
              <a:t>🡪 Khuyên người ta phải tự tin, nếu thấy ai nói gì cũng cho là phải thì sẽ chẳng làm nên công chuyện gì. </a:t>
            </a:r>
            <a:endParaRPr kumimoji="0" sz="2400" b="0" i="1" u="none" strike="noStrike" kern="0" cap="none" spc="0" normalizeH="0" baseline="0" noProof="0">
              <a:ln>
                <a:noFill/>
              </a:ln>
              <a:solidFill>
                <a:srgbClr val="281D37"/>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500"/>
                                        <p:tgtEl>
                                          <p:spTgt spid="258"/>
                                        </p:tgtEl>
                                        <p:attrNameLst>
                                          <p:attrName>ppt_w</p:attrName>
                                        </p:attrNameLst>
                                      </p:cBhvr>
                                      <p:tavLst>
                                        <p:tav tm="0">
                                          <p:val>
                                            <p:strVal val="0"/>
                                          </p:val>
                                        </p:tav>
                                        <p:tav tm="100000">
                                          <p:val>
                                            <p:strVal val="#ppt_w"/>
                                          </p:val>
                                        </p:tav>
                                      </p:tavLst>
                                    </p:anim>
                                    <p:anim calcmode="lin" valueType="num">
                                      <p:cBhvr additive="base">
                                        <p:cTn id="8" dur="500"/>
                                        <p:tgtEl>
                                          <p:spTgt spid="25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9"/>
                                        </p:tgtEl>
                                        <p:attrNameLst>
                                          <p:attrName>style.visibility</p:attrName>
                                        </p:attrNameLst>
                                      </p:cBhvr>
                                      <p:to>
                                        <p:strVal val="visible"/>
                                      </p:to>
                                    </p:set>
                                    <p:animEffect transition="in" filter="fade">
                                      <p:cBhvr>
                                        <p:cTn id="13" dur="500"/>
                                        <p:tgtEl>
                                          <p:spTgt spid="2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0"/>
                                        </p:tgtEl>
                                        <p:attrNameLst>
                                          <p:attrName>style.visibility</p:attrName>
                                        </p:attrNameLst>
                                      </p:cBhvr>
                                      <p:to>
                                        <p:strVal val="visible"/>
                                      </p:to>
                                    </p:set>
                                    <p:animEffect transition="in" filter="fade">
                                      <p:cBhvr>
                                        <p:cTn id="18" dur="500"/>
                                        <p:tgtEl>
                                          <p:spTgt spid="2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fade">
                                      <p:cBhvr>
                                        <p:cTn id="23" dur="500"/>
                                        <p:tgtEl>
                                          <p:spTgt spid="2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2"/>
                                        </p:tgtEl>
                                        <p:attrNameLst>
                                          <p:attrName>style.visibility</p:attrName>
                                        </p:attrNameLst>
                                      </p:cBhvr>
                                      <p:to>
                                        <p:strVal val="visible"/>
                                      </p:to>
                                    </p:set>
                                    <p:animEffect transition="in" filter="fade">
                                      <p:cBhvr>
                                        <p:cTn id="28"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2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8" name="Google Shape;268;p20" descr="Download premium vector of Ripped notes rectangle frame vector 1206191 | Wallpaper  powerpoint, Powerpoint background design, Background powerpoint"/>
          <p:cNvPicPr preferRelativeResize="0"/>
          <p:nvPr/>
        </p:nvPicPr>
        <p:blipFill rotWithShape="1">
          <a:blip r:embed="rId3">
            <a:alphaModFix/>
          </a:blip>
          <a:srcRect t="10979" b="4767"/>
          <a:stretch/>
        </p:blipFill>
        <p:spPr>
          <a:xfrm>
            <a:off x="-3008" y="1282"/>
            <a:ext cx="12191980" cy="6856718"/>
          </a:xfrm>
          <a:prstGeom prst="rect">
            <a:avLst/>
          </a:prstGeom>
          <a:noFill/>
          <a:ln>
            <a:noFill/>
          </a:ln>
        </p:spPr>
      </p:pic>
      <p:sp>
        <p:nvSpPr>
          <p:cNvPr id="269" name="Google Shape;269;p20"/>
          <p:cNvSpPr txBox="1"/>
          <p:nvPr/>
        </p:nvSpPr>
        <p:spPr>
          <a:xfrm>
            <a:off x="1258957" y="1563759"/>
            <a:ext cx="9422295" cy="95410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Câu</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3.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Em</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biết</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những</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truyện</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cổ</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nào</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thể</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hiện</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lòng</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nhân</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hậu</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của</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người</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Việt</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Nam ta?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Nêu</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ý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nghĩa</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của</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câu</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chuyện</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 </a:t>
            </a:r>
            <a:r>
              <a:rPr kumimoji="0" lang="en-US" sz="2800" b="0" i="0" u="none" strike="noStrike" kern="0" cap="none" spc="0" normalizeH="0" baseline="0" noProof="0" dirty="0" err="1">
                <a:ln>
                  <a:noFill/>
                </a:ln>
                <a:solidFill>
                  <a:srgbClr val="000000"/>
                </a:solidFill>
                <a:effectLst/>
                <a:uLnTx/>
                <a:uFillTx/>
                <a:latin typeface="Arima Madurai"/>
                <a:ea typeface="Arima Madurai"/>
                <a:cs typeface="Arima Madurai"/>
                <a:sym typeface="Arima Madurai"/>
              </a:rPr>
              <a:t>đó</a:t>
            </a:r>
            <a:r>
              <a:rPr kumimoji="0" lang="en-US"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rPr>
              <a:t>.</a:t>
            </a:r>
            <a:endParaRPr kumimoji="0" sz="2800" b="0" i="0" u="none" strike="noStrike" kern="0" cap="none" spc="0" normalizeH="0" baseline="0" noProof="0" dirty="0">
              <a:ln>
                <a:noFill/>
              </a:ln>
              <a:solidFill>
                <a:srgbClr val="000000"/>
              </a:solidFill>
              <a:effectLst/>
              <a:uLnTx/>
              <a:uFillTx/>
              <a:latin typeface="Arima Madurai"/>
              <a:ea typeface="Arima Madurai"/>
              <a:cs typeface="Arima Madurai"/>
              <a:sym typeface="Arima Madurai"/>
            </a:endParaRPr>
          </a:p>
        </p:txBody>
      </p:sp>
      <p:sp>
        <p:nvSpPr>
          <p:cNvPr id="270" name="Google Shape;270;p20"/>
          <p:cNvSpPr txBox="1"/>
          <p:nvPr/>
        </p:nvSpPr>
        <p:spPr>
          <a:xfrm>
            <a:off x="1909482" y="2418279"/>
            <a:ext cx="8135471" cy="120032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Thạch Sanh: Ca ngợi Thạch Sanh hiền lành, chăm chỉ, biết giúp đỡ người khác sẽ được hưởng hạnh phúc, còn Lý Thông gian tham, độc ác bị trừng trị thích đáng.</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71" name="Google Shape;271;p20"/>
          <p:cNvSpPr txBox="1"/>
          <p:nvPr/>
        </p:nvSpPr>
        <p:spPr>
          <a:xfrm>
            <a:off x="1909482" y="3617794"/>
            <a:ext cx="8135471" cy="83099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Sự tích hồ Ba Bể: Ca ngợi mẹ con bà goá giàu lòng nhân ái sẽ được đền đáp xứng đáng. </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72" name="Google Shape;272;p20"/>
          <p:cNvSpPr txBox="1"/>
          <p:nvPr/>
        </p:nvSpPr>
        <p:spPr>
          <a:xfrm>
            <a:off x="1909481" y="4492782"/>
            <a:ext cx="8135471" cy="83099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Nàng tiên Ốc: Ca ngợi nàng tiên Ốc biết yêu thương, giúp đỡ người yếu.</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500"/>
                                        <p:tgtEl>
                                          <p:spTgt spid="269"/>
                                        </p:tgtEl>
                                        <p:attrNameLst>
                                          <p:attrName>ppt_w</p:attrName>
                                        </p:attrNameLst>
                                      </p:cBhvr>
                                      <p:tavLst>
                                        <p:tav tm="0">
                                          <p:val>
                                            <p:strVal val="0"/>
                                          </p:val>
                                        </p:tav>
                                        <p:tav tm="100000">
                                          <p:val>
                                            <p:strVal val="#ppt_w"/>
                                          </p:val>
                                        </p:tav>
                                      </p:tavLst>
                                    </p:anim>
                                    <p:anim calcmode="lin" valueType="num">
                                      <p:cBhvr additive="base">
                                        <p:cTn id="8" dur="500"/>
                                        <p:tgtEl>
                                          <p:spTgt spid="26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0"/>
                                        </p:tgtEl>
                                        <p:attrNameLst>
                                          <p:attrName>style.visibility</p:attrName>
                                        </p:attrNameLst>
                                      </p:cBhvr>
                                      <p:to>
                                        <p:strVal val="visible"/>
                                      </p:to>
                                    </p:set>
                                    <p:animEffect transition="in" filter="fade">
                                      <p:cBhvr>
                                        <p:cTn id="13" dur="500"/>
                                        <p:tgtEl>
                                          <p:spTgt spid="2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1"/>
                                        </p:tgtEl>
                                        <p:attrNameLst>
                                          <p:attrName>style.visibility</p:attrName>
                                        </p:attrNameLst>
                                      </p:cBhvr>
                                      <p:to>
                                        <p:strVal val="visible"/>
                                      </p:to>
                                    </p:set>
                                    <p:animEffect transition="in" filter="fade">
                                      <p:cBhvr>
                                        <p:cTn id="18" dur="500"/>
                                        <p:tgtEl>
                                          <p:spTgt spid="2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animEffect transition="in" filter="fade">
                                      <p:cBhvr>
                                        <p:cTn id="23"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1" descr="Download premium vector of Rectangle golden frame on a colorful Memphis |  Presentasi, Desain pamflet, Desain banne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8" name="Google Shape;278;p21"/>
          <p:cNvSpPr txBox="1"/>
          <p:nvPr/>
        </p:nvSpPr>
        <p:spPr>
          <a:xfrm>
            <a:off x="1865829" y="1220566"/>
            <a:ext cx="9912625"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Câu 4. Em hiểu ý hai dòng thơ cuối bài như thế nào?</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279" name="Google Shape;279;p21"/>
          <p:cNvSpPr txBox="1"/>
          <p:nvPr/>
        </p:nvSpPr>
        <p:spPr>
          <a:xfrm>
            <a:off x="1976719" y="1941201"/>
            <a:ext cx="8108576" cy="138499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Hai dòng thơ cuối bài là lời ông cha răn dạy con cháu đời sau: </a:t>
            </a:r>
            <a:r>
              <a:rPr kumimoji="0" lang="en-US" sz="2800" b="0" i="0" u="none" strike="noStrike" kern="0" cap="none" spc="0" normalizeH="0" baseline="0" noProof="0">
                <a:ln>
                  <a:noFill/>
                </a:ln>
                <a:solidFill>
                  <a:srgbClr val="C55A11"/>
                </a:solidFill>
                <a:effectLst/>
                <a:uLnTx/>
                <a:uFillTx/>
                <a:latin typeface="Arima Madurai"/>
                <a:ea typeface="Arima Madurai"/>
                <a:cs typeface="Arima Madurai"/>
                <a:sym typeface="Arima Madurai"/>
              </a:rPr>
              <a:t>Hãy sống nhân hậu, độ lượng, công bằng, chăm chỉ, tự tin.</a:t>
            </a:r>
            <a:endParaRPr kumimoji="0" sz="2800" b="0" i="0" u="none" strike="noStrike" kern="0" cap="none" spc="0" normalizeH="0" baseline="0" noProof="0">
              <a:ln>
                <a:noFill/>
              </a:ln>
              <a:solidFill>
                <a:srgbClr val="C55A11"/>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p:tgtEl>
                                          <p:spTgt spid="278"/>
                                        </p:tgtEl>
                                        <p:attrNameLst>
                                          <p:attrName>ppt_w</p:attrName>
                                        </p:attrNameLst>
                                      </p:cBhvr>
                                      <p:tavLst>
                                        <p:tav tm="0">
                                          <p:val>
                                            <p:strVal val="0"/>
                                          </p:val>
                                        </p:tav>
                                        <p:tav tm="100000">
                                          <p:val>
                                            <p:strVal val="#ppt_w"/>
                                          </p:val>
                                        </p:tav>
                                      </p:tavLst>
                                    </p:anim>
                                    <p:anim calcmode="lin" valueType="num">
                                      <p:cBhvr additive="base">
                                        <p:cTn id="8" dur="500"/>
                                        <p:tgtEl>
                                          <p:spTgt spid="27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9"/>
                                        </p:tgtEl>
                                        <p:attrNameLst>
                                          <p:attrName>style.visibility</p:attrName>
                                        </p:attrNameLst>
                                      </p:cBhvr>
                                      <p:to>
                                        <p:strVal val="visible"/>
                                      </p:to>
                                    </p:set>
                                    <p:animEffect transition="in" filter="fade">
                                      <p:cBhvr>
                                        <p:cTn id="13"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054A2C8C-73FE-4887-AC7B-CA9266207C27}"/>
              </a:ext>
            </a:extLst>
          </p:cNvPr>
          <p:cNvPicPr>
            <a:picLocks noChangeAspect="1"/>
          </p:cNvPicPr>
          <p:nvPr/>
        </p:nvPicPr>
        <p:blipFill>
          <a:blip r:embed="rId2"/>
          <a:stretch>
            <a:fillRect/>
          </a:stretch>
        </p:blipFill>
        <p:spPr>
          <a:xfrm>
            <a:off x="-381000" y="120610"/>
            <a:ext cx="12193057" cy="6858594"/>
          </a:xfrm>
          <a:prstGeom prst="rect">
            <a:avLst/>
          </a:prstGeom>
        </p:spPr>
      </p:pic>
      <p:pic>
        <p:nvPicPr>
          <p:cNvPr id="22" name="图片 2">
            <a:extLst>
              <a:ext uri="{FF2B5EF4-FFF2-40B4-BE49-F238E27FC236}">
                <a16:creationId xmlns:a16="http://schemas.microsoft.com/office/drawing/2014/main" id="{2C59FBBB-DC0C-49ED-B2F3-EA089B6B3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31773" y="-3165846"/>
            <a:ext cx="7338098" cy="13353013"/>
          </a:xfrm>
          <a:prstGeom prst="rect">
            <a:avLst/>
          </a:prstGeom>
        </p:spPr>
      </p:pic>
      <p:grpSp>
        <p:nvGrpSpPr>
          <p:cNvPr id="23" name="Group 22">
            <a:extLst>
              <a:ext uri="{FF2B5EF4-FFF2-40B4-BE49-F238E27FC236}">
                <a16:creationId xmlns:a16="http://schemas.microsoft.com/office/drawing/2014/main" id="{E74B2F9B-54E6-4476-BE74-3B97B1BE5D84}"/>
              </a:ext>
            </a:extLst>
          </p:cNvPr>
          <p:cNvGrpSpPr/>
          <p:nvPr/>
        </p:nvGrpSpPr>
        <p:grpSpPr>
          <a:xfrm>
            <a:off x="-175685" y="-80072"/>
            <a:ext cx="12367685" cy="6896101"/>
            <a:chOff x="-176213" y="-38101"/>
            <a:chExt cx="12367685" cy="6896101"/>
          </a:xfrm>
        </p:grpSpPr>
        <p:pic>
          <p:nvPicPr>
            <p:cNvPr id="24" name="图片 3">
              <a:extLst>
                <a:ext uri="{FF2B5EF4-FFF2-40B4-BE49-F238E27FC236}">
                  <a16:creationId xmlns:a16="http://schemas.microsoft.com/office/drawing/2014/main" id="{67278A6E-1E17-479E-96F1-BD87A0154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25" name="图片 5">
              <a:extLst>
                <a:ext uri="{FF2B5EF4-FFF2-40B4-BE49-F238E27FC236}">
                  <a16:creationId xmlns:a16="http://schemas.microsoft.com/office/drawing/2014/main" id="{FEDE04B9-6D08-47CB-B373-36E225613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13" y="94329"/>
              <a:ext cx="1971675" cy="1857375"/>
            </a:xfrm>
            <a:prstGeom prst="rect">
              <a:avLst/>
            </a:prstGeom>
          </p:spPr>
        </p:pic>
        <p:pic>
          <p:nvPicPr>
            <p:cNvPr id="26" name="图片 6">
              <a:extLst>
                <a:ext uri="{FF2B5EF4-FFF2-40B4-BE49-F238E27FC236}">
                  <a16:creationId xmlns:a16="http://schemas.microsoft.com/office/drawing/2014/main" id="{855F3D74-2F2E-4D1C-B325-B7B771B61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451" y="1904807"/>
              <a:ext cx="1181100" cy="1647825"/>
            </a:xfrm>
            <a:prstGeom prst="rect">
              <a:avLst/>
            </a:prstGeom>
          </p:spPr>
        </p:pic>
        <p:pic>
          <p:nvPicPr>
            <p:cNvPr id="27" name="图片 7">
              <a:extLst>
                <a:ext uri="{FF2B5EF4-FFF2-40B4-BE49-F238E27FC236}">
                  <a16:creationId xmlns:a16="http://schemas.microsoft.com/office/drawing/2014/main" id="{FFE6509C-7C08-4657-BF96-60B8F95D24E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28" y="5363408"/>
              <a:ext cx="3882063" cy="1494592"/>
            </a:xfrm>
            <a:prstGeom prst="rect">
              <a:avLst/>
            </a:prstGeom>
          </p:spPr>
        </p:pic>
      </p:grpSp>
      <p:pic>
        <p:nvPicPr>
          <p:cNvPr id="21516" name="Picture 12"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475" y="4930775"/>
            <a:ext cx="3048000" cy="68738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1425" y="4260851"/>
            <a:ext cx="2800350" cy="9937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7880" y="3572959"/>
            <a:ext cx="5437188" cy="18161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8789" y="3276601"/>
            <a:ext cx="2351087" cy="67786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59739" y="2722564"/>
            <a:ext cx="2408237" cy="9366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2113" y="1939926"/>
            <a:ext cx="2360612" cy="17192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5401" y="3057525"/>
            <a:ext cx="5895975" cy="11366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65401" y="1028437"/>
            <a:ext cx="578961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0" y="3067051"/>
            <a:ext cx="2598738" cy="168116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DCB03E64-5729-44C8-B58C-09A57F2B2322}"/>
              </a:ext>
            </a:extLst>
          </p:cNvPr>
          <p:cNvGrpSpPr/>
          <p:nvPr/>
        </p:nvGrpSpPr>
        <p:grpSpPr>
          <a:xfrm>
            <a:off x="10566931" y="3610865"/>
            <a:ext cx="1583731" cy="3327207"/>
            <a:chOff x="9782175" y="2886075"/>
            <a:chExt cx="2409825" cy="3971925"/>
          </a:xfrm>
        </p:grpSpPr>
        <p:pic>
          <p:nvPicPr>
            <p:cNvPr id="29" name="图片 10">
              <a:extLst>
                <a:ext uri="{FF2B5EF4-FFF2-40B4-BE49-F238E27FC236}">
                  <a16:creationId xmlns:a16="http://schemas.microsoft.com/office/drawing/2014/main" id="{C659D752-76FA-4E44-B6B2-EAA65123C0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sp>
          <p:nvSpPr>
            <p:cNvPr id="30" name="TextBox 29">
              <a:extLst>
                <a:ext uri="{FF2B5EF4-FFF2-40B4-BE49-F238E27FC236}">
                  <a16:creationId xmlns:a16="http://schemas.microsoft.com/office/drawing/2014/main" id="{EF19446B-456C-4345-8D70-BD226659EC26}"/>
                </a:ext>
              </a:extLst>
            </p:cNvPr>
            <p:cNvSpPr txBox="1"/>
            <p:nvPr/>
          </p:nvSpPr>
          <p:spPr>
            <a:xfrm>
              <a:off x="10489422" y="5857463"/>
              <a:ext cx="948916" cy="572113"/>
            </a:xfrm>
            <a:prstGeom prst="rect">
              <a:avLst/>
            </a:prstGeom>
            <a:noFill/>
          </p:spPr>
          <p:txBody>
            <a:bodyPr wrap="none" rtlCol="0" anchor="ctr" anchorCtr="0">
              <a:spAutoFit/>
            </a:bodyPr>
            <a:lstStyle/>
            <a:p>
              <a:pPr algn="l"/>
              <a:r>
                <a:rPr lang="en-US" dirty="0"/>
                <a:t>KTUTS</a:t>
              </a:r>
            </a:p>
          </p:txBody>
        </p:sp>
      </p:grpSp>
    </p:spTree>
    <p:extLst>
      <p:ext uri="{BB962C8B-B14F-4D97-AF65-F5344CB8AC3E}">
        <p14:creationId xmlns:p14="http://schemas.microsoft.com/office/powerpoint/2010/main" val="21831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down)">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418B74B9-7031-4B74-A49F-59550BC829DA}"/>
              </a:ext>
            </a:extLst>
          </p:cNvPr>
          <p:cNvPicPr>
            <a:picLocks noChangeAspect="1"/>
          </p:cNvPicPr>
          <p:nvPr/>
        </p:nvPicPr>
        <p:blipFill>
          <a:blip r:embed="rId3"/>
          <a:stretch>
            <a:fillRect/>
          </a:stretch>
        </p:blipFill>
        <p:spPr>
          <a:xfrm>
            <a:off x="-528" y="-297"/>
            <a:ext cx="12193057" cy="6858594"/>
          </a:xfrm>
          <a:prstGeom prst="rect">
            <a:avLst/>
          </a:prstGeom>
        </p:spPr>
      </p:pic>
      <p:sp>
        <p:nvSpPr>
          <p:cNvPr id="10" name="TextBox 9"/>
          <p:cNvSpPr txBox="1"/>
          <p:nvPr/>
        </p:nvSpPr>
        <p:spPr>
          <a:xfrm>
            <a:off x="5029200" y="685801"/>
            <a:ext cx="5472608" cy="769441"/>
          </a:xfrm>
          <a:prstGeom prst="rect">
            <a:avLst/>
          </a:prstGeom>
          <a:noFill/>
        </p:spPr>
        <p:txBody>
          <a:bodyPr>
            <a:spAutoFit/>
          </a:bodyPr>
          <a:lstStyle/>
          <a:p>
            <a:pPr>
              <a:defRPr/>
            </a:pPr>
            <a:r>
              <a:rPr lang="en-IN" sz="4400" b="1" dirty="0" err="1">
                <a:solidFill>
                  <a:srgbClr val="0070C0"/>
                </a:solidFill>
                <a:effectLst>
                  <a:glow rad="101600">
                    <a:schemeClr val="accent4">
                      <a:satMod val="175000"/>
                      <a:alpha val="40000"/>
                    </a:schemeClr>
                  </a:glow>
                </a:effectLst>
                <a:latin typeface="Times New Roman" pitchFamily="18" charset="0"/>
                <a:cs typeface="Times New Roman" pitchFamily="18" charset="0"/>
              </a:rPr>
              <a:t>Mẹ</a:t>
            </a:r>
            <a:r>
              <a:rPr lang="en-IN" sz="4400" b="1" dirty="0">
                <a:solidFill>
                  <a:srgbClr val="0070C0"/>
                </a:solidFill>
                <a:effectLst>
                  <a:glow rad="101600">
                    <a:schemeClr val="accent4">
                      <a:satMod val="175000"/>
                      <a:alpha val="40000"/>
                    </a:schemeClr>
                  </a:glow>
                </a:effectLst>
                <a:latin typeface="Times New Roman" pitchFamily="18" charset="0"/>
                <a:cs typeface="Times New Roman" pitchFamily="18" charset="0"/>
              </a:rPr>
              <a:t> </a:t>
            </a:r>
            <a:r>
              <a:rPr lang="en-IN" sz="4400" b="1" dirty="0" err="1">
                <a:solidFill>
                  <a:srgbClr val="0070C0"/>
                </a:solidFill>
                <a:effectLst>
                  <a:glow rad="101600">
                    <a:schemeClr val="accent4">
                      <a:satMod val="175000"/>
                      <a:alpha val="40000"/>
                    </a:schemeClr>
                  </a:glow>
                </a:effectLst>
                <a:latin typeface="Times New Roman" pitchFamily="18" charset="0"/>
                <a:cs typeface="Times New Roman" pitchFamily="18" charset="0"/>
              </a:rPr>
              <a:t>ốm</a:t>
            </a:r>
            <a:endParaRPr lang="en-IN" sz="4400" b="1" dirty="0">
              <a:solidFill>
                <a:srgbClr val="0070C0"/>
              </a:solidFill>
              <a:effectLst>
                <a:glow rad="101600">
                  <a:schemeClr val="accent4">
                    <a:satMod val="175000"/>
                    <a:alpha val="40000"/>
                  </a:schemeClr>
                </a:glow>
              </a:effectLst>
              <a:latin typeface="Times New Roman" pitchFamily="18" charset="0"/>
              <a:cs typeface="Times New Roman" pitchFamily="18" charset="0"/>
            </a:endParaRPr>
          </a:p>
        </p:txBody>
      </p:sp>
      <p:sp>
        <p:nvSpPr>
          <p:cNvPr id="12" name="TextBox 11"/>
          <p:cNvSpPr txBox="1"/>
          <p:nvPr/>
        </p:nvSpPr>
        <p:spPr>
          <a:xfrm>
            <a:off x="2667001" y="1"/>
            <a:ext cx="7062107" cy="769441"/>
          </a:xfrm>
          <a:prstGeom prst="rect">
            <a:avLst/>
          </a:prstGeom>
          <a:noFill/>
        </p:spPr>
        <p:txBody>
          <a:bodyPr>
            <a:spAutoFit/>
          </a:bodyPr>
          <a:lstStyle/>
          <a:p>
            <a:pPr algn="ctr">
              <a:defRPr/>
            </a:pPr>
            <a:r>
              <a:rPr lang="en-IN" sz="4400" b="1" dirty="0" err="1">
                <a:solidFill>
                  <a:srgbClr val="C00000"/>
                </a:solidFill>
                <a:effectLst>
                  <a:glow rad="101600">
                    <a:schemeClr val="accent4">
                      <a:satMod val="175000"/>
                      <a:alpha val="40000"/>
                    </a:schemeClr>
                  </a:glow>
                </a:effectLst>
                <a:latin typeface="Times New Roman" pitchFamily="18" charset="0"/>
                <a:cs typeface="Times New Roman" pitchFamily="18" charset="0"/>
              </a:rPr>
              <a:t>Đọc</a:t>
            </a:r>
            <a:r>
              <a:rPr lang="en-IN" sz="4400" b="1" dirty="0">
                <a:solidFill>
                  <a:srgbClr val="C00000"/>
                </a:solidFill>
                <a:effectLst>
                  <a:glow rad="101600">
                    <a:schemeClr val="accent4">
                      <a:satMod val="175000"/>
                      <a:alpha val="40000"/>
                    </a:schemeClr>
                  </a:glow>
                </a:effectLst>
                <a:latin typeface="Times New Roman" pitchFamily="18" charset="0"/>
                <a:cs typeface="Times New Roman" pitchFamily="18" charset="0"/>
              </a:rPr>
              <a:t> </a:t>
            </a:r>
            <a:r>
              <a:rPr lang="en-IN" sz="4400" b="1" dirty="0" err="1">
                <a:solidFill>
                  <a:srgbClr val="C00000"/>
                </a:solidFill>
                <a:effectLst>
                  <a:glow rad="101600">
                    <a:schemeClr val="accent4">
                      <a:satMod val="175000"/>
                      <a:alpha val="40000"/>
                    </a:schemeClr>
                  </a:glow>
                </a:effectLst>
                <a:latin typeface="Times New Roman" pitchFamily="18" charset="0"/>
                <a:cs typeface="Times New Roman" pitchFamily="18" charset="0"/>
              </a:rPr>
              <a:t>thuộc</a:t>
            </a:r>
            <a:r>
              <a:rPr lang="en-IN" sz="4400" b="1" dirty="0">
                <a:solidFill>
                  <a:srgbClr val="C00000"/>
                </a:solidFill>
                <a:effectLst>
                  <a:glow rad="101600">
                    <a:schemeClr val="accent4">
                      <a:satMod val="175000"/>
                      <a:alpha val="40000"/>
                    </a:schemeClr>
                  </a:glow>
                </a:effectLst>
                <a:latin typeface="Times New Roman" pitchFamily="18" charset="0"/>
                <a:cs typeface="Times New Roman" pitchFamily="18" charset="0"/>
              </a:rPr>
              <a:t> </a:t>
            </a:r>
            <a:r>
              <a:rPr lang="en-IN" sz="4400" b="1" dirty="0" err="1">
                <a:solidFill>
                  <a:srgbClr val="C00000"/>
                </a:solidFill>
                <a:effectLst>
                  <a:glow rad="101600">
                    <a:schemeClr val="accent4">
                      <a:satMod val="175000"/>
                      <a:alpha val="40000"/>
                    </a:schemeClr>
                  </a:glow>
                </a:effectLst>
                <a:latin typeface="Times New Roman" pitchFamily="18" charset="0"/>
                <a:cs typeface="Times New Roman" pitchFamily="18" charset="0"/>
              </a:rPr>
              <a:t>lòng</a:t>
            </a:r>
            <a:r>
              <a:rPr lang="en-IN" sz="4400" b="1" dirty="0">
                <a:solidFill>
                  <a:srgbClr val="C00000"/>
                </a:solidFill>
                <a:effectLst>
                  <a:glow rad="101600">
                    <a:schemeClr val="accent4">
                      <a:satMod val="175000"/>
                      <a:alpha val="40000"/>
                    </a:schemeClr>
                  </a:glow>
                </a:effectLst>
                <a:latin typeface="Times New Roman" pitchFamily="18" charset="0"/>
                <a:cs typeface="Times New Roman" pitchFamily="18" charset="0"/>
              </a:rPr>
              <a:t> </a:t>
            </a:r>
            <a:r>
              <a:rPr lang="en-IN" sz="4400" b="1" dirty="0" err="1">
                <a:solidFill>
                  <a:srgbClr val="C00000"/>
                </a:solidFill>
                <a:effectLst>
                  <a:glow rad="101600">
                    <a:schemeClr val="accent4">
                      <a:satMod val="175000"/>
                      <a:alpha val="40000"/>
                    </a:schemeClr>
                  </a:glow>
                </a:effectLst>
                <a:latin typeface="Times New Roman" pitchFamily="18" charset="0"/>
                <a:cs typeface="Times New Roman" pitchFamily="18" charset="0"/>
              </a:rPr>
              <a:t>bài</a:t>
            </a:r>
            <a:r>
              <a:rPr lang="en-IN" sz="4400" b="1" dirty="0">
                <a:solidFill>
                  <a:srgbClr val="C00000"/>
                </a:solidFill>
                <a:effectLst>
                  <a:glow rad="101600">
                    <a:schemeClr val="accent4">
                      <a:satMod val="175000"/>
                      <a:alpha val="40000"/>
                    </a:schemeClr>
                  </a:glow>
                </a:effectLst>
                <a:latin typeface="Times New Roman" pitchFamily="18" charset="0"/>
                <a:cs typeface="Times New Roman" pitchFamily="18" charset="0"/>
              </a:rPr>
              <a:t> </a:t>
            </a:r>
            <a:r>
              <a:rPr lang="en-IN" sz="4400" b="1" dirty="0" err="1">
                <a:solidFill>
                  <a:srgbClr val="C00000"/>
                </a:solidFill>
                <a:effectLst>
                  <a:glow rad="101600">
                    <a:schemeClr val="accent4">
                      <a:satMod val="175000"/>
                      <a:alpha val="40000"/>
                    </a:schemeClr>
                  </a:glow>
                </a:effectLst>
                <a:latin typeface="Times New Roman" pitchFamily="18" charset="0"/>
                <a:cs typeface="Times New Roman" pitchFamily="18" charset="0"/>
              </a:rPr>
              <a:t>thơ</a:t>
            </a:r>
            <a:endParaRPr lang="en-IN" sz="4400" b="1" dirty="0">
              <a:solidFill>
                <a:srgbClr val="C00000"/>
              </a:solidFill>
              <a:effectLst>
                <a:glow rad="101600">
                  <a:schemeClr val="accent4">
                    <a:satMod val="175000"/>
                    <a:alpha val="40000"/>
                  </a:schemeClr>
                </a:glo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8589F81C-0052-4A54-8A3D-6434DB8213CB}"/>
              </a:ext>
            </a:extLst>
          </p:cNvPr>
          <p:cNvPicPr>
            <a:picLocks noChangeAspect="1"/>
          </p:cNvPicPr>
          <p:nvPr/>
        </p:nvPicPr>
        <p:blipFill>
          <a:blip r:embed="rId4"/>
          <a:stretch>
            <a:fillRect/>
          </a:stretch>
        </p:blipFill>
        <p:spPr>
          <a:xfrm>
            <a:off x="1937750" y="1472044"/>
            <a:ext cx="8520608" cy="4724400"/>
          </a:xfrm>
          <a:prstGeom prst="rect">
            <a:avLst/>
          </a:prstGeom>
        </p:spPr>
      </p:pic>
    </p:spTree>
    <p:extLst>
      <p:ext uri="{BB962C8B-B14F-4D97-AF65-F5344CB8AC3E}">
        <p14:creationId xmlns:p14="http://schemas.microsoft.com/office/powerpoint/2010/main" val="44935747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40E9C10A-C89B-461F-9CF8-EEECA16DFEE4}"/>
              </a:ext>
            </a:extLst>
          </p:cNvPr>
          <p:cNvPicPr>
            <a:picLocks noChangeAspect="1"/>
          </p:cNvPicPr>
          <p:nvPr/>
        </p:nvPicPr>
        <p:blipFill>
          <a:blip r:embed="rId2"/>
          <a:stretch>
            <a:fillRect/>
          </a:stretch>
        </p:blipFill>
        <p:spPr>
          <a:xfrm>
            <a:off x="-1057" y="-14583"/>
            <a:ext cx="12193057" cy="6858594"/>
          </a:xfrm>
          <a:prstGeom prst="rect">
            <a:avLst/>
          </a:prstGeom>
        </p:spPr>
      </p:pic>
      <p:grpSp>
        <p:nvGrpSpPr>
          <p:cNvPr id="8" name="Group 7">
            <a:extLst>
              <a:ext uri="{FF2B5EF4-FFF2-40B4-BE49-F238E27FC236}">
                <a16:creationId xmlns:a16="http://schemas.microsoft.com/office/drawing/2014/main" id="{5C243D23-72BB-42F3-AAAF-CCE254E2F744}"/>
              </a:ext>
            </a:extLst>
          </p:cNvPr>
          <p:cNvGrpSpPr/>
          <p:nvPr/>
        </p:nvGrpSpPr>
        <p:grpSpPr>
          <a:xfrm>
            <a:off x="-152400" y="-201369"/>
            <a:ext cx="13093305" cy="7565538"/>
            <a:chOff x="-529" y="914400"/>
            <a:chExt cx="13093305" cy="7565538"/>
          </a:xfrm>
        </p:grpSpPr>
        <p:pic>
          <p:nvPicPr>
            <p:cNvPr id="9" name="图片 2">
              <a:extLst>
                <a:ext uri="{FF2B5EF4-FFF2-40B4-BE49-F238E27FC236}">
                  <a16:creationId xmlns:a16="http://schemas.microsoft.com/office/drawing/2014/main" id="{B691C3FF-E13D-4BCA-9826-4947082C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70593" y="-1642246"/>
              <a:ext cx="7338098" cy="12906269"/>
            </a:xfrm>
            <a:prstGeom prst="rect">
              <a:avLst/>
            </a:prstGeom>
          </p:spPr>
        </p:pic>
        <p:grpSp>
          <p:nvGrpSpPr>
            <p:cNvPr id="10" name="Group 9">
              <a:extLst>
                <a:ext uri="{FF2B5EF4-FFF2-40B4-BE49-F238E27FC236}">
                  <a16:creationId xmlns:a16="http://schemas.microsoft.com/office/drawing/2014/main" id="{7717E2B9-B3A1-4A30-B917-545A91542B17}"/>
                </a:ext>
              </a:extLst>
            </p:cNvPr>
            <p:cNvGrpSpPr/>
            <p:nvPr/>
          </p:nvGrpSpPr>
          <p:grpSpPr>
            <a:xfrm>
              <a:off x="-529" y="914400"/>
              <a:ext cx="12367685" cy="6896101"/>
              <a:chOff x="-176213" y="-38101"/>
              <a:chExt cx="12367685" cy="6896101"/>
            </a:xfrm>
          </p:grpSpPr>
          <p:pic>
            <p:nvPicPr>
              <p:cNvPr id="11" name="图片 3">
                <a:extLst>
                  <a:ext uri="{FF2B5EF4-FFF2-40B4-BE49-F238E27FC236}">
                    <a16:creationId xmlns:a16="http://schemas.microsoft.com/office/drawing/2014/main" id="{070F35E7-C55C-4092-BE25-DF953DDE9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3" name="图片 5">
                <a:extLst>
                  <a:ext uri="{FF2B5EF4-FFF2-40B4-BE49-F238E27FC236}">
                    <a16:creationId xmlns:a16="http://schemas.microsoft.com/office/drawing/2014/main" id="{A946152D-2548-4294-BA93-05D982E9A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13" y="94329"/>
                <a:ext cx="1971675" cy="1857375"/>
              </a:xfrm>
              <a:prstGeom prst="rect">
                <a:avLst/>
              </a:prstGeom>
            </p:spPr>
          </p:pic>
          <p:pic>
            <p:nvPicPr>
              <p:cNvPr id="14" name="图片 6">
                <a:extLst>
                  <a:ext uri="{FF2B5EF4-FFF2-40B4-BE49-F238E27FC236}">
                    <a16:creationId xmlns:a16="http://schemas.microsoft.com/office/drawing/2014/main" id="{C952C666-7E6E-43F6-BABB-A15DC77FFE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451" y="1904807"/>
                <a:ext cx="1181100" cy="1647825"/>
              </a:xfrm>
              <a:prstGeom prst="rect">
                <a:avLst/>
              </a:prstGeom>
            </p:spPr>
          </p:pic>
          <p:pic>
            <p:nvPicPr>
              <p:cNvPr id="15" name="图片 7">
                <a:extLst>
                  <a:ext uri="{FF2B5EF4-FFF2-40B4-BE49-F238E27FC236}">
                    <a16:creationId xmlns:a16="http://schemas.microsoft.com/office/drawing/2014/main" id="{22D91169-AC93-4E2F-9683-764DAAFA0C9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28" y="5363408"/>
                <a:ext cx="3882063" cy="1494592"/>
              </a:xfrm>
              <a:prstGeom prst="rect">
                <a:avLst/>
              </a:prstGeom>
            </p:spPr>
          </p:pic>
        </p:grpSp>
      </p:grpSp>
      <p:pic>
        <p:nvPicPr>
          <p:cNvPr id="21510" name="Picture 6" descr="Cover">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4488" y="3414714"/>
            <a:ext cx="7770812" cy="20161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4489" y="1398589"/>
            <a:ext cx="7621587" cy="2808287"/>
          </a:xfrm>
          <a:prstGeom prst="rect">
            <a:avLst/>
          </a:prstGeom>
          <a:noFill/>
        </p:spPr>
      </p:pic>
      <p:pic>
        <p:nvPicPr>
          <p:cNvPr id="21508" name="Picture 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5616" y="2133600"/>
            <a:ext cx="3390900" cy="2722562"/>
          </a:xfrm>
          <a:prstGeom prst="rect">
            <a:avLst/>
          </a:prstGeom>
          <a:solidFill>
            <a:srgbClr val="00B050"/>
          </a:solidFill>
        </p:spPr>
      </p:pic>
      <p:grpSp>
        <p:nvGrpSpPr>
          <p:cNvPr id="16" name="Group 15">
            <a:extLst>
              <a:ext uri="{FF2B5EF4-FFF2-40B4-BE49-F238E27FC236}">
                <a16:creationId xmlns:a16="http://schemas.microsoft.com/office/drawing/2014/main" id="{A7D7508F-F11B-4154-8213-E68FD8782C51}"/>
              </a:ext>
            </a:extLst>
          </p:cNvPr>
          <p:cNvGrpSpPr/>
          <p:nvPr/>
        </p:nvGrpSpPr>
        <p:grpSpPr>
          <a:xfrm>
            <a:off x="10287000" y="3581400"/>
            <a:ext cx="2056871" cy="3327207"/>
            <a:chOff x="9782175" y="2886075"/>
            <a:chExt cx="2409825" cy="3971925"/>
          </a:xfrm>
        </p:grpSpPr>
        <p:pic>
          <p:nvPicPr>
            <p:cNvPr id="17" name="图片 10">
              <a:extLst>
                <a:ext uri="{FF2B5EF4-FFF2-40B4-BE49-F238E27FC236}">
                  <a16:creationId xmlns:a16="http://schemas.microsoft.com/office/drawing/2014/main" id="{86736E73-A839-4F00-8838-2DC1638F1B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sp>
          <p:nvSpPr>
            <p:cNvPr id="18" name="TextBox 17">
              <a:extLst>
                <a:ext uri="{FF2B5EF4-FFF2-40B4-BE49-F238E27FC236}">
                  <a16:creationId xmlns:a16="http://schemas.microsoft.com/office/drawing/2014/main" id="{99D17773-55A4-4D9B-AC2C-9393424DE829}"/>
                </a:ext>
              </a:extLst>
            </p:cNvPr>
            <p:cNvSpPr txBox="1"/>
            <p:nvPr/>
          </p:nvSpPr>
          <p:spPr>
            <a:xfrm>
              <a:off x="10489422" y="5857463"/>
              <a:ext cx="948916" cy="572113"/>
            </a:xfrm>
            <a:prstGeom prst="rect">
              <a:avLst/>
            </a:prstGeom>
            <a:noFill/>
          </p:spPr>
          <p:txBody>
            <a:bodyPr wrap="none" rtlCol="0" anchor="ctr" anchorCtr="0">
              <a:spAutoFit/>
            </a:bodyPr>
            <a:lstStyle/>
            <a:p>
              <a:pPr algn="l"/>
              <a:r>
                <a:rPr lang="en-US"/>
                <a:t>KTUTS</a:t>
              </a:r>
              <a:endParaRPr lang="en-US" dirty="0"/>
            </a:p>
          </p:txBody>
        </p:sp>
      </p:grpSp>
    </p:spTree>
    <p:extLst>
      <p:ext uri="{BB962C8B-B14F-4D97-AF65-F5344CB8AC3E}">
        <p14:creationId xmlns:p14="http://schemas.microsoft.com/office/powerpoint/2010/main" val="2697907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5CA11C2-AABF-40A5-9479-7FDB278D3FBD}"/>
              </a:ext>
            </a:extLst>
          </p:cNvPr>
          <p:cNvSpPr/>
          <p:nvPr/>
        </p:nvSpPr>
        <p:spPr>
          <a:xfrm>
            <a:off x="457200" y="1483967"/>
            <a:ext cx="11277600" cy="4764433"/>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en-US" sz="6000" b="1" i="1" dirty="0">
                <a:solidFill>
                  <a:srgbClr val="FF0000"/>
                </a:solidFill>
                <a:latin typeface="Times New Roman" panose="02020603050405020304" pitchFamily="18" charset="0"/>
              </a:rPr>
              <a:t>	Ca </a:t>
            </a:r>
            <a:r>
              <a:rPr lang="en-US" altLang="en-US" sz="6000" b="1" i="1" dirty="0" err="1">
                <a:solidFill>
                  <a:srgbClr val="FF0000"/>
                </a:solidFill>
                <a:latin typeface="Times New Roman" panose="02020603050405020304" pitchFamily="18" charset="0"/>
              </a:rPr>
              <a:t>ngợi</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kho</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tàng</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truyện</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cổ</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của</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đất</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nước</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Đó</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là</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những</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câu</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chuyện</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đề</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cao</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tấm</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lòng</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nhân</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hậu</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chứa</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đựng</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kinh</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nghiệm</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sống</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quý</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báu</a:t>
            </a:r>
            <a:r>
              <a:rPr lang="en-US" altLang="en-US" sz="6000" b="1" i="1" dirty="0">
                <a:solidFill>
                  <a:srgbClr val="FF0000"/>
                </a:solidFill>
                <a:latin typeface="Times New Roman" panose="02020603050405020304" pitchFamily="18" charset="0"/>
              </a:rPr>
              <a:t> </a:t>
            </a:r>
            <a:r>
              <a:rPr lang="en-US" altLang="en-US" sz="6000" b="1" i="1" dirty="0" err="1">
                <a:solidFill>
                  <a:srgbClr val="FF0000"/>
                </a:solidFill>
                <a:latin typeface="Times New Roman" panose="02020603050405020304" pitchFamily="18" charset="0"/>
              </a:rPr>
              <a:t>của</a:t>
            </a:r>
            <a:r>
              <a:rPr lang="en-US" altLang="en-US" sz="6000" b="1" i="1" dirty="0">
                <a:solidFill>
                  <a:srgbClr val="FF0000"/>
                </a:solidFill>
                <a:latin typeface="Times New Roman" panose="02020603050405020304" pitchFamily="18" charset="0"/>
              </a:rPr>
              <a:t> cha </a:t>
            </a:r>
            <a:r>
              <a:rPr lang="en-US" altLang="en-US" sz="6000" b="1" i="1" dirty="0" err="1">
                <a:solidFill>
                  <a:srgbClr val="FF0000"/>
                </a:solidFill>
                <a:latin typeface="Times New Roman" panose="02020603050405020304" pitchFamily="18" charset="0"/>
              </a:rPr>
              <a:t>ông</a:t>
            </a:r>
            <a:r>
              <a:rPr lang="en-US" altLang="en-US" sz="6000" b="1" i="1" dirty="0">
                <a:solidFill>
                  <a:srgbClr val="FF0000"/>
                </a:solidFill>
                <a:latin typeface="Times New Roman" panose="02020603050405020304" pitchFamily="18" charset="0"/>
              </a:rPr>
              <a:t>.</a:t>
            </a:r>
            <a:endParaRPr lang="en-US" sz="6000" dirty="0">
              <a:solidFill>
                <a:srgbClr val="FF0000"/>
              </a:solidFill>
            </a:endParaRPr>
          </a:p>
        </p:txBody>
      </p:sp>
      <p:sp>
        <p:nvSpPr>
          <p:cNvPr id="11" name="Rectangle 10">
            <a:extLst>
              <a:ext uri="{FF2B5EF4-FFF2-40B4-BE49-F238E27FC236}">
                <a16:creationId xmlns:a16="http://schemas.microsoft.com/office/drawing/2014/main" id="{E42E1E75-6872-4AC6-A489-7CD9BF3269DE}"/>
              </a:ext>
            </a:extLst>
          </p:cNvPr>
          <p:cNvSpPr/>
          <p:nvPr/>
        </p:nvSpPr>
        <p:spPr>
          <a:xfrm>
            <a:off x="3246120" y="417219"/>
            <a:ext cx="6324600" cy="80198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4000" b="1" i="1" dirty="0">
              <a:latin typeface="Times New Roman" pitchFamily="18" charset="0"/>
              <a:cs typeface="Times New Roman" pitchFamily="18" charset="0"/>
            </a:endParaRPr>
          </a:p>
        </p:txBody>
      </p:sp>
      <p:sp>
        <p:nvSpPr>
          <p:cNvPr id="15" name="圆角矩形 16">
            <a:extLst>
              <a:ext uri="{FF2B5EF4-FFF2-40B4-BE49-F238E27FC236}">
                <a16:creationId xmlns:a16="http://schemas.microsoft.com/office/drawing/2014/main" id="{B75BB379-75E3-43E6-8429-1F6F2D273D10}"/>
              </a:ext>
            </a:extLst>
          </p:cNvPr>
          <p:cNvSpPr/>
          <p:nvPr/>
        </p:nvSpPr>
        <p:spPr>
          <a:xfrm>
            <a:off x="3228802" y="238879"/>
            <a:ext cx="5867400" cy="1066748"/>
          </a:xfrm>
          <a:prstGeom prst="roundRect">
            <a:avLst/>
          </a:prstGeom>
          <a:solidFill>
            <a:srgbClr val="44BE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600" b="1" dirty="0">
                <a:latin typeface="Times New Roman" panose="02020603050405020304" pitchFamily="18" charset="0"/>
                <a:cs typeface="Times New Roman" panose="02020603050405020304" pitchFamily="18" charset="0"/>
                <a:sym typeface="+mn-lt"/>
              </a:rPr>
              <a:t>NỘI DUNG</a:t>
            </a:r>
            <a:endParaRPr lang="zh-CN" altLang="en-US" sz="3600" b="1" dirty="0">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614244973"/>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B8976FD-F3C9-49AE-B7A8-128BA8384132}"/>
                  </a:ext>
                </a:extLst>
              </p14:cNvPr>
              <p14:cNvContentPartPr/>
              <p14:nvPr/>
            </p14:nvContentPartPr>
            <p14:xfrm>
              <a:off x="3429120" y="857250"/>
              <a:ext cx="4029210" cy="4543560"/>
            </p14:xfrm>
          </p:contentPart>
        </mc:Choice>
        <mc:Fallback xmlns="">
          <p:pic>
            <p:nvPicPr>
              <p:cNvPr id="2" name="Ink 1">
                <a:extLst>
                  <a:ext uri="{FF2B5EF4-FFF2-40B4-BE49-F238E27FC236}">
                    <a16:creationId xmlns:a16="http://schemas.microsoft.com/office/drawing/2014/main" id="{3B8976FD-F3C9-49AE-B7A8-128BA8384132}"/>
                  </a:ext>
                </a:extLst>
              </p:cNvPr>
              <p:cNvPicPr/>
              <p:nvPr/>
            </p:nvPicPr>
            <p:blipFill>
              <a:blip r:embed="rId4"/>
              <a:stretch>
                <a:fillRect/>
              </a:stretch>
            </p:blipFill>
            <p:spPr>
              <a:xfrm>
                <a:off x="3419761" y="847890"/>
                <a:ext cx="4047569" cy="4562280"/>
              </a:xfrm>
              <a:prstGeom prst="rect">
                <a:avLst/>
              </a:prstGeom>
            </p:spPr>
          </p:pic>
        </mc:Fallback>
      </mc:AlternateContent>
      <p:pic>
        <p:nvPicPr>
          <p:cNvPr id="5" name="Picture 4">
            <a:extLst>
              <a:ext uri="{FF2B5EF4-FFF2-40B4-BE49-F238E27FC236}">
                <a16:creationId xmlns:a16="http://schemas.microsoft.com/office/drawing/2014/main" id="{A87342F3-B37B-4968-9E97-CBFE7FF70F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030"/>
            <a:ext cx="12191999" cy="6858000"/>
          </a:xfrm>
          <a:prstGeom prst="rect">
            <a:avLst/>
          </a:prstGeom>
        </p:spPr>
      </p:pic>
      <p:sp>
        <p:nvSpPr>
          <p:cNvPr id="20" name="TextBox 19">
            <a:extLst>
              <a:ext uri="{FF2B5EF4-FFF2-40B4-BE49-F238E27FC236}">
                <a16:creationId xmlns:a16="http://schemas.microsoft.com/office/drawing/2014/main" id="{3A71CD6B-BCDB-40DE-A016-4FB3E6086F4E}"/>
              </a:ext>
            </a:extLst>
          </p:cNvPr>
          <p:cNvSpPr txBox="1"/>
          <p:nvPr/>
        </p:nvSpPr>
        <p:spPr>
          <a:xfrm>
            <a:off x="692944" y="346403"/>
            <a:ext cx="7315200" cy="584775"/>
          </a:xfrm>
          <a:prstGeom prst="rect">
            <a:avLst/>
          </a:prstGeom>
          <a:noFill/>
        </p:spPr>
        <p:txBody>
          <a:bodyPr wrap="square" rtlCol="0">
            <a:spAutoFit/>
          </a:bodyPr>
          <a:lstStyle/>
          <a:p>
            <a:pPr defTabSz="685800">
              <a:defRPr/>
            </a:pPr>
            <a:r>
              <a:rPr lang="en-US" sz="3200" dirty="0" err="1">
                <a:solidFill>
                  <a:prstClr val="white"/>
                </a:solidFill>
                <a:latin typeface="HP001 4 hàng" panose="020B0603050302020204" pitchFamily="34" charset="0"/>
              </a:rPr>
              <a:t>Thứ</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tư</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ngày</a:t>
            </a:r>
            <a:r>
              <a:rPr lang="en-US" sz="3200" dirty="0">
                <a:solidFill>
                  <a:prstClr val="white"/>
                </a:solidFill>
                <a:latin typeface="HP001 4 hàng" panose="020B0603050302020204" pitchFamily="34" charset="0"/>
              </a:rPr>
              <a:t> 15 </a:t>
            </a:r>
            <a:r>
              <a:rPr lang="en-US" sz="3200" dirty="0" err="1">
                <a:solidFill>
                  <a:prstClr val="white"/>
                </a:solidFill>
                <a:latin typeface="HP001 4 hàng" panose="020B0603050302020204" pitchFamily="34" charset="0"/>
              </a:rPr>
              <a:t>tháng</a:t>
            </a:r>
            <a:r>
              <a:rPr lang="en-US" sz="3200" dirty="0">
                <a:solidFill>
                  <a:prstClr val="white"/>
                </a:solidFill>
                <a:latin typeface="HP001 4 hàng" panose="020B0603050302020204" pitchFamily="34" charset="0"/>
              </a:rPr>
              <a:t> 9 </a:t>
            </a:r>
            <a:r>
              <a:rPr lang="en-US" sz="3200" dirty="0" err="1">
                <a:solidFill>
                  <a:prstClr val="white"/>
                </a:solidFill>
                <a:latin typeface="HP001 4 hàng" panose="020B0603050302020204" pitchFamily="34" charset="0"/>
              </a:rPr>
              <a:t>năm</a:t>
            </a:r>
            <a:r>
              <a:rPr lang="en-US" sz="3200" dirty="0">
                <a:solidFill>
                  <a:prstClr val="white"/>
                </a:solidFill>
                <a:latin typeface="HP001 4 hàng" panose="020B0603050302020204" pitchFamily="34" charset="0"/>
              </a:rPr>
              <a:t> 2021 </a:t>
            </a:r>
            <a:endParaRPr lang="vi-VN" sz="3200" dirty="0">
              <a:solidFill>
                <a:prstClr val="white"/>
              </a:solidFill>
              <a:latin typeface="HP001 4 hàng" panose="020B0603050302020204" pitchFamily="34" charset="0"/>
            </a:endParaRPr>
          </a:p>
        </p:txBody>
      </p:sp>
      <p:sp>
        <p:nvSpPr>
          <p:cNvPr id="21" name="TextBox 20">
            <a:extLst>
              <a:ext uri="{FF2B5EF4-FFF2-40B4-BE49-F238E27FC236}">
                <a16:creationId xmlns:a16="http://schemas.microsoft.com/office/drawing/2014/main" id="{70ED0880-CCC8-4E14-8CC2-F6CE55CF9B6D}"/>
              </a:ext>
            </a:extLst>
          </p:cNvPr>
          <p:cNvSpPr txBox="1"/>
          <p:nvPr/>
        </p:nvSpPr>
        <p:spPr>
          <a:xfrm>
            <a:off x="2448791" y="910425"/>
            <a:ext cx="1952505" cy="584775"/>
          </a:xfrm>
          <a:prstGeom prst="rect">
            <a:avLst/>
          </a:prstGeom>
          <a:noFill/>
        </p:spPr>
        <p:txBody>
          <a:bodyPr wrap="square" rtlCol="0">
            <a:spAutoFit/>
          </a:bodyPr>
          <a:lstStyle/>
          <a:p>
            <a:pPr defTabSz="685800">
              <a:defRPr/>
            </a:pPr>
            <a:r>
              <a:rPr lang="en-US" sz="3200" dirty="0" err="1">
                <a:solidFill>
                  <a:prstClr val="white"/>
                </a:solidFill>
                <a:latin typeface="HP001 4 hàng" panose="020B0603050302020204" pitchFamily="34" charset="0"/>
              </a:rPr>
              <a:t>Tập</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đọc</a:t>
            </a:r>
            <a:endParaRPr lang="vi-VN" sz="3200" dirty="0">
              <a:solidFill>
                <a:prstClr val="white"/>
              </a:solidFill>
              <a:latin typeface="HP001 4 hàng" panose="020B0603050302020204" pitchFamily="34" charset="0"/>
            </a:endParaRPr>
          </a:p>
        </p:txBody>
      </p:sp>
      <p:sp>
        <p:nvSpPr>
          <p:cNvPr id="22" name="TextBox 21">
            <a:extLst>
              <a:ext uri="{FF2B5EF4-FFF2-40B4-BE49-F238E27FC236}">
                <a16:creationId xmlns:a16="http://schemas.microsoft.com/office/drawing/2014/main" id="{7EE2FBF6-640D-471E-B3B2-DEB5D412706C}"/>
              </a:ext>
            </a:extLst>
          </p:cNvPr>
          <p:cNvSpPr txBox="1"/>
          <p:nvPr/>
        </p:nvSpPr>
        <p:spPr>
          <a:xfrm>
            <a:off x="1295400" y="1420490"/>
            <a:ext cx="5943600" cy="584775"/>
          </a:xfrm>
          <a:prstGeom prst="rect">
            <a:avLst/>
          </a:prstGeom>
          <a:noFill/>
        </p:spPr>
        <p:txBody>
          <a:bodyPr wrap="square">
            <a:spAutoFit/>
          </a:bodyPr>
          <a:lstStyle/>
          <a:p>
            <a:pPr defTabSz="685800">
              <a:defRPr/>
            </a:pPr>
            <a:r>
              <a:rPr lang="en-US" sz="3200" dirty="0" err="1">
                <a:solidFill>
                  <a:srgbClr val="FFFF00"/>
                </a:solidFill>
                <a:latin typeface="HP001 4 hàng" panose="020B0603050302020204" pitchFamily="34" charset="0"/>
              </a:rPr>
              <a:t>Truyện</a:t>
            </a:r>
            <a:r>
              <a:rPr lang="en-US" sz="3200" dirty="0">
                <a:solidFill>
                  <a:srgbClr val="FFFF00"/>
                </a:solidFill>
                <a:latin typeface="HP001 4 hàng" panose="020B0603050302020204" pitchFamily="34" charset="0"/>
              </a:rPr>
              <a:t> </a:t>
            </a:r>
            <a:r>
              <a:rPr lang="en-US" sz="3200" dirty="0" err="1">
                <a:solidFill>
                  <a:srgbClr val="FFFF00"/>
                </a:solidFill>
                <a:latin typeface="HP001 4 hàng" panose="020B0603050302020204" pitchFamily="34" charset="0"/>
              </a:rPr>
              <a:t>cổ</a:t>
            </a:r>
            <a:r>
              <a:rPr lang="en-US" sz="3200" dirty="0">
                <a:solidFill>
                  <a:srgbClr val="FFFF00"/>
                </a:solidFill>
                <a:latin typeface="HP001 4 hàng" panose="020B0603050302020204" pitchFamily="34" charset="0"/>
              </a:rPr>
              <a:t> </a:t>
            </a:r>
            <a:r>
              <a:rPr lang="en-US" sz="3200" dirty="0" err="1">
                <a:solidFill>
                  <a:srgbClr val="FFFF00"/>
                </a:solidFill>
                <a:latin typeface="HP001 4 hàng" panose="020B0603050302020204" pitchFamily="34" charset="0"/>
              </a:rPr>
              <a:t>nước</a:t>
            </a:r>
            <a:r>
              <a:rPr lang="en-US" sz="3200" dirty="0">
                <a:solidFill>
                  <a:srgbClr val="FFFF00"/>
                </a:solidFill>
                <a:latin typeface="HP001 4 hàng" panose="020B0603050302020204" pitchFamily="34" charset="0"/>
              </a:rPr>
              <a:t> </a:t>
            </a:r>
            <a:r>
              <a:rPr lang="en-US" sz="3200" dirty="0" err="1">
                <a:solidFill>
                  <a:srgbClr val="FFFF00"/>
                </a:solidFill>
                <a:latin typeface="HP001 4 hàng" panose="020B0603050302020204" pitchFamily="34" charset="0"/>
              </a:rPr>
              <a:t>mình</a:t>
            </a:r>
            <a:r>
              <a:rPr lang="en-US" sz="3200" dirty="0">
                <a:solidFill>
                  <a:srgbClr val="FFFF00"/>
                </a:solidFill>
                <a:latin typeface="HP001 4 hàng" panose="020B0603050302020204" pitchFamily="34" charset="0"/>
              </a:rPr>
              <a:t> ( </a:t>
            </a:r>
            <a:r>
              <a:rPr lang="en-US" sz="3200" dirty="0" err="1">
                <a:solidFill>
                  <a:srgbClr val="FFFF00"/>
                </a:solidFill>
                <a:latin typeface="HP001 4 hàng" panose="020B0603050302020204" pitchFamily="34" charset="0"/>
              </a:rPr>
              <a:t>Trích</a:t>
            </a:r>
            <a:r>
              <a:rPr lang="en-US" sz="3200" dirty="0">
                <a:solidFill>
                  <a:srgbClr val="FFFF00"/>
                </a:solidFill>
                <a:latin typeface="HP001 4 hàng" panose="020B0603050302020204" pitchFamily="34" charset="0"/>
              </a:rPr>
              <a:t> )</a:t>
            </a:r>
            <a:endParaRPr lang="vi-VN" sz="3200" dirty="0">
              <a:solidFill>
                <a:prstClr val="black"/>
              </a:solidFill>
              <a:latin typeface="Calibri"/>
            </a:endParaRPr>
          </a:p>
        </p:txBody>
      </p:sp>
      <p:sp>
        <p:nvSpPr>
          <p:cNvPr id="7" name="TextBox 6">
            <a:extLst>
              <a:ext uri="{FF2B5EF4-FFF2-40B4-BE49-F238E27FC236}">
                <a16:creationId xmlns:a16="http://schemas.microsoft.com/office/drawing/2014/main" id="{3BF4DBFE-287E-46B2-AB76-C2DE4DACE343}"/>
              </a:ext>
            </a:extLst>
          </p:cNvPr>
          <p:cNvSpPr txBox="1"/>
          <p:nvPr/>
        </p:nvSpPr>
        <p:spPr>
          <a:xfrm>
            <a:off x="312801" y="2516112"/>
            <a:ext cx="11541586" cy="584775"/>
          </a:xfrm>
          <a:prstGeom prst="rect">
            <a:avLst/>
          </a:prstGeom>
          <a:noFill/>
        </p:spPr>
        <p:txBody>
          <a:bodyPr wrap="square" rtlCol="0">
            <a:spAutoFit/>
          </a:bodyPr>
          <a:lstStyle/>
          <a:p>
            <a:pPr defTabSz="685800">
              <a:defRPr/>
            </a:pPr>
            <a:r>
              <a:rPr lang="en-US" sz="3200" dirty="0" err="1">
                <a:solidFill>
                  <a:prstClr val="white"/>
                </a:solidFill>
                <a:latin typeface="HP001 4 hàng" panose="020B0603050302020204" pitchFamily="34" charset="0"/>
              </a:rPr>
              <a:t>Nội</a:t>
            </a:r>
            <a:r>
              <a:rPr lang="en-US" sz="3200" dirty="0">
                <a:solidFill>
                  <a:prstClr val="white"/>
                </a:solidFill>
                <a:latin typeface="HP001 4 hàng" panose="020B0603050302020204" pitchFamily="34" charset="0"/>
              </a:rPr>
              <a:t> dung:  </a:t>
            </a:r>
            <a:r>
              <a:rPr lang="en-US" altLang="en-US" sz="3200" dirty="0">
                <a:solidFill>
                  <a:schemeClr val="bg1"/>
                </a:solidFill>
                <a:latin typeface="HP001 4 hàng" panose="020B0603050302020204" pitchFamily="34" charset="0"/>
              </a:rPr>
              <a:t>Ca </a:t>
            </a:r>
            <a:r>
              <a:rPr lang="en-US" altLang="en-US" sz="3200" dirty="0" err="1">
                <a:solidFill>
                  <a:schemeClr val="bg1"/>
                </a:solidFill>
                <a:latin typeface="HP001 4 hàng" panose="020B0603050302020204" pitchFamily="34" charset="0"/>
              </a:rPr>
              <a:t>ngợi</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kho</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tàng</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truyện</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cổ</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của</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đất</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nước</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Đó</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là</a:t>
            </a:r>
            <a:r>
              <a:rPr lang="en-US" altLang="en-US" sz="3200" dirty="0">
                <a:solidFill>
                  <a:schemeClr val="bg1"/>
                </a:solidFill>
                <a:latin typeface="HP001 4 hàng" panose="020B0603050302020204" pitchFamily="34" charset="0"/>
              </a:rPr>
              <a:t> </a:t>
            </a:r>
            <a:endParaRPr lang="en-US" sz="3200" dirty="0"/>
          </a:p>
        </p:txBody>
      </p:sp>
      <p:sp>
        <p:nvSpPr>
          <p:cNvPr id="8" name="TextBox 7">
            <a:extLst>
              <a:ext uri="{FF2B5EF4-FFF2-40B4-BE49-F238E27FC236}">
                <a16:creationId xmlns:a16="http://schemas.microsoft.com/office/drawing/2014/main" id="{6A8CE179-C77A-4077-A35C-999C3D648E29}"/>
              </a:ext>
            </a:extLst>
          </p:cNvPr>
          <p:cNvSpPr txBox="1"/>
          <p:nvPr/>
        </p:nvSpPr>
        <p:spPr>
          <a:xfrm>
            <a:off x="346470" y="3034077"/>
            <a:ext cx="11499055" cy="584775"/>
          </a:xfrm>
          <a:prstGeom prst="rect">
            <a:avLst/>
          </a:prstGeom>
          <a:noFill/>
        </p:spPr>
        <p:txBody>
          <a:bodyPr wrap="square" rtlCol="0">
            <a:spAutoFit/>
          </a:bodyPr>
          <a:lstStyle/>
          <a:p>
            <a:pPr defTabSz="685800">
              <a:defRPr/>
            </a:pPr>
            <a:r>
              <a:rPr lang="en-US" sz="3200" dirty="0" err="1">
                <a:solidFill>
                  <a:prstClr val="white"/>
                </a:solidFill>
                <a:latin typeface="HP001 4 hàng" panose="020B0603050302020204" pitchFamily="34" charset="0"/>
              </a:rPr>
              <a:t>những</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câu</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chuyện</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đề</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cao</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tấm</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lòng</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nhân</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hậu</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chứa</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đựng</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kinh</a:t>
            </a:r>
            <a:endParaRPr lang="vi-VN" sz="3200" dirty="0">
              <a:solidFill>
                <a:prstClr val="white"/>
              </a:solidFill>
              <a:latin typeface="HP001 4 hàng" panose="020B0603050302020204" pitchFamily="34" charset="0"/>
            </a:endParaRPr>
          </a:p>
        </p:txBody>
      </p:sp>
      <p:sp>
        <p:nvSpPr>
          <p:cNvPr id="9" name="TextBox 8">
            <a:extLst>
              <a:ext uri="{FF2B5EF4-FFF2-40B4-BE49-F238E27FC236}">
                <a16:creationId xmlns:a16="http://schemas.microsoft.com/office/drawing/2014/main" id="{AFF41386-ED65-467A-967F-5BB9EAE90313}"/>
              </a:ext>
            </a:extLst>
          </p:cNvPr>
          <p:cNvSpPr txBox="1"/>
          <p:nvPr/>
        </p:nvSpPr>
        <p:spPr>
          <a:xfrm>
            <a:off x="367792" y="3590199"/>
            <a:ext cx="11499055" cy="584775"/>
          </a:xfrm>
          <a:prstGeom prst="rect">
            <a:avLst/>
          </a:prstGeom>
          <a:noFill/>
        </p:spPr>
        <p:txBody>
          <a:bodyPr wrap="square" rtlCol="0">
            <a:spAutoFit/>
          </a:bodyPr>
          <a:lstStyle/>
          <a:p>
            <a:pPr defTabSz="685800">
              <a:defRPr/>
            </a:pPr>
            <a:r>
              <a:rPr lang="en-US" sz="3200" dirty="0" err="1">
                <a:solidFill>
                  <a:prstClr val="white"/>
                </a:solidFill>
                <a:latin typeface="HP001 4 hàng" panose="020B0603050302020204" pitchFamily="34" charset="0"/>
              </a:rPr>
              <a:t>nghiệm</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sống</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quý</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báu</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của</a:t>
            </a:r>
            <a:r>
              <a:rPr lang="en-US" sz="3200" dirty="0">
                <a:solidFill>
                  <a:prstClr val="white"/>
                </a:solidFill>
                <a:latin typeface="HP001 4 hàng" panose="020B0603050302020204" pitchFamily="34" charset="0"/>
              </a:rPr>
              <a:t> cha </a:t>
            </a:r>
            <a:r>
              <a:rPr lang="en-US" sz="3200" dirty="0" err="1">
                <a:solidFill>
                  <a:prstClr val="white"/>
                </a:solidFill>
                <a:latin typeface="HP001 4 hàng" panose="020B0603050302020204" pitchFamily="34" charset="0"/>
              </a:rPr>
              <a:t>ông</a:t>
            </a:r>
            <a:r>
              <a:rPr lang="en-US" sz="3200" dirty="0">
                <a:solidFill>
                  <a:prstClr val="white"/>
                </a:solidFill>
                <a:latin typeface="HP001 4 hàng" panose="020B0603050302020204" pitchFamily="34" charset="0"/>
              </a:rPr>
              <a:t>.</a:t>
            </a:r>
            <a:endParaRPr lang="vi-VN" sz="3200" dirty="0">
              <a:solidFill>
                <a:prstClr val="white"/>
              </a:solidFill>
              <a:latin typeface="HP001 4 hàng" panose="020B0603050302020204" pitchFamily="34" charset="0"/>
            </a:endParaRPr>
          </a:p>
        </p:txBody>
      </p:sp>
      <p:sp>
        <p:nvSpPr>
          <p:cNvPr id="10" name="TextBox 9">
            <a:extLst>
              <a:ext uri="{FF2B5EF4-FFF2-40B4-BE49-F238E27FC236}">
                <a16:creationId xmlns:a16="http://schemas.microsoft.com/office/drawing/2014/main" id="{86DB1CDE-69EB-4E31-934D-F73B24C66F2D}"/>
              </a:ext>
            </a:extLst>
          </p:cNvPr>
          <p:cNvSpPr txBox="1"/>
          <p:nvPr/>
        </p:nvSpPr>
        <p:spPr>
          <a:xfrm>
            <a:off x="3124198" y="1994639"/>
            <a:ext cx="3657602" cy="584775"/>
          </a:xfrm>
          <a:prstGeom prst="rect">
            <a:avLst/>
          </a:prstGeom>
          <a:noFill/>
        </p:spPr>
        <p:txBody>
          <a:bodyPr wrap="square">
            <a:spAutoFit/>
          </a:bodyPr>
          <a:lstStyle/>
          <a:p>
            <a:pPr defTabSz="685800">
              <a:defRPr/>
            </a:pPr>
            <a:r>
              <a:rPr lang="en-US" sz="3200" dirty="0" err="1">
                <a:solidFill>
                  <a:schemeClr val="bg1"/>
                </a:solidFill>
                <a:latin typeface="HP001 4 hàng" panose="020B0603050302020204" pitchFamily="34" charset="0"/>
              </a:rPr>
              <a:t>Lâm</a:t>
            </a:r>
            <a:r>
              <a:rPr lang="en-US" sz="3200" dirty="0">
                <a:solidFill>
                  <a:schemeClr val="bg1"/>
                </a:solidFill>
                <a:latin typeface="HP001 4 hàng" panose="020B0603050302020204" pitchFamily="34" charset="0"/>
              </a:rPr>
              <a:t> </a:t>
            </a:r>
            <a:r>
              <a:rPr lang="en-US" sz="3200" dirty="0" err="1">
                <a:solidFill>
                  <a:schemeClr val="bg1"/>
                </a:solidFill>
                <a:latin typeface="HP001 4 hàng" panose="020B0603050302020204" pitchFamily="34" charset="0"/>
              </a:rPr>
              <a:t>Thị</a:t>
            </a:r>
            <a:r>
              <a:rPr lang="en-US" sz="3200" dirty="0">
                <a:solidFill>
                  <a:schemeClr val="bg1"/>
                </a:solidFill>
                <a:latin typeface="HP001 4 hàng" panose="020B0603050302020204" pitchFamily="34" charset="0"/>
              </a:rPr>
              <a:t> </a:t>
            </a:r>
            <a:r>
              <a:rPr lang="en-US" sz="3200" dirty="0" err="1">
                <a:solidFill>
                  <a:schemeClr val="bg1"/>
                </a:solidFill>
                <a:latin typeface="HP001 4 hàng" panose="020B0603050302020204" pitchFamily="34" charset="0"/>
              </a:rPr>
              <a:t>Mỹ</a:t>
            </a:r>
            <a:r>
              <a:rPr lang="en-US" sz="3200" dirty="0">
                <a:solidFill>
                  <a:schemeClr val="bg1"/>
                </a:solidFill>
                <a:latin typeface="HP001 4 hàng" panose="020B0603050302020204" pitchFamily="34" charset="0"/>
              </a:rPr>
              <a:t> </a:t>
            </a:r>
            <a:r>
              <a:rPr lang="en-US" sz="3200" dirty="0" err="1">
                <a:solidFill>
                  <a:schemeClr val="bg1"/>
                </a:solidFill>
                <a:latin typeface="HP001 4 hàng" panose="020B0603050302020204" pitchFamily="34" charset="0"/>
              </a:rPr>
              <a:t>Dạ</a:t>
            </a:r>
            <a:endParaRPr lang="vi-VN" sz="3200" dirty="0">
              <a:solidFill>
                <a:schemeClr val="bg1"/>
              </a:solidFill>
              <a:latin typeface="Calibri"/>
            </a:endParaRPr>
          </a:p>
        </p:txBody>
      </p:sp>
    </p:spTree>
    <p:extLst>
      <p:ext uri="{BB962C8B-B14F-4D97-AF65-F5344CB8AC3E}">
        <p14:creationId xmlns:p14="http://schemas.microsoft.com/office/powerpoint/2010/main" val="2420054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3" descr="Pin on Imágenes que me gustan"/>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3" name="Google Shape;293;p23"/>
          <p:cNvSpPr txBox="1"/>
          <p:nvPr/>
        </p:nvSpPr>
        <p:spPr>
          <a:xfrm>
            <a:off x="2632525" y="3603425"/>
            <a:ext cx="10463100" cy="13854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400" b="0" i="0" u="none" strike="noStrike" kern="0" cap="none" spc="0" normalizeH="0" baseline="0" noProof="0">
                <a:ln>
                  <a:noFill/>
                </a:ln>
                <a:solidFill>
                  <a:srgbClr val="FF33CC"/>
                </a:solidFill>
                <a:effectLst/>
                <a:uLnTx/>
                <a:uFillTx/>
                <a:latin typeface="Arima Madurai"/>
                <a:ea typeface="Arima Madurai"/>
                <a:cs typeface="Arima Madurai"/>
                <a:sym typeface="Arima Madurai"/>
              </a:rPr>
              <a:t>Luyện đọc diễn cảm</a:t>
            </a:r>
            <a:endParaRPr kumimoji="0" sz="8400" b="0" i="0" u="none" strike="noStrike" kern="0" cap="none" spc="0" normalizeH="0" baseline="0" noProof="0">
              <a:ln>
                <a:noFill/>
              </a:ln>
              <a:solidFill>
                <a:srgbClr val="FF33CC"/>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6">
            <a:extLst>
              <a:ext uri="{FF2B5EF4-FFF2-40B4-BE49-F238E27FC236}">
                <a16:creationId xmlns:a16="http://schemas.microsoft.com/office/drawing/2014/main" id="{741BD583-14F7-49E9-850E-F53C0190FD9D}"/>
              </a:ext>
            </a:extLst>
          </p:cNvPr>
          <p:cNvSpPr/>
          <p:nvPr/>
        </p:nvSpPr>
        <p:spPr>
          <a:xfrm>
            <a:off x="2971800" y="-17318"/>
            <a:ext cx="5867400" cy="1066748"/>
          </a:xfrm>
          <a:prstGeom prst="roundRect">
            <a:avLst/>
          </a:prstGeom>
          <a:solidFill>
            <a:srgbClr val="44BE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600" b="1" dirty="0">
                <a:latin typeface="Times New Roman" panose="02020603050405020304" pitchFamily="18" charset="0"/>
                <a:cs typeface="Times New Roman" panose="02020603050405020304" pitchFamily="18" charset="0"/>
                <a:sym typeface="+mn-lt"/>
              </a:rPr>
              <a:t>LUYỆN ĐỌC DIỄN CẢM</a:t>
            </a:r>
            <a:endParaRPr lang="zh-CN" altLang="en-US" sz="3600" b="1" dirty="0">
              <a:latin typeface="Times New Roman" panose="02020603050405020304" pitchFamily="18" charset="0"/>
              <a:cs typeface="Times New Roman" panose="02020603050405020304" pitchFamily="18" charset="0"/>
              <a:sym typeface="+mn-lt"/>
            </a:endParaRPr>
          </a:p>
        </p:txBody>
      </p:sp>
      <p:sp>
        <p:nvSpPr>
          <p:cNvPr id="3" name="Text Box 11">
            <a:extLst>
              <a:ext uri="{FF2B5EF4-FFF2-40B4-BE49-F238E27FC236}">
                <a16:creationId xmlns:a16="http://schemas.microsoft.com/office/drawing/2014/main" id="{F3B6B675-E836-45C1-8710-344488ED7EAD}"/>
              </a:ext>
            </a:extLst>
          </p:cNvPr>
          <p:cNvSpPr txBox="1">
            <a:spLocks noChangeArrowheads="1"/>
          </p:cNvSpPr>
          <p:nvPr/>
        </p:nvSpPr>
        <p:spPr bwMode="auto">
          <a:xfrm>
            <a:off x="2968336" y="1049430"/>
            <a:ext cx="67056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lnSpc>
                <a:spcPct val="125000"/>
              </a:lnSpc>
              <a:spcBef>
                <a:spcPct val="0"/>
              </a:spcBef>
              <a:spcAft>
                <a:spcPct val="0"/>
              </a:spcAft>
              <a:buNone/>
              <a:defRPr/>
            </a:pP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Tôi</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yêu</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truyện</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cổ</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nước</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tôi</a:t>
            </a:r>
            <a:endParaRPr lang="en-US" altLang="en-US" sz="2800" b="1" i="1" dirty="0">
              <a:solidFill>
                <a:srgbClr val="000099"/>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err="1">
                <a:solidFill>
                  <a:srgbClr val="000099"/>
                </a:solidFill>
                <a:latin typeface="Times New Roman" panose="02020603050405020304" pitchFamily="18" charset="0"/>
                <a:cs typeface="Times New Roman" panose="02020603050405020304" pitchFamily="18" charset="0"/>
              </a:rPr>
              <a:t>Vừa</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hậu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lại</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tuyệt</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vời</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sâu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xa</a:t>
            </a:r>
            <a:endParaRPr lang="en-US" altLang="en-US" sz="2800" b="1" i="1" dirty="0">
              <a:solidFill>
                <a:srgbClr val="FF0000"/>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Thương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người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rồi</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mới</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thương</a:t>
            </a:r>
            <a:r>
              <a:rPr lang="en-US" altLang="en-US" sz="2800" b="1" i="1" dirty="0">
                <a:solidFill>
                  <a:srgbClr val="000099"/>
                </a:solidFill>
                <a:latin typeface="Times New Roman" panose="02020603050405020304" pitchFamily="18" charset="0"/>
                <a:cs typeface="Times New Roman" panose="02020603050405020304" pitchFamily="18" charset="0"/>
              </a:rPr>
              <a:t> ta</a:t>
            </a:r>
          </a:p>
          <a:p>
            <a:pPr eaLnBrk="1" fontAlgn="base" hangingPunct="1">
              <a:lnSpc>
                <a:spcPct val="125000"/>
              </a:lnSpc>
              <a:spcBef>
                <a:spcPct val="0"/>
              </a:spcBef>
              <a:spcAft>
                <a:spcPct val="0"/>
              </a:spcAft>
              <a:buNone/>
              <a:defRPr/>
            </a:pPr>
            <a:r>
              <a:rPr lang="en-US" altLang="en-US" sz="2800" b="1" i="1" dirty="0" err="1">
                <a:solidFill>
                  <a:srgbClr val="000099"/>
                </a:solidFill>
                <a:latin typeface="Times New Roman" panose="02020603050405020304" pitchFamily="18" charset="0"/>
                <a:cs typeface="Times New Roman" panose="02020603050405020304" pitchFamily="18" charset="0"/>
              </a:rPr>
              <a:t>Yêu</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nhau</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dù</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mấy</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cũng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tìm</a:t>
            </a:r>
            <a:endParaRPr lang="en-US" altLang="en-US" sz="2800" b="1" i="1" dirty="0">
              <a:solidFill>
                <a:srgbClr val="000099"/>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a:solidFill>
                  <a:srgbClr val="000099"/>
                </a:solidFill>
                <a:latin typeface="Times New Roman" panose="02020603050405020304" pitchFamily="18" charset="0"/>
                <a:cs typeface="Times New Roman" panose="02020603050405020304" pitchFamily="18" charset="0"/>
              </a:rPr>
              <a:t>       Ở </a:t>
            </a:r>
            <a:r>
              <a:rPr lang="en-US" altLang="en-US" sz="2800" b="1" i="1" dirty="0" err="1">
                <a:solidFill>
                  <a:srgbClr val="FF0000"/>
                </a:solidFill>
                <a:latin typeface="Times New Roman" panose="02020603050405020304" pitchFamily="18" charset="0"/>
                <a:cs typeface="Times New Roman" panose="02020603050405020304" pitchFamily="18" charset="0"/>
              </a:rPr>
              <a:t>hiền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thì</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lại</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gặp</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hiền</a:t>
            </a:r>
            <a:r>
              <a:rPr lang="en-US" altLang="en-US" sz="2800" b="1" i="1" dirty="0">
                <a:solidFill>
                  <a:srgbClr val="000099"/>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err="1">
                <a:solidFill>
                  <a:srgbClr val="FF0000"/>
                </a:solidFill>
                <a:latin typeface="Times New Roman" panose="02020603050405020304" pitchFamily="18" charset="0"/>
                <a:cs typeface="Times New Roman" panose="02020603050405020304" pitchFamily="18" charset="0"/>
              </a:rPr>
              <a:t>Người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ngay</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thì</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được</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phật</a:t>
            </a:r>
            <a:r>
              <a:rPr lang="en-US" altLang="en-US" sz="2800" b="1" i="1" dirty="0">
                <a:solidFill>
                  <a:srgbClr val="000099"/>
                </a:solidFill>
                <a:latin typeface="Times New Roman" panose="02020603050405020304" pitchFamily="18" charset="0"/>
                <a:cs typeface="Times New Roman" panose="02020603050405020304" pitchFamily="18" charset="0"/>
              </a:rPr>
              <a:t>, / </a:t>
            </a:r>
            <a:r>
              <a:rPr lang="en-US" altLang="en-US" sz="2800" b="1" i="1" dirty="0" err="1">
                <a:solidFill>
                  <a:srgbClr val="000099"/>
                </a:solidFill>
                <a:latin typeface="Times New Roman" panose="02020603050405020304" pitchFamily="18" charset="0"/>
                <a:cs typeface="Times New Roman" panose="02020603050405020304" pitchFamily="18" charset="0"/>
              </a:rPr>
              <a:t>tiên</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độ</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trì</a:t>
            </a:r>
            <a:r>
              <a:rPr lang="en-US" altLang="en-US" sz="2800" b="1" i="1" dirty="0">
                <a:solidFill>
                  <a:srgbClr val="000099"/>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Mang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theo</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truyện</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cổ</a:t>
            </a:r>
            <a:r>
              <a:rPr lang="en-US" altLang="en-US" sz="2800" b="1" i="1" dirty="0">
                <a:solidFill>
                  <a:srgbClr val="000099"/>
                </a:solidFill>
                <a:latin typeface="Times New Roman" panose="02020603050405020304" pitchFamily="18" charset="0"/>
                <a:cs typeface="Times New Roman" panose="02020603050405020304" pitchFamily="18" charset="0"/>
              </a:rPr>
              <a:t> / </a:t>
            </a:r>
            <a:r>
              <a:rPr lang="en-US" altLang="en-US" sz="2800" b="1" i="1" dirty="0" err="1">
                <a:solidFill>
                  <a:srgbClr val="000099"/>
                </a:solidFill>
                <a:latin typeface="Times New Roman" panose="02020603050405020304" pitchFamily="18" charset="0"/>
                <a:cs typeface="Times New Roman" panose="02020603050405020304" pitchFamily="18" charset="0"/>
              </a:rPr>
              <a:t>tôi</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đi</a:t>
            </a:r>
            <a:r>
              <a:rPr lang="en-US" altLang="en-US" sz="2800" b="1" i="1" dirty="0">
                <a:solidFill>
                  <a:srgbClr val="000099"/>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0099"/>
                </a:solidFill>
                <a:latin typeface="Times New Roman" panose="02020603050405020304" pitchFamily="18" charset="0"/>
                <a:cs typeface="Times New Roman" panose="02020603050405020304" pitchFamily="18" charset="0"/>
              </a:rPr>
              <a:t>Nghe </a:t>
            </a:r>
            <a:r>
              <a:rPr lang="en-US" altLang="en-US" sz="2800" b="1" i="1" dirty="0" err="1">
                <a:solidFill>
                  <a:srgbClr val="000099"/>
                </a:solidFill>
                <a:latin typeface="Times New Roman" panose="02020603050405020304" pitchFamily="18" charset="0"/>
                <a:cs typeface="Times New Roman" panose="02020603050405020304" pitchFamily="18" charset="0"/>
              </a:rPr>
              <a:t>trong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cuộc</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sống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thầm</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thì</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tiếng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xưa</a:t>
            </a:r>
            <a:endParaRPr lang="en-US" altLang="en-US" sz="2800" b="1" i="1" dirty="0">
              <a:solidFill>
                <a:srgbClr val="000099"/>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Vàng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cơn</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nắng</a:t>
            </a:r>
            <a:r>
              <a:rPr lang="en-US" altLang="en-US" sz="2800" b="1" i="1" dirty="0">
                <a:solidFill>
                  <a:srgbClr val="000099"/>
                </a:solidFill>
                <a:latin typeface="Times New Roman" panose="02020603050405020304" pitchFamily="18" charset="0"/>
                <a:cs typeface="Times New Roman" panose="02020603050405020304" pitchFamily="18" charset="0"/>
              </a:rPr>
              <a:t>, / </a:t>
            </a:r>
            <a:r>
              <a:rPr lang="en-US" altLang="en-US" sz="2800" b="1" i="1" dirty="0" err="1">
                <a:solidFill>
                  <a:srgbClr val="FF0000"/>
                </a:solidFill>
                <a:latin typeface="Times New Roman" panose="02020603050405020304" pitchFamily="18" charset="0"/>
                <a:cs typeface="Times New Roman" panose="02020603050405020304" pitchFamily="18" charset="0"/>
              </a:rPr>
              <a:t>trắng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cơn</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mưa</a:t>
            </a:r>
            <a:endParaRPr lang="en-US" altLang="en-US" sz="2800" b="1" i="1" dirty="0">
              <a:solidFill>
                <a:srgbClr val="000099"/>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a:solidFill>
                  <a:srgbClr val="000099"/>
                </a:solidFill>
                <a:latin typeface="Times New Roman" panose="02020603050405020304" pitchFamily="18" charset="0"/>
                <a:cs typeface="Times New Roman" panose="02020603050405020304" pitchFamily="18" charset="0"/>
              </a:rPr>
              <a:t>Con </a:t>
            </a:r>
            <a:r>
              <a:rPr lang="en-US" altLang="en-US" sz="2800" b="1" i="1" dirty="0" err="1">
                <a:solidFill>
                  <a:srgbClr val="000099"/>
                </a:solidFill>
                <a:latin typeface="Times New Roman" panose="02020603050405020304" pitchFamily="18" charset="0"/>
                <a:cs typeface="Times New Roman" panose="02020603050405020304" pitchFamily="18" charset="0"/>
              </a:rPr>
              <a:t>sông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chảy</a:t>
            </a:r>
            <a:r>
              <a:rPr lang="en-US" altLang="en-US" sz="2800" b="1" i="1" dirty="0">
                <a:solidFill>
                  <a:srgbClr val="000099"/>
                </a:solidFill>
                <a:latin typeface="Times New Roman" panose="02020603050405020304" pitchFamily="18" charset="0"/>
                <a:cs typeface="Times New Roman" panose="02020603050405020304" pitchFamily="18" charset="0"/>
              </a:rPr>
              <a:t> / </a:t>
            </a:r>
            <a:r>
              <a:rPr lang="en-US" altLang="en-US" sz="2800" b="1" i="1" dirty="0" err="1">
                <a:solidFill>
                  <a:srgbClr val="000099"/>
                </a:solidFill>
                <a:latin typeface="Times New Roman" panose="02020603050405020304" pitchFamily="18" charset="0"/>
                <a:cs typeface="Times New Roman" panose="02020603050405020304" pitchFamily="18" charset="0"/>
              </a:rPr>
              <a:t>có</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rặng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dừa</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nghiêng</a:t>
            </a:r>
            <a:r>
              <a:rPr lang="en-US" altLang="en-US" sz="2800" b="1" i="1" dirty="0">
                <a:solidFill>
                  <a:srgbClr val="000099"/>
                </a:solidFill>
                <a:latin typeface="Times New Roman" panose="02020603050405020304" pitchFamily="18" charset="0"/>
                <a:cs typeface="Times New Roman" panose="02020603050405020304" pitchFamily="18" charset="0"/>
              </a:rPr>
              <a:t> </a:t>
            </a:r>
            <a:r>
              <a:rPr lang="en-US" altLang="en-US" sz="2800" b="1" i="1" dirty="0" err="1">
                <a:solidFill>
                  <a:srgbClr val="000099"/>
                </a:solidFill>
                <a:latin typeface="Times New Roman" panose="02020603050405020304" pitchFamily="18" charset="0"/>
                <a:cs typeface="Times New Roman" panose="02020603050405020304" pitchFamily="18" charset="0"/>
              </a:rPr>
              <a:t>soi</a:t>
            </a:r>
            <a:r>
              <a:rPr lang="en-US" altLang="en-US" sz="2800" b="1" i="1"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4777193"/>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25" descr="Download hình nền slide Powerpoint đẹp | Powerpoint background design, Background  powerpoint, Wallpaper powerpoint"/>
          <p:cNvPicPr preferRelativeResize="0"/>
          <p:nvPr/>
        </p:nvPicPr>
        <p:blipFill rotWithShape="1">
          <a:blip r:embed="rId3">
            <a:alphaModFix/>
          </a:blip>
          <a:srcRect b="8060"/>
          <a:stretch/>
        </p:blipFill>
        <p:spPr>
          <a:xfrm>
            <a:off x="0" y="0"/>
            <a:ext cx="12192000" cy="6858000"/>
          </a:xfrm>
          <a:prstGeom prst="rect">
            <a:avLst/>
          </a:prstGeom>
          <a:noFill/>
          <a:ln>
            <a:noFill/>
          </a:ln>
        </p:spPr>
      </p:pic>
      <p:sp>
        <p:nvSpPr>
          <p:cNvPr id="322" name="Google Shape;322;p25"/>
          <p:cNvSpPr txBox="1"/>
          <p:nvPr/>
        </p:nvSpPr>
        <p:spPr>
          <a:xfrm>
            <a:off x="538500" y="3886200"/>
            <a:ext cx="11653500" cy="255450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err="1">
                <a:ln>
                  <a:noFill/>
                </a:ln>
                <a:solidFill>
                  <a:srgbClr val="FFFFFF"/>
                </a:solidFill>
                <a:effectLst/>
                <a:uLnTx/>
                <a:uFillTx/>
                <a:latin typeface="Arima Madurai"/>
                <a:ea typeface="Arima Madurai"/>
                <a:cs typeface="Arima Madurai"/>
                <a:sym typeface="Arima Madurai"/>
              </a:rPr>
              <a:t>Học</a:t>
            </a:r>
            <a:r>
              <a:rPr kumimoji="0" lang="en-US" sz="8000" b="1" i="0" u="none" strike="noStrike" kern="0" cap="none" spc="0" normalizeH="0" baseline="0" noProof="0" dirty="0">
                <a:ln>
                  <a:noFill/>
                </a:ln>
                <a:solidFill>
                  <a:srgbClr val="FFFFFF"/>
                </a:solidFill>
                <a:effectLst/>
                <a:uLnTx/>
                <a:uFillTx/>
                <a:latin typeface="Arima Madurai"/>
                <a:ea typeface="Arima Madurai"/>
                <a:cs typeface="Arima Madurai"/>
                <a:sym typeface="Arima Madurai"/>
              </a:rPr>
              <a:t> </a:t>
            </a:r>
            <a:r>
              <a:rPr kumimoji="0" lang="en-US" sz="8000" b="1" i="0" u="none" strike="noStrike" kern="0" cap="none" spc="0" normalizeH="0" baseline="0" noProof="0" dirty="0" err="1">
                <a:ln>
                  <a:noFill/>
                </a:ln>
                <a:solidFill>
                  <a:srgbClr val="FFFFFF"/>
                </a:solidFill>
                <a:effectLst/>
                <a:uLnTx/>
                <a:uFillTx/>
                <a:latin typeface="Arima Madurai"/>
                <a:ea typeface="Arima Madurai"/>
                <a:cs typeface="Arima Madurai"/>
                <a:sym typeface="Arima Madurai"/>
              </a:rPr>
              <a:t>thuộc</a:t>
            </a:r>
            <a:r>
              <a:rPr kumimoji="0" lang="en-US" sz="8000" b="1" i="0" u="none" strike="noStrike" kern="0" cap="none" spc="0" normalizeH="0" baseline="0" noProof="0" dirty="0">
                <a:ln>
                  <a:noFill/>
                </a:ln>
                <a:solidFill>
                  <a:srgbClr val="FFFFFF"/>
                </a:solidFill>
                <a:effectLst/>
                <a:uLnTx/>
                <a:uFillTx/>
                <a:latin typeface="Arima Madurai"/>
                <a:ea typeface="Arima Madurai"/>
                <a:cs typeface="Arima Madurai"/>
                <a:sym typeface="Arima Madurai"/>
              </a:rPr>
              <a:t> </a:t>
            </a:r>
            <a:r>
              <a:rPr kumimoji="0" lang="en-US" sz="8000" b="1" i="0" u="none" strike="noStrike" kern="0" cap="none" spc="0" normalizeH="0" baseline="0" noProof="0" dirty="0" err="1">
                <a:ln>
                  <a:noFill/>
                </a:ln>
                <a:solidFill>
                  <a:srgbClr val="FFFFFF"/>
                </a:solidFill>
                <a:effectLst/>
                <a:uLnTx/>
                <a:uFillTx/>
                <a:latin typeface="Arima Madurai"/>
                <a:ea typeface="Arima Madurai"/>
                <a:cs typeface="Arima Madurai"/>
                <a:sym typeface="Arima Madurai"/>
              </a:rPr>
              <a:t>lòng</a:t>
            </a:r>
            <a:r>
              <a:rPr kumimoji="0" lang="en-US" sz="8000" b="1" i="0" u="none" strike="noStrike" kern="0" cap="none" spc="0" normalizeH="0" baseline="0" noProof="0" dirty="0">
                <a:ln>
                  <a:noFill/>
                </a:ln>
                <a:solidFill>
                  <a:srgbClr val="FFFFFF"/>
                </a:solidFill>
                <a:effectLst/>
                <a:uLnTx/>
                <a:uFillTx/>
                <a:latin typeface="Arima Madurai"/>
                <a:ea typeface="Arima Madurai"/>
                <a:cs typeface="Arima Madurai"/>
                <a:sym typeface="Arima Madurai"/>
              </a:rPr>
              <a:t> </a:t>
            </a:r>
            <a:r>
              <a:rPr kumimoji="0" lang="en-US" sz="8000" b="1" i="0" u="none" strike="noStrike" kern="0" cap="none" spc="0" normalizeH="0" baseline="0" noProof="0" dirty="0" err="1">
                <a:ln>
                  <a:noFill/>
                </a:ln>
                <a:solidFill>
                  <a:srgbClr val="FFFFFF"/>
                </a:solidFill>
                <a:effectLst/>
                <a:uLnTx/>
                <a:uFillTx/>
                <a:latin typeface="Arima Madurai"/>
                <a:ea typeface="Arima Madurai"/>
                <a:cs typeface="Arima Madurai"/>
                <a:sym typeface="Arima Madurai"/>
              </a:rPr>
              <a:t>bài</a:t>
            </a:r>
            <a:r>
              <a:rPr kumimoji="0" lang="en-US" sz="8000" b="1" i="0" u="none" strike="noStrike" kern="0" cap="none" spc="0" normalizeH="0" baseline="0" noProof="0" dirty="0">
                <a:ln>
                  <a:noFill/>
                </a:ln>
                <a:solidFill>
                  <a:srgbClr val="FFFFFF"/>
                </a:solidFill>
                <a:effectLst/>
                <a:uLnTx/>
                <a:uFillTx/>
                <a:latin typeface="Arima Madurai"/>
                <a:ea typeface="Arima Madurai"/>
                <a:cs typeface="Arima Madurai"/>
                <a:sym typeface="Arima Madurai"/>
              </a:rPr>
              <a:t> </a:t>
            </a:r>
            <a:r>
              <a:rPr kumimoji="0" lang="en-US" sz="8000" b="1" i="0" u="none" strike="noStrike" kern="0" cap="none" spc="0" normalizeH="0" baseline="0" noProof="0" dirty="0" err="1">
                <a:ln>
                  <a:noFill/>
                </a:ln>
                <a:solidFill>
                  <a:srgbClr val="FFFFFF"/>
                </a:solidFill>
                <a:effectLst/>
                <a:uLnTx/>
                <a:uFillTx/>
                <a:latin typeface="Arima Madurai"/>
                <a:ea typeface="Arima Madurai"/>
                <a:cs typeface="Arima Madurai"/>
                <a:sym typeface="Arima Madurai"/>
              </a:rPr>
              <a:t>thơ</a:t>
            </a:r>
            <a:endParaRPr kumimoji="0" lang="en-US" sz="8000" b="1" i="0" u="none" strike="noStrike" kern="0" cap="none" spc="0" normalizeH="0" baseline="0" noProof="0" dirty="0">
              <a:ln>
                <a:noFill/>
              </a:ln>
              <a:solidFill>
                <a:srgbClr val="FFFFFF"/>
              </a:solidFill>
              <a:effectLst/>
              <a:uLnTx/>
              <a:uFillTx/>
              <a:latin typeface="Arima Madurai"/>
              <a:ea typeface="Arima Madurai"/>
              <a:cs typeface="Arima Madurai"/>
              <a:sym typeface="Arima Madurai"/>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8000" b="1" kern="0" dirty="0">
                <a:solidFill>
                  <a:srgbClr val="FFFFFF"/>
                </a:solidFill>
                <a:latin typeface="Arima Madurai"/>
                <a:ea typeface="Arima Madurai"/>
                <a:cs typeface="Arima Madurai"/>
                <a:sym typeface="Arima Madurai"/>
              </a:rPr>
              <a:t>     10 </a:t>
            </a:r>
            <a:r>
              <a:rPr lang="en-US" sz="8000" b="1" kern="0" dirty="0" err="1">
                <a:solidFill>
                  <a:srgbClr val="FFFFFF"/>
                </a:solidFill>
                <a:latin typeface="Arima Madurai"/>
                <a:ea typeface="Arima Madurai"/>
                <a:cs typeface="Arima Madurai"/>
                <a:sym typeface="Arima Madurai"/>
              </a:rPr>
              <a:t>dòng</a:t>
            </a:r>
            <a:r>
              <a:rPr lang="en-US" sz="8000" b="1" kern="0" dirty="0">
                <a:solidFill>
                  <a:srgbClr val="FFFFFF"/>
                </a:solidFill>
                <a:latin typeface="Arima Madurai"/>
                <a:ea typeface="Arima Madurai"/>
                <a:cs typeface="Arima Madurai"/>
                <a:sym typeface="Arima Madurai"/>
              </a:rPr>
              <a:t> </a:t>
            </a:r>
            <a:r>
              <a:rPr lang="en-US" sz="8000" b="1" kern="0" dirty="0" err="1">
                <a:solidFill>
                  <a:srgbClr val="FFFFFF"/>
                </a:solidFill>
                <a:latin typeface="Arima Madurai"/>
                <a:ea typeface="Arima Madurai"/>
                <a:cs typeface="Arima Madurai"/>
                <a:sym typeface="Arima Madurai"/>
              </a:rPr>
              <a:t>thơ</a:t>
            </a:r>
            <a:r>
              <a:rPr lang="en-US" sz="8000" b="1" kern="0" dirty="0">
                <a:solidFill>
                  <a:srgbClr val="FFFFFF"/>
                </a:solidFill>
                <a:latin typeface="Arima Madurai"/>
                <a:ea typeface="Arima Madurai"/>
                <a:cs typeface="Arima Madurai"/>
                <a:sym typeface="Arima Madurai"/>
              </a:rPr>
              <a:t> </a:t>
            </a:r>
            <a:r>
              <a:rPr lang="en-US" sz="8000" b="1" kern="0" dirty="0" err="1">
                <a:solidFill>
                  <a:srgbClr val="FFFFFF"/>
                </a:solidFill>
                <a:latin typeface="Arima Madurai"/>
                <a:ea typeface="Arima Madurai"/>
                <a:cs typeface="Arima Madurai"/>
                <a:sym typeface="Arima Madurai"/>
              </a:rPr>
              <a:t>đầu</a:t>
            </a:r>
            <a:endParaRPr kumimoji="0" sz="8000" b="1" i="0" u="none" strike="noStrike" kern="0" cap="none" spc="0" normalizeH="0" baseline="0" noProof="0" dirty="0">
              <a:ln>
                <a:noFill/>
              </a:ln>
              <a:solidFill>
                <a:srgbClr val="FFFFFF"/>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6"/>
          <p:cNvSpPr txBox="1"/>
          <p:nvPr/>
        </p:nvSpPr>
        <p:spPr>
          <a:xfrm>
            <a:off x="2811440" y="176808"/>
            <a:ext cx="6837528" cy="650178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Yêu nhau dù mấy cách xa cũng tìm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Ở hiền thì lại gặp hiền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Người ngay thì được phật, tiên độ trì.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Mang theo truyện cổ tôi đi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Nghe trong cuộc sống thầm thì tiếng xưa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Vàng cơn nắng, trắng cơn mưa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Con sông chảy có rặng dừa nghiêng soi.</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AF4733-5C2F-4F1D-9E54-E5CD66D26743}"/>
              </a:ext>
            </a:extLst>
          </p:cNvPr>
          <p:cNvSpPr/>
          <p:nvPr/>
        </p:nvSpPr>
        <p:spPr>
          <a:xfrm>
            <a:off x="914400" y="246042"/>
            <a:ext cx="10363200" cy="6071631"/>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 Box 11">
            <a:extLst>
              <a:ext uri="{FF2B5EF4-FFF2-40B4-BE49-F238E27FC236}">
                <a16:creationId xmlns:a16="http://schemas.microsoft.com/office/drawing/2014/main" id="{47D0F2C4-91FD-43D6-B796-8D8AE777DC6E}"/>
              </a:ext>
            </a:extLst>
          </p:cNvPr>
          <p:cNvSpPr txBox="1">
            <a:spLocks noChangeArrowheads="1"/>
          </p:cNvSpPr>
          <p:nvPr/>
        </p:nvSpPr>
        <p:spPr bwMode="auto">
          <a:xfrm>
            <a:off x="2971800" y="609601"/>
            <a:ext cx="64770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Tôi</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yêu</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err="1">
                <a:solidFill>
                  <a:srgbClr val="0033CC"/>
                </a:solidFill>
                <a:latin typeface="Times New Roman" panose="02020603050405020304" pitchFamily="18" charset="0"/>
                <a:cs typeface="Times New Roman" panose="02020603050405020304" pitchFamily="18" charset="0"/>
              </a:rPr>
              <a:t>Vừa</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nhân</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hậu</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lại</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tuyệt</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vời</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sâu</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xa</a:t>
            </a:r>
            <a:endParaRPr lang="en-US" altLang="en-US" sz="2800" b="1" i="1" dirty="0">
              <a:solidFill>
                <a:srgbClr val="0033CC"/>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Thương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người</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err="1">
                <a:solidFill>
                  <a:srgbClr val="0033CC"/>
                </a:solidFill>
                <a:latin typeface="Times New Roman" panose="02020603050405020304" pitchFamily="18" charset="0"/>
                <a:cs typeface="Times New Roman" panose="02020603050405020304" pitchFamily="18" charset="0"/>
              </a:rPr>
              <a:t>Yêu</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nhau</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dù</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mấy</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cách</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xa</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cũng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tìm</a:t>
            </a:r>
            <a:endParaRPr lang="en-US" altLang="en-US" sz="2800" b="1" i="1" dirty="0">
              <a:solidFill>
                <a:srgbClr val="0033CC"/>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Ở </a:t>
            </a:r>
            <a:r>
              <a:rPr lang="en-US" altLang="en-US" sz="2800" b="1" i="1" dirty="0" err="1">
                <a:solidFill>
                  <a:srgbClr val="0033CC"/>
                </a:solidFill>
                <a:latin typeface="Times New Roman" panose="02020603050405020304" pitchFamily="18" charset="0"/>
                <a:cs typeface="Times New Roman" panose="02020603050405020304" pitchFamily="18" charset="0"/>
              </a:rPr>
              <a:t>hiền</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err="1">
                <a:solidFill>
                  <a:srgbClr val="0033CC"/>
                </a:solidFill>
                <a:latin typeface="Times New Roman" panose="02020603050405020304" pitchFamily="18" charset="0"/>
                <a:cs typeface="Times New Roman" panose="02020603050405020304" pitchFamily="18" charset="0"/>
              </a:rPr>
              <a:t>Người</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ngay</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thì</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được</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phật</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tiên</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độ</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trì</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Mang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theo</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Nghe </a:t>
            </a:r>
            <a:r>
              <a:rPr lang="en-US" altLang="en-US" sz="2800" b="1" i="1" dirty="0" err="1">
                <a:solidFill>
                  <a:srgbClr val="0033CC"/>
                </a:solidFill>
                <a:latin typeface="Times New Roman" panose="02020603050405020304" pitchFamily="18" charset="0"/>
                <a:cs typeface="Times New Roman" panose="02020603050405020304" pitchFamily="18" charset="0"/>
              </a:rPr>
              <a:t>trong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cuộc</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sống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thầm</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thì</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tiếng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xưa</a:t>
            </a:r>
            <a:endParaRPr lang="en-US" altLang="en-US" sz="2800" b="1" i="1" dirty="0">
              <a:solidFill>
                <a:srgbClr val="0033CC"/>
              </a:solidFill>
              <a:latin typeface="Times New Roman" panose="02020603050405020304" pitchFamily="18" charset="0"/>
              <a:cs typeface="Times New Roman" panose="02020603050405020304" pitchFamily="18" charset="0"/>
            </a:endParaRP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Vàng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cơn</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nắng</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Con </a:t>
            </a:r>
            <a:r>
              <a:rPr lang="en-US" altLang="en-US" sz="2800" b="1" i="1" dirty="0" err="1">
                <a:solidFill>
                  <a:srgbClr val="0033CC"/>
                </a:solidFill>
                <a:latin typeface="Times New Roman" panose="02020603050405020304" pitchFamily="18" charset="0"/>
                <a:cs typeface="Times New Roman" panose="02020603050405020304" pitchFamily="18" charset="0"/>
              </a:rPr>
              <a:t>sông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chảy</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có</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rặng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dừa</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nghiêng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soi</a:t>
            </a:r>
            <a:r>
              <a:rPr lang="en-US" altLang="en-US" sz="2800" b="1" i="1"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21119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025ACF-A176-4121-9C79-549A36AEA38D}"/>
              </a:ext>
            </a:extLst>
          </p:cNvPr>
          <p:cNvSpPr/>
          <p:nvPr/>
        </p:nvSpPr>
        <p:spPr>
          <a:xfrm>
            <a:off x="914400" y="304800"/>
            <a:ext cx="10439400" cy="5989905"/>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 Box 11">
            <a:extLst>
              <a:ext uri="{FF2B5EF4-FFF2-40B4-BE49-F238E27FC236}">
                <a16:creationId xmlns:a16="http://schemas.microsoft.com/office/drawing/2014/main" id="{4311CBBF-D912-497B-9246-479064EED78D}"/>
              </a:ext>
            </a:extLst>
          </p:cNvPr>
          <p:cNvSpPr txBox="1">
            <a:spLocks noChangeArrowheads="1"/>
          </p:cNvSpPr>
          <p:nvPr/>
        </p:nvSpPr>
        <p:spPr bwMode="auto">
          <a:xfrm>
            <a:off x="2895600" y="432508"/>
            <a:ext cx="64770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Tôi</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yêu</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err="1">
                <a:solidFill>
                  <a:srgbClr val="0033CC"/>
                </a:solidFill>
                <a:latin typeface="Times New Roman" panose="02020603050405020304" pitchFamily="18" charset="0"/>
                <a:cs typeface="Times New Roman" panose="02020603050405020304" pitchFamily="18" charset="0"/>
              </a:rPr>
              <a:t>Vừa</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nhân</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hậu</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Thương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người</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err="1">
                <a:solidFill>
                  <a:srgbClr val="0033CC"/>
                </a:solidFill>
                <a:latin typeface="Times New Roman" panose="02020603050405020304" pitchFamily="18" charset="0"/>
                <a:cs typeface="Times New Roman" panose="02020603050405020304" pitchFamily="18" charset="0"/>
              </a:rPr>
              <a:t>Yêu</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nhau</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dù</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mấy</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Ở </a:t>
            </a:r>
            <a:r>
              <a:rPr lang="en-US" altLang="en-US" sz="2800" b="1" i="1" dirty="0" err="1">
                <a:solidFill>
                  <a:srgbClr val="0033CC"/>
                </a:solidFill>
                <a:latin typeface="Times New Roman" panose="02020603050405020304" pitchFamily="18" charset="0"/>
                <a:cs typeface="Times New Roman" panose="02020603050405020304" pitchFamily="18" charset="0"/>
              </a:rPr>
              <a:t>hiền</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err="1">
                <a:solidFill>
                  <a:srgbClr val="0033CC"/>
                </a:solidFill>
                <a:latin typeface="Times New Roman" panose="02020603050405020304" pitchFamily="18" charset="0"/>
                <a:cs typeface="Times New Roman" panose="02020603050405020304" pitchFamily="18" charset="0"/>
              </a:rPr>
              <a:t>Người</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ngay</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thì</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được</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Mang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theo</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Nghe </a:t>
            </a:r>
            <a:r>
              <a:rPr lang="en-US" altLang="en-US" sz="2800" b="1" i="1" dirty="0" err="1">
                <a:solidFill>
                  <a:srgbClr val="0033CC"/>
                </a:solidFill>
                <a:latin typeface="Times New Roman" panose="02020603050405020304" pitchFamily="18" charset="0"/>
                <a:cs typeface="Times New Roman" panose="02020603050405020304" pitchFamily="18" charset="0"/>
              </a:rPr>
              <a:t>trong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cuộc</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sống</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Vàng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cơn</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nắng</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Con </a:t>
            </a:r>
            <a:r>
              <a:rPr lang="en-US" altLang="en-US" sz="2800" b="1" i="1" dirty="0" err="1">
                <a:solidFill>
                  <a:srgbClr val="0033CC"/>
                </a:solidFill>
                <a:latin typeface="Times New Roman" panose="02020603050405020304" pitchFamily="18" charset="0"/>
                <a:cs typeface="Times New Roman" panose="02020603050405020304" pitchFamily="18" charset="0"/>
              </a:rPr>
              <a:t>sông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chảy</a:t>
            </a:r>
            <a:r>
              <a:rPr lang="en-US" altLang="en-US" sz="2800" b="1" i="1"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390184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FC2591-4F0D-4CAD-B540-643A60C997A3}"/>
              </a:ext>
            </a:extLst>
          </p:cNvPr>
          <p:cNvSpPr/>
          <p:nvPr/>
        </p:nvSpPr>
        <p:spPr>
          <a:xfrm>
            <a:off x="1028700" y="304800"/>
            <a:ext cx="10515600" cy="5989905"/>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 Box 11">
            <a:extLst>
              <a:ext uri="{FF2B5EF4-FFF2-40B4-BE49-F238E27FC236}">
                <a16:creationId xmlns:a16="http://schemas.microsoft.com/office/drawing/2014/main" id="{E31AA214-155D-4C6A-92EE-D52E73501B53}"/>
              </a:ext>
            </a:extLst>
          </p:cNvPr>
          <p:cNvSpPr txBox="1">
            <a:spLocks noChangeArrowheads="1"/>
          </p:cNvSpPr>
          <p:nvPr/>
        </p:nvSpPr>
        <p:spPr bwMode="auto">
          <a:xfrm>
            <a:off x="3048000" y="432508"/>
            <a:ext cx="64770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Tôi</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yêu</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Thương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người</a:t>
            </a:r>
            <a:r>
              <a:rPr lang="en-US" altLang="en-US" sz="2800" b="1" i="1" dirty="0">
                <a:solidFill>
                  <a:srgbClr val="0033CC"/>
                </a:solidFill>
                <a:latin typeface="Times New Roman" panose="02020603050405020304" pitchFamily="18" charset="0"/>
                <a:cs typeface="Times New Roman" panose="02020603050405020304" pitchFamily="18" charset="0"/>
              </a:rPr>
              <a:t>…………….                </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Ở </a:t>
            </a:r>
            <a:r>
              <a:rPr lang="en-US" altLang="en-US" sz="2800" b="1" i="1" dirty="0" err="1">
                <a:solidFill>
                  <a:srgbClr val="0033CC"/>
                </a:solidFill>
                <a:latin typeface="Times New Roman" panose="02020603050405020304" pitchFamily="18" charset="0"/>
                <a:cs typeface="Times New Roman" panose="02020603050405020304" pitchFamily="18" charset="0"/>
              </a:rPr>
              <a:t>hiền</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Mang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theo</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Vàng</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cơn</a:t>
            </a:r>
            <a:r>
              <a:rPr lang="en-US" altLang="en-US" sz="2800" b="1" i="1" dirty="0">
                <a:solidFill>
                  <a:srgbClr val="0033CC"/>
                </a:solidFill>
                <a:latin typeface="Times New Roman" panose="02020603050405020304" pitchFamily="18" charset="0"/>
                <a:cs typeface="Times New Roman" panose="02020603050405020304" pitchFamily="18" charset="0"/>
              </a:rPr>
              <a:t> </a:t>
            </a:r>
            <a:r>
              <a:rPr lang="en-US" altLang="en-US" sz="2800" b="1" i="1" dirty="0" err="1">
                <a:solidFill>
                  <a:srgbClr val="0033CC"/>
                </a:solidFill>
                <a:latin typeface="Times New Roman" panose="02020603050405020304" pitchFamily="18" charset="0"/>
                <a:cs typeface="Times New Roman" panose="02020603050405020304" pitchFamily="18" charset="0"/>
              </a:rPr>
              <a:t>nắng</a:t>
            </a:r>
            <a:r>
              <a:rPr lang="en-US" altLang="en-US" sz="2800" b="1" i="1" dirty="0">
                <a:solidFill>
                  <a:srgbClr val="0033CC"/>
                </a:solidFill>
                <a:latin typeface="Times New Roman" panose="02020603050405020304" pitchFamily="18" charset="0"/>
                <a:cs typeface="Times New Roman" panose="02020603050405020304" pitchFamily="18" charset="0"/>
              </a:rPr>
              <a:t>…………….</a:t>
            </a:r>
          </a:p>
          <a:p>
            <a:pPr eaLnBrk="1" fontAlgn="base" hangingPunct="1">
              <a:lnSpc>
                <a:spcPct val="125000"/>
              </a:lnSpc>
              <a:spcBef>
                <a:spcPct val="0"/>
              </a:spcBef>
              <a:spcAft>
                <a:spcPct val="0"/>
              </a:spcAft>
              <a:buNone/>
              <a:defRPr/>
            </a:pPr>
            <a:r>
              <a:rPr lang="en-US" altLang="en-US" sz="2800" b="1" i="1"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69988679"/>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6B8FAF-94D1-4F1A-94EC-F13C2F212F62}"/>
              </a:ext>
            </a:extLst>
          </p:cNvPr>
          <p:cNvPicPr>
            <a:picLocks noChangeAspect="1"/>
          </p:cNvPicPr>
          <p:nvPr/>
        </p:nvPicPr>
        <p:blipFill>
          <a:blip r:embed="rId5"/>
          <a:stretch>
            <a:fillRect/>
          </a:stretch>
        </p:blipFill>
        <p:spPr>
          <a:xfrm>
            <a:off x="-528" y="-297"/>
            <a:ext cx="12193057" cy="6858594"/>
          </a:xfrm>
          <a:prstGeom prst="rect">
            <a:avLst/>
          </a:prstGeom>
        </p:spPr>
      </p:pic>
      <p:pic>
        <p:nvPicPr>
          <p:cNvPr id="7" name="图片 6">
            <a:extLst>
              <a:ext uri="{FF2B5EF4-FFF2-40B4-BE49-F238E27FC236}">
                <a16:creationId xmlns:a16="http://schemas.microsoft.com/office/drawing/2014/main" id="{95715361-1E95-480B-B503-DCC0B2BE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342397" y="-3014716"/>
            <a:ext cx="7338098" cy="12712700"/>
          </a:xfrm>
          <a:prstGeom prst="rect">
            <a:avLst/>
          </a:prstGeom>
        </p:spPr>
      </p:pic>
      <p:pic>
        <p:nvPicPr>
          <p:cNvPr id="9" name="图片 8">
            <a:extLst>
              <a:ext uri="{FF2B5EF4-FFF2-40B4-BE49-F238E27FC236}">
                <a16:creationId xmlns:a16="http://schemas.microsoft.com/office/drawing/2014/main" id="{870CB22A-999B-4894-87D5-F4070A5E31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13" name="图片 12">
            <a:extLst>
              <a:ext uri="{FF2B5EF4-FFF2-40B4-BE49-F238E27FC236}">
                <a16:creationId xmlns:a16="http://schemas.microsoft.com/office/drawing/2014/main" id="{15E119FC-730D-49EB-9334-B85E3285E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15" name="图片 14">
            <a:extLst>
              <a:ext uri="{FF2B5EF4-FFF2-40B4-BE49-F238E27FC236}">
                <a16:creationId xmlns:a16="http://schemas.microsoft.com/office/drawing/2014/main" id="{3A43B6DF-49EB-4170-9108-A3BB1EC050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17" name="图片 16">
            <a:extLst>
              <a:ext uri="{FF2B5EF4-FFF2-40B4-BE49-F238E27FC236}">
                <a16:creationId xmlns:a16="http://schemas.microsoft.com/office/drawing/2014/main" id="{CF39EF3F-15C7-480D-8C64-EB92B51D862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23" name="图片 22">
            <a:extLst>
              <a:ext uri="{FF2B5EF4-FFF2-40B4-BE49-F238E27FC236}">
                <a16:creationId xmlns:a16="http://schemas.microsoft.com/office/drawing/2014/main" id="{5942B807-2734-41E0-9A65-B2DD95D8B5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9" name="图片 18">
            <a:extLst>
              <a:ext uri="{FF2B5EF4-FFF2-40B4-BE49-F238E27FC236}">
                <a16:creationId xmlns:a16="http://schemas.microsoft.com/office/drawing/2014/main" id="{6F444E59-9FA4-4DA8-AC0D-021FD266183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0927" y="-327415"/>
            <a:ext cx="2445166" cy="4152900"/>
          </a:xfrm>
          <a:prstGeom prst="rect">
            <a:avLst/>
          </a:prstGeom>
        </p:spPr>
      </p:pic>
      <p:pic>
        <p:nvPicPr>
          <p:cNvPr id="21" name="图片 20">
            <a:extLst>
              <a:ext uri="{FF2B5EF4-FFF2-40B4-BE49-F238E27FC236}">
                <a16:creationId xmlns:a16="http://schemas.microsoft.com/office/drawing/2014/main" id="{651A2E2E-FCD4-44D9-AF52-1C278A6480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25" name="图片 24">
            <a:extLst>
              <a:ext uri="{FF2B5EF4-FFF2-40B4-BE49-F238E27FC236}">
                <a16:creationId xmlns:a16="http://schemas.microsoft.com/office/drawing/2014/main" id="{31260CA7-CD0E-4726-9A23-C2C1E10763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38" name="167d_3659_61f6_41256f96aef465244359a905b4335697">
            <a:hlinkClick r:id="" action="ppaction://media"/>
            <a:extLst>
              <a:ext uri="{FF2B5EF4-FFF2-40B4-BE49-F238E27FC236}">
                <a16:creationId xmlns:a16="http://schemas.microsoft.com/office/drawing/2014/main" id="{750F0B9C-A98F-497D-AD97-929F7AE6995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44538" y="-1257300"/>
            <a:ext cx="609600" cy="609600"/>
          </a:xfrm>
          <a:prstGeom prst="rect">
            <a:avLst/>
          </a:prstGeom>
        </p:spPr>
      </p:pic>
      <p:grpSp>
        <p:nvGrpSpPr>
          <p:cNvPr id="3" name="Group 2">
            <a:extLst>
              <a:ext uri="{FF2B5EF4-FFF2-40B4-BE49-F238E27FC236}">
                <a16:creationId xmlns:a16="http://schemas.microsoft.com/office/drawing/2014/main" id="{E33DD5BF-885E-4284-A8C0-01A081F2FDB5}"/>
              </a:ext>
            </a:extLst>
          </p:cNvPr>
          <p:cNvGrpSpPr/>
          <p:nvPr/>
        </p:nvGrpSpPr>
        <p:grpSpPr>
          <a:xfrm>
            <a:off x="9782175" y="2886075"/>
            <a:ext cx="2409825" cy="3971925"/>
            <a:chOff x="9782175" y="2886075"/>
            <a:chExt cx="2409825" cy="3971925"/>
          </a:xfrm>
        </p:grpSpPr>
        <p:pic>
          <p:nvPicPr>
            <p:cNvPr id="11" name="图片 10">
              <a:extLst>
                <a:ext uri="{FF2B5EF4-FFF2-40B4-BE49-F238E27FC236}">
                  <a16:creationId xmlns:a16="http://schemas.microsoft.com/office/drawing/2014/main" id="{3CE118BA-BDEA-4E71-A635-C38DAA42D5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sp>
          <p:nvSpPr>
            <p:cNvPr id="2" name="TextBox 1">
              <a:extLst>
                <a:ext uri="{FF2B5EF4-FFF2-40B4-BE49-F238E27FC236}">
                  <a16:creationId xmlns:a16="http://schemas.microsoft.com/office/drawing/2014/main" id="{9B41C7D7-6459-44D2-8033-07FCF38137B3}"/>
                </a:ext>
              </a:extLst>
            </p:cNvPr>
            <p:cNvSpPr txBox="1"/>
            <p:nvPr/>
          </p:nvSpPr>
          <p:spPr>
            <a:xfrm>
              <a:off x="10489423" y="5958853"/>
              <a:ext cx="941283" cy="369332"/>
            </a:xfrm>
            <a:prstGeom prst="rect">
              <a:avLst/>
            </a:prstGeom>
            <a:noFill/>
          </p:spPr>
          <p:txBody>
            <a:bodyPr wrap="none" rtlCol="0" anchor="ctr" anchorCtr="0">
              <a:spAutoFit/>
            </a:bodyPr>
            <a:lstStyle/>
            <a:p>
              <a:pPr algn="l"/>
              <a:r>
                <a:rPr lang="en-US"/>
                <a:t>KTUTS</a:t>
              </a:r>
              <a:endParaRPr lang="en-US" dirty="0"/>
            </a:p>
          </p:txBody>
        </p:sp>
      </p:grpSp>
      <p:sp>
        <p:nvSpPr>
          <p:cNvPr id="18" name="Rectangle 17">
            <a:extLst>
              <a:ext uri="{FF2B5EF4-FFF2-40B4-BE49-F238E27FC236}">
                <a16:creationId xmlns:a16="http://schemas.microsoft.com/office/drawing/2014/main" id="{EE728495-E3BA-4FE9-8DAB-C8AF9C5CE308}"/>
              </a:ext>
            </a:extLst>
          </p:cNvPr>
          <p:cNvSpPr/>
          <p:nvPr/>
        </p:nvSpPr>
        <p:spPr>
          <a:xfrm>
            <a:off x="3310812" y="2249798"/>
            <a:ext cx="51054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rPr>
              <a:t>KHÁM PHÁ</a:t>
            </a:r>
          </a:p>
        </p:txBody>
      </p:sp>
    </p:spTree>
    <p:extLst>
      <p:ext uri="{BB962C8B-B14F-4D97-AF65-F5344CB8AC3E}">
        <p14:creationId xmlns:p14="http://schemas.microsoft.com/office/powerpoint/2010/main" val="14685019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38"/>
                </p:tgtEl>
              </p:cMediaNode>
            </p:audio>
          </p:childTnLst>
        </p:cTn>
      </p:par>
    </p:tnLst>
    <p:bldLst>
      <p:bldP spid="18"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f27-zpg.zdn.vn/1674946606169966248/ccb47c2adc5d200379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1999" cy="6896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97331" y="1066801"/>
            <a:ext cx="7010400" cy="172489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i="1" dirty="0" err="1">
                <a:latin typeface="Times New Roman" pitchFamily="18" charset="0"/>
                <a:cs typeface="Times New Roman" pitchFamily="18" charset="0"/>
              </a:rPr>
              <a:t>Em</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thích</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nhất</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truyện</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cổ</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nào</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của</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nước</a:t>
            </a:r>
            <a:r>
              <a:rPr lang="en-US" sz="4400" b="1" i="1" dirty="0">
                <a:latin typeface="Times New Roman" pitchFamily="18" charset="0"/>
                <a:cs typeface="Times New Roman" pitchFamily="18" charset="0"/>
              </a:rPr>
              <a:t> ta? </a:t>
            </a:r>
            <a:r>
              <a:rPr lang="en-US" sz="4400" b="1" i="1" dirty="0" err="1">
                <a:latin typeface="Times New Roman" pitchFamily="18" charset="0"/>
                <a:cs typeface="Times New Roman" pitchFamily="18" charset="0"/>
              </a:rPr>
              <a:t>Vì</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sao</a:t>
            </a:r>
            <a:r>
              <a:rPr lang="en-US" sz="4400" b="1" i="1" dirty="0">
                <a:latin typeface="Times New Roman" pitchFamily="18" charset="0"/>
                <a:cs typeface="Times New Roman" pitchFamily="18" charset="0"/>
              </a:rPr>
              <a:t>?</a:t>
            </a:r>
          </a:p>
        </p:txBody>
      </p:sp>
    </p:spTree>
    <p:extLst>
      <p:ext uri="{BB962C8B-B14F-4D97-AF65-F5344CB8AC3E}">
        <p14:creationId xmlns:p14="http://schemas.microsoft.com/office/powerpoint/2010/main" val="35490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b-f30-zpg.zdn.vn/5969845647167497549/a1595afdfa8a06d45f9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769" y="1859"/>
            <a:ext cx="91461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55914" y="2362201"/>
            <a:ext cx="5811886" cy="2400657"/>
          </a:xfrm>
          <a:prstGeom prst="rect">
            <a:avLst/>
          </a:prstGeom>
          <a:noFill/>
        </p:spPr>
        <p:txBody>
          <a:bodyPr wrap="square" rtlCol="0">
            <a:spAutoFit/>
          </a:bodyPr>
          <a:lstStyle/>
          <a:p>
            <a:pPr algn="ctr"/>
            <a:r>
              <a:rPr lang="en-US" sz="3000" b="1" dirty="0">
                <a:solidFill>
                  <a:srgbClr val="0033CC"/>
                </a:solidFill>
                <a:latin typeface="Times New Roman" pitchFamily="18" charset="0"/>
                <a:cs typeface="Times New Roman" pitchFamily="18" charset="0"/>
              </a:rPr>
              <a:t>DẶN DÒ</a:t>
            </a:r>
          </a:p>
          <a:p>
            <a:pPr marL="268288" indent="-268288">
              <a:buFontTx/>
              <a:buChar char="-"/>
            </a:pPr>
            <a:r>
              <a:rPr lang="en-US" sz="3000" i="1" dirty="0" err="1">
                <a:solidFill>
                  <a:srgbClr val="0033CC"/>
                </a:solidFill>
                <a:latin typeface="Times New Roman" pitchFamily="18" charset="0"/>
                <a:cs typeface="Times New Roman" pitchFamily="18" charset="0"/>
              </a:rPr>
              <a:t>Học</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thuộc</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lòng</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bài</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thơ</a:t>
            </a:r>
            <a:endParaRPr lang="en-US" sz="3000" i="1" dirty="0">
              <a:solidFill>
                <a:srgbClr val="0033CC"/>
              </a:solidFill>
              <a:latin typeface="Times New Roman" pitchFamily="18" charset="0"/>
              <a:cs typeface="Times New Roman" pitchFamily="18" charset="0"/>
            </a:endParaRPr>
          </a:p>
          <a:p>
            <a:pPr marL="268288" indent="-268288"/>
            <a:endParaRPr lang="en-US" sz="3000" i="1" dirty="0">
              <a:solidFill>
                <a:srgbClr val="0033CC"/>
              </a:solidFill>
              <a:latin typeface="Times New Roman" pitchFamily="18" charset="0"/>
              <a:cs typeface="Times New Roman" pitchFamily="18" charset="0"/>
            </a:endParaRPr>
          </a:p>
          <a:p>
            <a:pPr marL="268288" indent="-268288">
              <a:buFontTx/>
              <a:buChar char="-"/>
            </a:pPr>
            <a:r>
              <a:rPr lang="en-US" sz="3000" i="1" dirty="0" err="1">
                <a:solidFill>
                  <a:srgbClr val="0033CC"/>
                </a:solidFill>
                <a:latin typeface="Times New Roman" pitchFamily="18" charset="0"/>
                <a:cs typeface="Times New Roman" pitchFamily="18" charset="0"/>
              </a:rPr>
              <a:t>Chuẩn</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bị</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bài</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tập</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đọc</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tiếp</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theo</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Thư</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thăm</a:t>
            </a:r>
            <a:r>
              <a:rPr lang="en-US" sz="3000" i="1" dirty="0">
                <a:solidFill>
                  <a:srgbClr val="0033CC"/>
                </a:solidFill>
                <a:latin typeface="Times New Roman" pitchFamily="18" charset="0"/>
                <a:cs typeface="Times New Roman" pitchFamily="18" charset="0"/>
              </a:rPr>
              <a:t> </a:t>
            </a:r>
            <a:r>
              <a:rPr lang="en-US" sz="3000" i="1" dirty="0" err="1">
                <a:solidFill>
                  <a:srgbClr val="0033CC"/>
                </a:solidFill>
                <a:latin typeface="Times New Roman" pitchFamily="18" charset="0"/>
                <a:cs typeface="Times New Roman" pitchFamily="18" charset="0"/>
              </a:rPr>
              <a:t>bạn</a:t>
            </a:r>
            <a:r>
              <a:rPr lang="en-US" sz="3000" i="1" dirty="0">
                <a:solidFill>
                  <a:srgbClr val="0033CC"/>
                </a:solidFill>
                <a:latin typeface="Times New Roman" pitchFamily="18" charset="0"/>
                <a:cs typeface="Times New Roman" pitchFamily="18" charset="0"/>
              </a:rPr>
              <a:t>”</a:t>
            </a:r>
          </a:p>
        </p:txBody>
      </p:sp>
    </p:spTree>
    <p:extLst>
      <p:ext uri="{BB962C8B-B14F-4D97-AF65-F5344CB8AC3E}">
        <p14:creationId xmlns:p14="http://schemas.microsoft.com/office/powerpoint/2010/main" val="33608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C992DAA-9A8E-4747-A321-E1CAE34AE8D0}"/>
              </a:ext>
            </a:extLst>
          </p:cNvPr>
          <p:cNvPicPr>
            <a:picLocks noChangeAspect="1"/>
          </p:cNvPicPr>
          <p:nvPr/>
        </p:nvPicPr>
        <p:blipFill>
          <a:blip r:embed="rId2"/>
          <a:stretch>
            <a:fillRect/>
          </a:stretch>
        </p:blipFill>
        <p:spPr>
          <a:xfrm>
            <a:off x="-528" y="-297"/>
            <a:ext cx="12193057" cy="6858594"/>
          </a:xfrm>
          <a:prstGeom prst="rect">
            <a:avLst/>
          </a:prstGeom>
        </p:spPr>
      </p:pic>
      <p:sp>
        <p:nvSpPr>
          <p:cNvPr id="5122" name="Rectangle 2">
            <a:extLst>
              <a:ext uri="{FF2B5EF4-FFF2-40B4-BE49-F238E27FC236}">
                <a16:creationId xmlns:a16="http://schemas.microsoft.com/office/drawing/2014/main" id="{024A3A04-ED0D-4B14-90C3-7A8C9DB74450}"/>
              </a:ext>
            </a:extLst>
          </p:cNvPr>
          <p:cNvSpPr>
            <a:spLocks noGrp="1" noChangeArrowheads="1"/>
          </p:cNvSpPr>
          <p:nvPr>
            <p:ph type="ctrTitle"/>
          </p:nvPr>
        </p:nvSpPr>
        <p:spPr/>
        <p:txBody>
          <a:bodyPr/>
          <a:lstStyle/>
          <a:p>
            <a:pPr eaLnBrk="1" hangingPunct="1"/>
            <a:endParaRPr lang="vi-VN" altLang="vi-VN"/>
          </a:p>
        </p:txBody>
      </p:sp>
      <p:sp>
        <p:nvSpPr>
          <p:cNvPr id="5123" name="Rectangle 3">
            <a:extLst>
              <a:ext uri="{FF2B5EF4-FFF2-40B4-BE49-F238E27FC236}">
                <a16:creationId xmlns:a16="http://schemas.microsoft.com/office/drawing/2014/main" id="{2AA3338F-36EF-420E-842F-0AAD2A878223}"/>
              </a:ext>
            </a:extLst>
          </p:cNvPr>
          <p:cNvSpPr>
            <a:spLocks noGrp="1" noChangeArrowheads="1"/>
          </p:cNvSpPr>
          <p:nvPr>
            <p:ph type="subTitle" idx="1"/>
          </p:nvPr>
        </p:nvSpPr>
        <p:spPr/>
        <p:txBody>
          <a:bodyPr/>
          <a:lstStyle/>
          <a:p>
            <a:pPr eaLnBrk="1" hangingPunct="1"/>
            <a:endParaRPr lang="vi-VN" altLang="vi-VN"/>
          </a:p>
        </p:txBody>
      </p:sp>
      <p:pic>
        <p:nvPicPr>
          <p:cNvPr id="5124" name="Picture 6" descr="Truyen co nuoc minh">
            <a:extLst>
              <a:ext uri="{FF2B5EF4-FFF2-40B4-BE49-F238E27FC236}">
                <a16:creationId xmlns:a16="http://schemas.microsoft.com/office/drawing/2014/main" id="{ABD06DAE-3153-403C-8582-087353DD3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3B8976FD-F3C9-49AE-B7A8-128BA8384132}"/>
                  </a:ext>
                </a:extLst>
              </p14:cNvPr>
              <p14:cNvContentPartPr/>
              <p14:nvPr/>
            </p14:nvContentPartPr>
            <p14:xfrm>
              <a:off x="3429120" y="857250"/>
              <a:ext cx="4029210" cy="4543560"/>
            </p14:xfrm>
          </p:contentPart>
        </mc:Choice>
        <mc:Fallback xmlns="">
          <p:pic>
            <p:nvPicPr>
              <p:cNvPr id="2" name="Ink 1">
                <a:extLst>
                  <a:ext uri="{FF2B5EF4-FFF2-40B4-BE49-F238E27FC236}">
                    <a16:creationId xmlns:a16="http://schemas.microsoft.com/office/drawing/2014/main" id="{3B8976FD-F3C9-49AE-B7A8-128BA8384132}"/>
                  </a:ext>
                </a:extLst>
              </p:cNvPr>
              <p:cNvPicPr/>
              <p:nvPr/>
            </p:nvPicPr>
            <p:blipFill>
              <a:blip r:embed="rId3"/>
              <a:stretch>
                <a:fillRect/>
              </a:stretch>
            </p:blipFill>
            <p:spPr>
              <a:xfrm>
                <a:off x="3419761" y="847890"/>
                <a:ext cx="4047569" cy="4562280"/>
              </a:xfrm>
              <a:prstGeom prst="rect">
                <a:avLst/>
              </a:prstGeom>
            </p:spPr>
          </p:pic>
        </mc:Fallback>
      </mc:AlternateContent>
      <p:pic>
        <p:nvPicPr>
          <p:cNvPr id="5" name="Picture 4">
            <a:extLst>
              <a:ext uri="{FF2B5EF4-FFF2-40B4-BE49-F238E27FC236}">
                <a16:creationId xmlns:a16="http://schemas.microsoft.com/office/drawing/2014/main" id="{A87342F3-B37B-4968-9E97-CBFE7FF70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884"/>
            <a:ext cx="12191999" cy="6858000"/>
          </a:xfrm>
          <a:prstGeom prst="rect">
            <a:avLst/>
          </a:prstGeom>
        </p:spPr>
      </p:pic>
      <p:sp>
        <p:nvSpPr>
          <p:cNvPr id="20" name="TextBox 19">
            <a:extLst>
              <a:ext uri="{FF2B5EF4-FFF2-40B4-BE49-F238E27FC236}">
                <a16:creationId xmlns:a16="http://schemas.microsoft.com/office/drawing/2014/main" id="{3A71CD6B-BCDB-40DE-A016-4FB3E6086F4E}"/>
              </a:ext>
            </a:extLst>
          </p:cNvPr>
          <p:cNvSpPr txBox="1"/>
          <p:nvPr/>
        </p:nvSpPr>
        <p:spPr>
          <a:xfrm>
            <a:off x="762000" y="282590"/>
            <a:ext cx="6934200" cy="584775"/>
          </a:xfrm>
          <a:prstGeom prst="rect">
            <a:avLst/>
          </a:prstGeom>
          <a:noFill/>
        </p:spPr>
        <p:txBody>
          <a:bodyPr wrap="square" rtlCol="0">
            <a:spAutoFit/>
          </a:bodyPr>
          <a:lstStyle/>
          <a:p>
            <a:pPr defTabSz="685800">
              <a:defRPr/>
            </a:pPr>
            <a:r>
              <a:rPr lang="en-US" sz="3200" dirty="0" err="1">
                <a:solidFill>
                  <a:prstClr val="white"/>
                </a:solidFill>
                <a:latin typeface="HP001 4 hàng" panose="020B0603050302020204" pitchFamily="34" charset="0"/>
              </a:rPr>
              <a:t>Thứ</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tư</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ngày</a:t>
            </a:r>
            <a:r>
              <a:rPr lang="en-US" sz="3200" dirty="0">
                <a:solidFill>
                  <a:prstClr val="white"/>
                </a:solidFill>
                <a:latin typeface="HP001 4 hàng" panose="020B0603050302020204" pitchFamily="34" charset="0"/>
              </a:rPr>
              <a:t> 15 </a:t>
            </a:r>
            <a:r>
              <a:rPr lang="en-US" sz="3200" dirty="0" err="1">
                <a:solidFill>
                  <a:prstClr val="white"/>
                </a:solidFill>
                <a:latin typeface="HP001 4 hàng" panose="020B0603050302020204" pitchFamily="34" charset="0"/>
              </a:rPr>
              <a:t>tháng</a:t>
            </a:r>
            <a:r>
              <a:rPr lang="en-US" sz="3200" dirty="0">
                <a:solidFill>
                  <a:prstClr val="white"/>
                </a:solidFill>
                <a:latin typeface="HP001 4 hàng" panose="020B0603050302020204" pitchFamily="34" charset="0"/>
              </a:rPr>
              <a:t> 9 </a:t>
            </a:r>
            <a:r>
              <a:rPr lang="en-US" sz="3200" dirty="0" err="1">
                <a:solidFill>
                  <a:prstClr val="white"/>
                </a:solidFill>
                <a:latin typeface="HP001 4 hàng" panose="020B0603050302020204" pitchFamily="34" charset="0"/>
              </a:rPr>
              <a:t>năm</a:t>
            </a:r>
            <a:r>
              <a:rPr lang="en-US" sz="3200" dirty="0">
                <a:solidFill>
                  <a:prstClr val="white"/>
                </a:solidFill>
                <a:latin typeface="HP001 4 hàng" panose="020B0603050302020204" pitchFamily="34" charset="0"/>
              </a:rPr>
              <a:t> 2021 </a:t>
            </a:r>
            <a:endParaRPr lang="vi-VN" sz="3200" dirty="0">
              <a:solidFill>
                <a:prstClr val="white"/>
              </a:solidFill>
              <a:latin typeface="HP001 4 hàng" panose="020B0603050302020204" pitchFamily="34" charset="0"/>
            </a:endParaRPr>
          </a:p>
        </p:txBody>
      </p:sp>
      <p:sp>
        <p:nvSpPr>
          <p:cNvPr id="21" name="TextBox 20">
            <a:extLst>
              <a:ext uri="{FF2B5EF4-FFF2-40B4-BE49-F238E27FC236}">
                <a16:creationId xmlns:a16="http://schemas.microsoft.com/office/drawing/2014/main" id="{70ED0880-CCC8-4E14-8CC2-F6CE55CF9B6D}"/>
              </a:ext>
            </a:extLst>
          </p:cNvPr>
          <p:cNvSpPr txBox="1"/>
          <p:nvPr/>
        </p:nvSpPr>
        <p:spPr>
          <a:xfrm>
            <a:off x="2514600" y="867365"/>
            <a:ext cx="1952505" cy="584775"/>
          </a:xfrm>
          <a:prstGeom prst="rect">
            <a:avLst/>
          </a:prstGeom>
          <a:noFill/>
        </p:spPr>
        <p:txBody>
          <a:bodyPr wrap="square" rtlCol="0">
            <a:spAutoFit/>
          </a:bodyPr>
          <a:lstStyle/>
          <a:p>
            <a:pPr defTabSz="685800">
              <a:defRPr/>
            </a:pPr>
            <a:r>
              <a:rPr lang="en-US" sz="3200" dirty="0" err="1">
                <a:solidFill>
                  <a:prstClr val="white"/>
                </a:solidFill>
                <a:latin typeface="HP001 4 hàng" panose="020B0603050302020204" pitchFamily="34" charset="0"/>
              </a:rPr>
              <a:t>Tập</a:t>
            </a:r>
            <a:r>
              <a:rPr lang="en-US" sz="3200" dirty="0">
                <a:solidFill>
                  <a:prstClr val="white"/>
                </a:solidFill>
                <a:latin typeface="HP001 4 hàng" panose="020B0603050302020204" pitchFamily="34" charset="0"/>
              </a:rPr>
              <a:t> </a:t>
            </a:r>
            <a:r>
              <a:rPr lang="en-US" sz="3200" dirty="0" err="1">
                <a:solidFill>
                  <a:prstClr val="white"/>
                </a:solidFill>
                <a:latin typeface="HP001 4 hàng" panose="020B0603050302020204" pitchFamily="34" charset="0"/>
              </a:rPr>
              <a:t>đọc</a:t>
            </a:r>
            <a:endParaRPr lang="vi-VN" sz="3200" dirty="0">
              <a:solidFill>
                <a:prstClr val="white"/>
              </a:solidFill>
              <a:latin typeface="HP001 4 hàng" panose="020B0603050302020204" pitchFamily="34" charset="0"/>
            </a:endParaRPr>
          </a:p>
        </p:txBody>
      </p:sp>
      <p:sp>
        <p:nvSpPr>
          <p:cNvPr id="22" name="TextBox 21">
            <a:extLst>
              <a:ext uri="{FF2B5EF4-FFF2-40B4-BE49-F238E27FC236}">
                <a16:creationId xmlns:a16="http://schemas.microsoft.com/office/drawing/2014/main" id="{7EE2FBF6-640D-471E-B3B2-DEB5D412706C}"/>
              </a:ext>
            </a:extLst>
          </p:cNvPr>
          <p:cNvSpPr txBox="1"/>
          <p:nvPr/>
        </p:nvSpPr>
        <p:spPr>
          <a:xfrm>
            <a:off x="1295400" y="1390298"/>
            <a:ext cx="6781799" cy="584775"/>
          </a:xfrm>
          <a:prstGeom prst="rect">
            <a:avLst/>
          </a:prstGeom>
          <a:noFill/>
        </p:spPr>
        <p:txBody>
          <a:bodyPr wrap="square">
            <a:spAutoFit/>
          </a:bodyPr>
          <a:lstStyle/>
          <a:p>
            <a:pPr defTabSz="685800">
              <a:defRPr/>
            </a:pPr>
            <a:r>
              <a:rPr lang="en-US" sz="3200" dirty="0" err="1">
                <a:solidFill>
                  <a:srgbClr val="FFFF00"/>
                </a:solidFill>
                <a:latin typeface="HP001 4 hàng" panose="020B0603050302020204" pitchFamily="34" charset="0"/>
              </a:rPr>
              <a:t>Truyện</a:t>
            </a:r>
            <a:r>
              <a:rPr lang="en-US" sz="3200" dirty="0">
                <a:solidFill>
                  <a:srgbClr val="FFFF00"/>
                </a:solidFill>
                <a:latin typeface="HP001 4 hàng" panose="020B0603050302020204" pitchFamily="34" charset="0"/>
              </a:rPr>
              <a:t> </a:t>
            </a:r>
            <a:r>
              <a:rPr lang="en-US" sz="3200" dirty="0" err="1">
                <a:solidFill>
                  <a:srgbClr val="FFFF00"/>
                </a:solidFill>
                <a:latin typeface="HP001 4 hàng" panose="020B0603050302020204" pitchFamily="34" charset="0"/>
              </a:rPr>
              <a:t>cổ</a:t>
            </a:r>
            <a:r>
              <a:rPr lang="en-US" sz="3200" dirty="0">
                <a:solidFill>
                  <a:srgbClr val="FFFF00"/>
                </a:solidFill>
                <a:latin typeface="HP001 4 hàng" panose="020B0603050302020204" pitchFamily="34" charset="0"/>
              </a:rPr>
              <a:t> </a:t>
            </a:r>
            <a:r>
              <a:rPr lang="en-US" sz="3200" dirty="0" err="1">
                <a:solidFill>
                  <a:srgbClr val="FFFF00"/>
                </a:solidFill>
                <a:latin typeface="HP001 4 hàng" panose="020B0603050302020204" pitchFamily="34" charset="0"/>
              </a:rPr>
              <a:t>nước</a:t>
            </a:r>
            <a:r>
              <a:rPr lang="en-US" sz="3200" dirty="0">
                <a:solidFill>
                  <a:srgbClr val="FFFF00"/>
                </a:solidFill>
                <a:latin typeface="HP001 4 hàng" panose="020B0603050302020204" pitchFamily="34" charset="0"/>
              </a:rPr>
              <a:t> </a:t>
            </a:r>
            <a:r>
              <a:rPr lang="en-US" sz="3200" dirty="0" err="1">
                <a:solidFill>
                  <a:srgbClr val="FFFF00"/>
                </a:solidFill>
                <a:latin typeface="HP001 4 hàng" panose="020B0603050302020204" pitchFamily="34" charset="0"/>
              </a:rPr>
              <a:t>mình</a:t>
            </a:r>
            <a:r>
              <a:rPr lang="en-US" sz="3200" dirty="0">
                <a:solidFill>
                  <a:srgbClr val="FFFF00"/>
                </a:solidFill>
                <a:latin typeface="HP001 4 hàng" panose="020B0603050302020204" pitchFamily="34" charset="0"/>
              </a:rPr>
              <a:t> ( </a:t>
            </a:r>
            <a:r>
              <a:rPr lang="en-US" sz="3200" dirty="0" err="1">
                <a:solidFill>
                  <a:srgbClr val="FFFF00"/>
                </a:solidFill>
                <a:latin typeface="HP001 4 hàng" panose="020B0603050302020204" pitchFamily="34" charset="0"/>
              </a:rPr>
              <a:t>Trích</a:t>
            </a:r>
            <a:r>
              <a:rPr lang="en-US" sz="3200" dirty="0">
                <a:solidFill>
                  <a:srgbClr val="FFFF00"/>
                </a:solidFill>
                <a:latin typeface="HP001 4 hàng" panose="020B0603050302020204" pitchFamily="34" charset="0"/>
              </a:rPr>
              <a:t> )</a:t>
            </a:r>
            <a:endParaRPr lang="vi-VN" sz="3200" dirty="0">
              <a:solidFill>
                <a:prstClr val="black"/>
              </a:solidFill>
              <a:latin typeface="Calibri"/>
            </a:endParaRPr>
          </a:p>
        </p:txBody>
      </p:sp>
      <p:sp>
        <p:nvSpPr>
          <p:cNvPr id="7" name="TextBox 6">
            <a:extLst>
              <a:ext uri="{FF2B5EF4-FFF2-40B4-BE49-F238E27FC236}">
                <a16:creationId xmlns:a16="http://schemas.microsoft.com/office/drawing/2014/main" id="{044BBE1A-0B4D-4814-B21E-7A1B345312BB}"/>
              </a:ext>
            </a:extLst>
          </p:cNvPr>
          <p:cNvSpPr txBox="1"/>
          <p:nvPr/>
        </p:nvSpPr>
        <p:spPr>
          <a:xfrm>
            <a:off x="3124198" y="1994639"/>
            <a:ext cx="3657602" cy="584775"/>
          </a:xfrm>
          <a:prstGeom prst="rect">
            <a:avLst/>
          </a:prstGeom>
          <a:noFill/>
        </p:spPr>
        <p:txBody>
          <a:bodyPr wrap="square">
            <a:spAutoFit/>
          </a:bodyPr>
          <a:lstStyle/>
          <a:p>
            <a:pPr defTabSz="685800">
              <a:defRPr/>
            </a:pPr>
            <a:r>
              <a:rPr lang="en-US" sz="3200" dirty="0" err="1">
                <a:solidFill>
                  <a:schemeClr val="bg1"/>
                </a:solidFill>
                <a:latin typeface="HP001 4 hàng" panose="020B0603050302020204" pitchFamily="34" charset="0"/>
              </a:rPr>
              <a:t>Lâm</a:t>
            </a:r>
            <a:r>
              <a:rPr lang="en-US" sz="3200" dirty="0">
                <a:solidFill>
                  <a:schemeClr val="bg1"/>
                </a:solidFill>
                <a:latin typeface="HP001 4 hàng" panose="020B0603050302020204" pitchFamily="34" charset="0"/>
              </a:rPr>
              <a:t> </a:t>
            </a:r>
            <a:r>
              <a:rPr lang="en-US" sz="3200" dirty="0" err="1">
                <a:solidFill>
                  <a:schemeClr val="bg1"/>
                </a:solidFill>
                <a:latin typeface="HP001 4 hàng" panose="020B0603050302020204" pitchFamily="34" charset="0"/>
              </a:rPr>
              <a:t>Thị</a:t>
            </a:r>
            <a:r>
              <a:rPr lang="en-US" sz="3200" dirty="0">
                <a:solidFill>
                  <a:schemeClr val="bg1"/>
                </a:solidFill>
                <a:latin typeface="HP001 4 hàng" panose="020B0603050302020204" pitchFamily="34" charset="0"/>
              </a:rPr>
              <a:t> </a:t>
            </a:r>
            <a:r>
              <a:rPr lang="en-US" sz="3200" dirty="0" err="1">
                <a:solidFill>
                  <a:schemeClr val="bg1"/>
                </a:solidFill>
                <a:latin typeface="HP001 4 hàng" panose="020B0603050302020204" pitchFamily="34" charset="0"/>
              </a:rPr>
              <a:t>Mỹ</a:t>
            </a:r>
            <a:r>
              <a:rPr lang="en-US" sz="3200" dirty="0">
                <a:solidFill>
                  <a:schemeClr val="bg1"/>
                </a:solidFill>
                <a:latin typeface="HP001 4 hàng" panose="020B0603050302020204" pitchFamily="34" charset="0"/>
              </a:rPr>
              <a:t> </a:t>
            </a:r>
            <a:r>
              <a:rPr lang="en-US" sz="3200" dirty="0" err="1">
                <a:solidFill>
                  <a:schemeClr val="bg1"/>
                </a:solidFill>
                <a:latin typeface="HP001 4 hàng" panose="020B0603050302020204" pitchFamily="34" charset="0"/>
              </a:rPr>
              <a:t>Dạ</a:t>
            </a:r>
            <a:endParaRPr lang="vi-VN" sz="3200" dirty="0">
              <a:solidFill>
                <a:schemeClr val="bg1"/>
              </a:solidFill>
              <a:latin typeface="Calibri"/>
            </a:endParaRPr>
          </a:p>
        </p:txBody>
      </p:sp>
    </p:spTree>
    <p:extLst>
      <p:ext uri="{BB962C8B-B14F-4D97-AF65-F5344CB8AC3E}">
        <p14:creationId xmlns:p14="http://schemas.microsoft.com/office/powerpoint/2010/main" val="23879863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3" descr="Pin on Imágenes que me gustan"/>
          <p:cNvPicPr preferRelativeResize="0"/>
          <p:nvPr/>
        </p:nvPicPr>
        <p:blipFill rotWithShape="1">
          <a:blip r:embed="rId3">
            <a:alphaModFix/>
          </a:blip>
          <a:srcRect/>
          <a:stretch/>
        </p:blipFill>
        <p:spPr>
          <a:xfrm>
            <a:off x="0" y="-1949302"/>
            <a:ext cx="12192000" cy="8731102"/>
          </a:xfrm>
          <a:prstGeom prst="rect">
            <a:avLst/>
          </a:prstGeom>
          <a:noFill/>
          <a:ln>
            <a:noFill/>
          </a:ln>
        </p:spPr>
      </p:pic>
      <p:sp>
        <p:nvSpPr>
          <p:cNvPr id="293" name="Google Shape;293;p23"/>
          <p:cNvSpPr txBox="1"/>
          <p:nvPr/>
        </p:nvSpPr>
        <p:spPr>
          <a:xfrm rot="21318801">
            <a:off x="1735363" y="5818653"/>
            <a:ext cx="3844475" cy="52318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rPr>
              <a:t>Lâm</a:t>
            </a:r>
            <a:r>
              <a:rPr kumimoji="0" lang="en-US" sz="2800" b="0" i="0" u="none" strike="noStrike" kern="0" cap="none" spc="0" normalizeH="0" noProof="0" dirty="0">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rPr>
              <a:t> </a:t>
            </a:r>
            <a:r>
              <a:rPr kumimoji="0" lang="en-US" sz="2800" b="0" i="0" u="none" strike="noStrike" kern="0" cap="none" spc="0" normalizeH="0" noProof="0" dirty="0" err="1">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rPr>
              <a:t>Thị</a:t>
            </a:r>
            <a:r>
              <a:rPr kumimoji="0" lang="en-US" sz="2800" b="0" i="0" u="none" strike="noStrike" kern="0" cap="none" spc="0" normalizeH="0" noProof="0" dirty="0">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rPr>
              <a:t> </a:t>
            </a:r>
            <a:r>
              <a:rPr kumimoji="0" lang="en-US" sz="2800" b="0" i="0" u="none" strike="noStrike" kern="0" cap="none" spc="0" normalizeH="0" noProof="0" dirty="0" err="1">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rPr>
              <a:t>Mỹ</a:t>
            </a:r>
            <a:r>
              <a:rPr kumimoji="0" lang="en-US" sz="2800" b="0" i="0" u="none" strike="noStrike" kern="0" cap="none" spc="0" normalizeH="0" noProof="0" dirty="0">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rPr>
              <a:t> </a:t>
            </a:r>
            <a:r>
              <a:rPr kumimoji="0" lang="en-US" sz="2800" b="0" i="0" u="none" strike="noStrike" kern="0" cap="none" spc="0" normalizeH="0" noProof="0" dirty="0" err="1">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rPr>
              <a:t>Dạ</a:t>
            </a:r>
            <a:endParaRPr kumimoji="0" sz="2800" b="0" i="0" u="none" strike="noStrike" kern="0" cap="none" spc="0" normalizeH="0" baseline="0" noProof="0" dirty="0">
              <a:ln>
                <a:noFill/>
              </a:ln>
              <a:solidFill>
                <a:srgbClr val="FF33CC"/>
              </a:solidFill>
              <a:effectLst/>
              <a:uLnTx/>
              <a:uFillTx/>
              <a:latin typeface="#9Slide03 Arima Madurai Bold" panose="00000800000000000000" pitchFamily="2" charset="0"/>
              <a:ea typeface="Arima Madurai"/>
              <a:cs typeface="#9Slide03 Arima Madurai Bold" panose="00000800000000000000" pitchFamily="2" charset="0"/>
              <a:sym typeface="Arima Madurai"/>
            </a:endParaRPr>
          </a:p>
        </p:txBody>
      </p:sp>
      <p:pic>
        <p:nvPicPr>
          <p:cNvPr id="1026" name="Picture 2" descr="Nhà thơ Lâm Thị Mỹ Dạ - Tạp chí Sông Hương">
            <a:extLst>
              <a:ext uri="{FF2B5EF4-FFF2-40B4-BE49-F238E27FC236}">
                <a16:creationId xmlns:a16="http://schemas.microsoft.com/office/drawing/2014/main" id="{568B9222-7AD7-4C5D-A582-DA6112B3F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41085"/>
            <a:ext cx="3352800" cy="49546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DCDDB11-28D4-412A-935C-B1E049D0A536}"/>
              </a:ext>
            </a:extLst>
          </p:cNvPr>
          <p:cNvSpPr txBox="1"/>
          <p:nvPr/>
        </p:nvSpPr>
        <p:spPr>
          <a:xfrm>
            <a:off x="3975847" y="935529"/>
            <a:ext cx="8001000" cy="2677656"/>
          </a:xfrm>
          <a:prstGeom prst="rect">
            <a:avLst/>
          </a:prstGeom>
          <a:noFill/>
        </p:spPr>
        <p:txBody>
          <a:bodyPr wrap="square">
            <a:spAutoFit/>
          </a:bodyPr>
          <a:lstStyle/>
          <a:p>
            <a:r>
              <a:rPr lang="vi-VN" sz="2800" b="1" i="0" dirty="0">
                <a:solidFill>
                  <a:srgbClr val="777777"/>
                </a:solidFill>
                <a:effectLst/>
                <a:latin typeface="#9Slide03 Arima Madurai" panose="00000500000000000000" pitchFamily="2" charset="0"/>
                <a:cs typeface="#9Slide03 Arima Madurai" panose="00000500000000000000" pitchFamily="2" charset="0"/>
              </a:rPr>
              <a:t>Nhà thơ Lâm Thị Mỹ Dạ sinh năm 1949 tại Quảng Bình, hiện sống tại Huế. Hội viên Hội nhà văn Việt Nam năm 1978, từng học Trường viết văn Nguyễn Du; tham gia khóa đào tạo  tại Học viện Gorki (Liên Xô cũ), ủy viên BCH Hội nhà văn Việt Nam khóa III và IV. </a:t>
            </a:r>
            <a:endParaRPr lang="vi-VN" sz="2800" b="1"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C6699A11-629A-4606-93CF-C7FA3345B681}"/>
              </a:ext>
            </a:extLst>
          </p:cNvPr>
          <p:cNvSpPr txBox="1"/>
          <p:nvPr/>
        </p:nvSpPr>
        <p:spPr>
          <a:xfrm>
            <a:off x="4137212" y="3763832"/>
            <a:ext cx="7620000" cy="1384995"/>
          </a:xfrm>
          <a:prstGeom prst="rect">
            <a:avLst/>
          </a:prstGeom>
          <a:noFill/>
        </p:spPr>
        <p:txBody>
          <a:bodyPr wrap="square">
            <a:spAutoFit/>
          </a:bodyPr>
          <a:lstStyle/>
          <a:p>
            <a:r>
              <a:rPr lang="vi-VN" sz="2800" b="1" i="0" dirty="0">
                <a:solidFill>
                  <a:srgbClr val="777777"/>
                </a:solidFill>
                <a:effectLst/>
                <a:latin typeface="#9Slide03 Arima Madurai" panose="00000500000000000000" pitchFamily="2" charset="0"/>
                <a:cs typeface="#9Slide03 Arima Madurai" panose="00000500000000000000" pitchFamily="2" charset="0"/>
              </a:rPr>
              <a:t> Ít ai biết, lên chín, Lâm Thị Mỹ Dạ đã làm thơ. Lên 10, chị có tập thơ đầu tiên với khoảng 40 bài. Do chiến tranh, tập thơ bị thất lạc. </a:t>
            </a:r>
            <a:endParaRPr lang="vi-VN" sz="2800" b="1"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16">
            <a:extLst>
              <a:ext uri="{FF2B5EF4-FFF2-40B4-BE49-F238E27FC236}">
                <a16:creationId xmlns:a16="http://schemas.microsoft.com/office/drawing/2014/main" id="{3F04B201-4DAF-46CA-B4A2-198715CB6DED}"/>
              </a:ext>
            </a:extLst>
          </p:cNvPr>
          <p:cNvSpPr/>
          <p:nvPr/>
        </p:nvSpPr>
        <p:spPr>
          <a:xfrm>
            <a:off x="4062931" y="-23796"/>
            <a:ext cx="4556287" cy="1066748"/>
          </a:xfrm>
          <a:prstGeom prst="roundRect">
            <a:avLst/>
          </a:prstGeom>
          <a:solidFill>
            <a:srgbClr val="44BE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4000" b="1" dirty="0">
                <a:latin typeface="Times New Roman" panose="02020603050405020304" pitchFamily="18" charset="0"/>
                <a:cs typeface="Times New Roman" panose="02020603050405020304" pitchFamily="18" charset="0"/>
                <a:sym typeface="+mn-lt"/>
              </a:rPr>
              <a:t>MỤC TIÊU</a:t>
            </a:r>
            <a:endParaRPr lang="zh-CN" altLang="en-US" sz="4000" b="1" dirty="0">
              <a:latin typeface="Times New Roman" panose="02020603050405020304" pitchFamily="18" charset="0"/>
              <a:cs typeface="Times New Roman" panose="02020603050405020304" pitchFamily="18" charset="0"/>
              <a:sym typeface="+mn-lt"/>
            </a:endParaRPr>
          </a:p>
        </p:txBody>
      </p:sp>
      <p:grpSp>
        <p:nvGrpSpPr>
          <p:cNvPr id="37" name="Group 23">
            <a:extLst>
              <a:ext uri="{FF2B5EF4-FFF2-40B4-BE49-F238E27FC236}">
                <a16:creationId xmlns:a16="http://schemas.microsoft.com/office/drawing/2014/main" id="{83103F01-C15F-4813-AD24-EC3E213B9ECD}"/>
              </a:ext>
            </a:extLst>
          </p:cNvPr>
          <p:cNvGrpSpPr>
            <a:grpSpLocks/>
          </p:cNvGrpSpPr>
          <p:nvPr/>
        </p:nvGrpSpPr>
        <p:grpSpPr bwMode="auto">
          <a:xfrm>
            <a:off x="852887" y="2867992"/>
            <a:ext cx="10350500" cy="1365250"/>
            <a:chOff x="1173162" y="3505199"/>
            <a:chExt cx="6772838" cy="1365250"/>
          </a:xfrm>
          <a:solidFill>
            <a:schemeClr val="accent2">
              <a:lumMod val="60000"/>
              <a:lumOff val="40000"/>
            </a:schemeClr>
          </a:solidFill>
        </p:grpSpPr>
        <p:sp>
          <p:nvSpPr>
            <p:cNvPr id="38" name="AutoShape 17">
              <a:extLst>
                <a:ext uri="{FF2B5EF4-FFF2-40B4-BE49-F238E27FC236}">
                  <a16:creationId xmlns:a16="http://schemas.microsoft.com/office/drawing/2014/main" id="{755F9A77-621E-4EFA-87A7-42637F88D66E}"/>
                </a:ext>
              </a:extLst>
            </p:cNvPr>
            <p:cNvSpPr>
              <a:spLocks noChangeArrowheads="1"/>
            </p:cNvSpPr>
            <p:nvPr/>
          </p:nvSpPr>
          <p:spPr bwMode="gray">
            <a:xfrm>
              <a:off x="2691857" y="3751262"/>
              <a:ext cx="5254143" cy="911225"/>
            </a:xfrm>
            <a:prstGeom prst="roundRect">
              <a:avLst>
                <a:gd name="adj" fmla="val 11505"/>
              </a:avLst>
            </a:prstGeom>
            <a:grp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sp>
          <p:nvSpPr>
            <p:cNvPr id="39" name="AutoShape 22">
              <a:extLst>
                <a:ext uri="{FF2B5EF4-FFF2-40B4-BE49-F238E27FC236}">
                  <a16:creationId xmlns:a16="http://schemas.microsoft.com/office/drawing/2014/main" id="{57D609B7-1DDB-4622-9CD2-229DB7445750}"/>
                </a:ext>
              </a:extLst>
            </p:cNvPr>
            <p:cNvSpPr>
              <a:spLocks noChangeArrowheads="1"/>
            </p:cNvSpPr>
            <p:nvPr/>
          </p:nvSpPr>
          <p:spPr bwMode="white">
            <a:xfrm>
              <a:off x="2808168" y="3953745"/>
              <a:ext cx="533400" cy="381000"/>
            </a:xfrm>
            <a:prstGeom prst="rightArrow">
              <a:avLst>
                <a:gd name="adj1" fmla="val 50000"/>
                <a:gd name="adj2" fmla="val 58333"/>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FontTx/>
                <a:buNone/>
              </a:pPr>
              <a:endParaRPr lang="en-US" altLang="en-US" sz="2000">
                <a:solidFill>
                  <a:srgbClr val="000000"/>
                </a:solidFill>
                <a:latin typeface="Times New Roman" panose="02020603050405020304" pitchFamily="18" charset="0"/>
                <a:cs typeface="Times New Roman" panose="02020603050405020304" pitchFamily="18" charset="0"/>
              </a:endParaRPr>
            </a:p>
          </p:txBody>
        </p:sp>
        <p:grpSp>
          <p:nvGrpSpPr>
            <p:cNvPr id="40" name="Group 6">
              <a:extLst>
                <a:ext uri="{FF2B5EF4-FFF2-40B4-BE49-F238E27FC236}">
                  <a16:creationId xmlns:a16="http://schemas.microsoft.com/office/drawing/2014/main" id="{3BCD05F1-F27F-42C4-BE7B-22F725E9A7A7}"/>
                </a:ext>
              </a:extLst>
            </p:cNvPr>
            <p:cNvGrpSpPr>
              <a:grpSpLocks/>
            </p:cNvGrpSpPr>
            <p:nvPr/>
          </p:nvGrpSpPr>
          <p:grpSpPr bwMode="auto">
            <a:xfrm>
              <a:off x="1173162" y="3505199"/>
              <a:ext cx="1631187" cy="1365250"/>
              <a:chOff x="471" y="272"/>
              <a:chExt cx="825" cy="1539"/>
            </a:xfrm>
            <a:grpFill/>
          </p:grpSpPr>
          <p:sp>
            <p:nvSpPr>
              <p:cNvPr id="45" name="Oval 7">
                <a:extLst>
                  <a:ext uri="{FF2B5EF4-FFF2-40B4-BE49-F238E27FC236}">
                    <a16:creationId xmlns:a16="http://schemas.microsoft.com/office/drawing/2014/main" id="{49DAC081-D07B-4FFC-9B77-FD47BF57D7CD}"/>
                  </a:ext>
                </a:extLst>
              </p:cNvPr>
              <p:cNvSpPr>
                <a:spLocks noChangeArrowheads="1"/>
              </p:cNvSpPr>
              <p:nvPr/>
            </p:nvSpPr>
            <p:spPr bwMode="ltGray">
              <a:xfrm>
                <a:off x="471" y="1439"/>
                <a:ext cx="823" cy="313"/>
              </a:xfrm>
              <a:prstGeom prst="ellipse">
                <a:avLst/>
              </a:prstGeom>
              <a:grp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sp>
            <p:nvSpPr>
              <p:cNvPr id="46" name="AutoShape 8">
                <a:extLst>
                  <a:ext uri="{FF2B5EF4-FFF2-40B4-BE49-F238E27FC236}">
                    <a16:creationId xmlns:a16="http://schemas.microsoft.com/office/drawing/2014/main" id="{CE447BE9-A192-48AF-87F2-4C631DCC6210}"/>
                  </a:ext>
                </a:extLst>
              </p:cNvPr>
              <p:cNvSpPr>
                <a:spLocks noChangeArrowheads="1"/>
              </p:cNvSpPr>
              <p:nvPr/>
            </p:nvSpPr>
            <p:spPr bwMode="ltGray">
              <a:xfrm>
                <a:off x="473" y="272"/>
                <a:ext cx="823" cy="1539"/>
              </a:xfrm>
              <a:prstGeom prst="can">
                <a:avLst>
                  <a:gd name="adj" fmla="val 33197"/>
                </a:avLst>
              </a:prstGeom>
              <a:grp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grpSp>
        <p:sp>
          <p:nvSpPr>
            <p:cNvPr id="44" name="Text Box 15">
              <a:extLst>
                <a:ext uri="{FF2B5EF4-FFF2-40B4-BE49-F238E27FC236}">
                  <a16:creationId xmlns:a16="http://schemas.microsoft.com/office/drawing/2014/main" id="{864C4ABB-B199-44DF-87E3-F4C6415B5BEF}"/>
                </a:ext>
              </a:extLst>
            </p:cNvPr>
            <p:cNvSpPr txBox="1">
              <a:spLocks noChangeArrowheads="1"/>
            </p:cNvSpPr>
            <p:nvPr/>
          </p:nvSpPr>
          <p:spPr bwMode="black">
            <a:xfrm>
              <a:off x="1508511" y="4103913"/>
              <a:ext cx="993634" cy="523220"/>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50000"/>
                </a:spcBef>
                <a:buFontTx/>
                <a:buNone/>
              </a:pPr>
              <a:r>
                <a:rPr lang="en-US" altLang="en-US" sz="2800" b="1">
                  <a:solidFill>
                    <a:srgbClr val="FFFFFF"/>
                  </a:solidFill>
                  <a:latin typeface="Times New Roman" panose="02020603050405020304" pitchFamily="18" charset="0"/>
                  <a:cs typeface="Times New Roman" panose="02020603050405020304" pitchFamily="18" charset="0"/>
                </a:rPr>
                <a:t>  2</a:t>
              </a:r>
            </a:p>
          </p:txBody>
        </p:sp>
      </p:grpSp>
      <p:grpSp>
        <p:nvGrpSpPr>
          <p:cNvPr id="47" name="Group 24">
            <a:extLst>
              <a:ext uri="{FF2B5EF4-FFF2-40B4-BE49-F238E27FC236}">
                <a16:creationId xmlns:a16="http://schemas.microsoft.com/office/drawing/2014/main" id="{CAF8AD5E-CA1C-4EF9-A879-90E75AAE5AC7}"/>
              </a:ext>
            </a:extLst>
          </p:cNvPr>
          <p:cNvGrpSpPr>
            <a:grpSpLocks/>
          </p:cNvGrpSpPr>
          <p:nvPr/>
        </p:nvGrpSpPr>
        <p:grpSpPr bwMode="auto">
          <a:xfrm>
            <a:off x="793750" y="4613227"/>
            <a:ext cx="10264775" cy="1365250"/>
            <a:chOff x="1173162" y="4892674"/>
            <a:chExt cx="6353555" cy="1365250"/>
          </a:xfrm>
        </p:grpSpPr>
        <p:sp>
          <p:nvSpPr>
            <p:cNvPr id="48" name="AutoShape 19">
              <a:extLst>
                <a:ext uri="{FF2B5EF4-FFF2-40B4-BE49-F238E27FC236}">
                  <a16:creationId xmlns:a16="http://schemas.microsoft.com/office/drawing/2014/main" id="{D3FF8E10-516B-4295-BBB7-1570A663E567}"/>
                </a:ext>
              </a:extLst>
            </p:cNvPr>
            <p:cNvSpPr>
              <a:spLocks noChangeArrowheads="1"/>
            </p:cNvSpPr>
            <p:nvPr/>
          </p:nvSpPr>
          <p:spPr bwMode="gray">
            <a:xfrm>
              <a:off x="2769903" y="5167311"/>
              <a:ext cx="4756814" cy="911225"/>
            </a:xfrm>
            <a:prstGeom prst="roundRect">
              <a:avLst>
                <a:gd name="adj" fmla="val 11505"/>
              </a:avLst>
            </a:prstGeom>
            <a:gradFill rotWithShape="1">
              <a:gsLst>
                <a:gs pos="0">
                  <a:srgbClr val="AD6DD5"/>
                </a:gs>
                <a:gs pos="100000">
                  <a:srgbClr val="DCFCDE"/>
                </a:gs>
              </a:gsLst>
              <a:lin ang="0" scaled="1"/>
            </a:grad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sp>
          <p:nvSpPr>
            <p:cNvPr id="49" name="Text Box 20">
              <a:extLst>
                <a:ext uri="{FF2B5EF4-FFF2-40B4-BE49-F238E27FC236}">
                  <a16:creationId xmlns:a16="http://schemas.microsoft.com/office/drawing/2014/main" id="{58AF8601-3270-4DED-8220-683F02ECFD11}"/>
                </a:ext>
              </a:extLst>
            </p:cNvPr>
            <p:cNvSpPr txBox="1">
              <a:spLocks noChangeArrowheads="1"/>
            </p:cNvSpPr>
            <p:nvPr/>
          </p:nvSpPr>
          <p:spPr bwMode="gray">
            <a:xfrm>
              <a:off x="3394868" y="5281591"/>
              <a:ext cx="3506787" cy="646331"/>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6969B4"/>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50000"/>
                </a:spcBef>
                <a:buFontTx/>
                <a:buNone/>
              </a:pPr>
              <a:r>
                <a:rPr lang="en-US" altLang="en-US" sz="3600" dirty="0" err="1">
                  <a:solidFill>
                    <a:srgbClr val="7030A0"/>
                  </a:solidFill>
                  <a:latin typeface="Times New Roman" panose="02020603050405020304" pitchFamily="18" charset="0"/>
                  <a:cs typeface="Times New Roman" panose="02020603050405020304" pitchFamily="18" charset="0"/>
                </a:rPr>
                <a:t>Xây</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dựng</a:t>
              </a:r>
              <a:r>
                <a:rPr lang="en-US" altLang="en-US" sz="3600" dirty="0">
                  <a:solidFill>
                    <a:srgbClr val="7030A0"/>
                  </a:solidFill>
                  <a:latin typeface="Times New Roman" panose="02020603050405020304" pitchFamily="18" charset="0"/>
                  <a:cs typeface="Times New Roman" panose="02020603050405020304" pitchFamily="18" charset="0"/>
                </a:rPr>
                <a:t> ý </a:t>
              </a:r>
              <a:r>
                <a:rPr lang="en-US" altLang="en-US" sz="3600" dirty="0" err="1">
                  <a:solidFill>
                    <a:srgbClr val="7030A0"/>
                  </a:solidFill>
                  <a:latin typeface="Times New Roman" panose="02020603050405020304" pitchFamily="18" charset="0"/>
                  <a:cs typeface="Times New Roman" panose="02020603050405020304" pitchFamily="18" charset="0"/>
                </a:rPr>
                <a:t>thức</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học</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tập</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tốt</a:t>
              </a:r>
              <a:endParaRPr lang="en-US" altLang="en-US" sz="4400" b="1" dirty="0">
                <a:solidFill>
                  <a:srgbClr val="7030A0"/>
                </a:solidFill>
                <a:latin typeface="Times New Roman" panose="02020603050405020304" pitchFamily="18" charset="0"/>
                <a:cs typeface="Times New Roman" panose="02020603050405020304" pitchFamily="18" charset="0"/>
              </a:endParaRPr>
            </a:p>
          </p:txBody>
        </p:sp>
        <p:sp>
          <p:nvSpPr>
            <p:cNvPr id="50" name="AutoShape 23">
              <a:extLst>
                <a:ext uri="{FF2B5EF4-FFF2-40B4-BE49-F238E27FC236}">
                  <a16:creationId xmlns:a16="http://schemas.microsoft.com/office/drawing/2014/main" id="{5B22043D-8CFD-46CF-8B24-7D52F19A811B}"/>
                </a:ext>
              </a:extLst>
            </p:cNvPr>
            <p:cNvSpPr>
              <a:spLocks noChangeArrowheads="1"/>
            </p:cNvSpPr>
            <p:nvPr/>
          </p:nvSpPr>
          <p:spPr bwMode="white">
            <a:xfrm>
              <a:off x="2821937" y="5399701"/>
              <a:ext cx="533400" cy="381000"/>
            </a:xfrm>
            <a:prstGeom prst="rightArrow">
              <a:avLst>
                <a:gd name="adj1" fmla="val 50000"/>
                <a:gd name="adj2" fmla="val 58333"/>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FontTx/>
                <a:buNone/>
              </a:pPr>
              <a:endParaRPr lang="en-US" altLang="en-US" sz="2000">
                <a:solidFill>
                  <a:srgbClr val="000000"/>
                </a:solidFill>
                <a:latin typeface="Times New Roman" panose="02020603050405020304" pitchFamily="18" charset="0"/>
                <a:cs typeface="Times New Roman" panose="02020603050405020304" pitchFamily="18" charset="0"/>
              </a:endParaRPr>
            </a:p>
          </p:txBody>
        </p:sp>
        <p:grpSp>
          <p:nvGrpSpPr>
            <p:cNvPr id="51" name="Group 3">
              <a:extLst>
                <a:ext uri="{FF2B5EF4-FFF2-40B4-BE49-F238E27FC236}">
                  <a16:creationId xmlns:a16="http://schemas.microsoft.com/office/drawing/2014/main" id="{AA2E7E0B-9BAE-4C0A-B253-27171FB057B4}"/>
                </a:ext>
              </a:extLst>
            </p:cNvPr>
            <p:cNvGrpSpPr>
              <a:grpSpLocks/>
            </p:cNvGrpSpPr>
            <p:nvPr/>
          </p:nvGrpSpPr>
          <p:grpSpPr bwMode="auto">
            <a:xfrm>
              <a:off x="1173162" y="4892674"/>
              <a:ext cx="1674686" cy="1365250"/>
              <a:chOff x="471" y="272"/>
              <a:chExt cx="847" cy="1539"/>
            </a:xfrm>
          </p:grpSpPr>
          <p:sp>
            <p:nvSpPr>
              <p:cNvPr id="53" name="Oval 4">
                <a:extLst>
                  <a:ext uri="{FF2B5EF4-FFF2-40B4-BE49-F238E27FC236}">
                    <a16:creationId xmlns:a16="http://schemas.microsoft.com/office/drawing/2014/main" id="{54C40B64-553A-405B-B759-F01F5CAF1054}"/>
                  </a:ext>
                </a:extLst>
              </p:cNvPr>
              <p:cNvSpPr>
                <a:spLocks noChangeArrowheads="1"/>
              </p:cNvSpPr>
              <p:nvPr/>
            </p:nvSpPr>
            <p:spPr bwMode="ltGray">
              <a:xfrm>
                <a:off x="471" y="1439"/>
                <a:ext cx="798" cy="372"/>
              </a:xfrm>
              <a:prstGeom prst="ellipse">
                <a:avLst/>
              </a:prstGeom>
              <a:gradFill rotWithShape="1">
                <a:gsLst>
                  <a:gs pos="0">
                    <a:srgbClr val="C1CF9D"/>
                  </a:gs>
                  <a:gs pos="50000">
                    <a:srgbClr val="C1CF9D">
                      <a:gamma/>
                      <a:tint val="42353"/>
                      <a:invGamma/>
                    </a:srgbClr>
                  </a:gs>
                  <a:gs pos="100000">
                    <a:srgbClr val="C1CF9D"/>
                  </a:gs>
                </a:gsLst>
                <a:lin ang="0" scaled="1"/>
              </a:grad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sp>
            <p:nvSpPr>
              <p:cNvPr id="54" name="AutoShape 5">
                <a:extLst>
                  <a:ext uri="{FF2B5EF4-FFF2-40B4-BE49-F238E27FC236}">
                    <a16:creationId xmlns:a16="http://schemas.microsoft.com/office/drawing/2014/main" id="{DB8DFDC6-132D-45F8-926A-6D4338D7128A}"/>
                  </a:ext>
                </a:extLst>
              </p:cNvPr>
              <p:cNvSpPr>
                <a:spLocks noChangeArrowheads="1"/>
              </p:cNvSpPr>
              <p:nvPr/>
            </p:nvSpPr>
            <p:spPr bwMode="ltGray">
              <a:xfrm>
                <a:off x="473" y="272"/>
                <a:ext cx="845" cy="1539"/>
              </a:xfrm>
              <a:prstGeom prst="can">
                <a:avLst>
                  <a:gd name="adj" fmla="val 33197"/>
                </a:avLst>
              </a:prstGeom>
              <a:gradFill rotWithShape="1">
                <a:gsLst>
                  <a:gs pos="0">
                    <a:srgbClr val="AD6DD5">
                      <a:gamma/>
                      <a:shade val="46275"/>
                      <a:invGamma/>
                    </a:srgbClr>
                  </a:gs>
                  <a:gs pos="50000">
                    <a:srgbClr val="AD6DD5">
                      <a:alpha val="50000"/>
                    </a:srgbClr>
                  </a:gs>
                  <a:gs pos="100000">
                    <a:srgbClr val="AD6DD5">
                      <a:gamma/>
                      <a:shade val="46275"/>
                      <a:invGamma/>
                    </a:srgbClr>
                  </a:gs>
                </a:gsLst>
                <a:lin ang="0" scaled="1"/>
              </a:grad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grpSp>
        <p:sp>
          <p:nvSpPr>
            <p:cNvPr id="52" name="Text Box 16">
              <a:extLst>
                <a:ext uri="{FF2B5EF4-FFF2-40B4-BE49-F238E27FC236}">
                  <a16:creationId xmlns:a16="http://schemas.microsoft.com/office/drawing/2014/main" id="{E68E756C-3D64-437D-9C29-FDDC8FCC739D}"/>
                </a:ext>
              </a:extLst>
            </p:cNvPr>
            <p:cNvSpPr txBox="1">
              <a:spLocks noChangeArrowheads="1"/>
            </p:cNvSpPr>
            <p:nvPr/>
          </p:nvSpPr>
          <p:spPr bwMode="black">
            <a:xfrm>
              <a:off x="1658695" y="5441796"/>
              <a:ext cx="629533" cy="58477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6969B4"/>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50000"/>
                </a:spcBef>
                <a:buFontTx/>
                <a:buNone/>
              </a:pPr>
              <a:r>
                <a:rPr lang="en-US" altLang="en-US" b="1">
                  <a:solidFill>
                    <a:srgbClr val="FFFFFF"/>
                  </a:solidFill>
                  <a:latin typeface="Times New Roman" panose="02020603050405020304" pitchFamily="18" charset="0"/>
                  <a:cs typeface="Times New Roman" panose="02020603050405020304" pitchFamily="18" charset="0"/>
                </a:rPr>
                <a:t>3</a:t>
              </a:r>
            </a:p>
          </p:txBody>
        </p:sp>
      </p:grpSp>
      <p:grpSp>
        <p:nvGrpSpPr>
          <p:cNvPr id="55" name="Group 27">
            <a:extLst>
              <a:ext uri="{FF2B5EF4-FFF2-40B4-BE49-F238E27FC236}">
                <a16:creationId xmlns:a16="http://schemas.microsoft.com/office/drawing/2014/main" id="{79941860-4B85-4E7C-B937-50F0FD42FEAF}"/>
              </a:ext>
            </a:extLst>
          </p:cNvPr>
          <p:cNvGrpSpPr>
            <a:grpSpLocks/>
          </p:cNvGrpSpPr>
          <p:nvPr/>
        </p:nvGrpSpPr>
        <p:grpSpPr bwMode="auto">
          <a:xfrm>
            <a:off x="793750" y="1132367"/>
            <a:ext cx="10243653" cy="1365250"/>
            <a:chOff x="1173162" y="1002505"/>
            <a:chExt cx="6806948" cy="1365250"/>
          </a:xfrm>
          <a:solidFill>
            <a:srgbClr val="FFC000"/>
          </a:solidFill>
        </p:grpSpPr>
        <p:grpSp>
          <p:nvGrpSpPr>
            <p:cNvPr id="56" name="Group 22">
              <a:extLst>
                <a:ext uri="{FF2B5EF4-FFF2-40B4-BE49-F238E27FC236}">
                  <a16:creationId xmlns:a16="http://schemas.microsoft.com/office/drawing/2014/main" id="{526BFF1E-5E68-4EA4-8C63-6DADADB3E8BF}"/>
                </a:ext>
              </a:extLst>
            </p:cNvPr>
            <p:cNvGrpSpPr>
              <a:grpSpLocks/>
            </p:cNvGrpSpPr>
            <p:nvPr/>
          </p:nvGrpSpPr>
          <p:grpSpPr bwMode="auto">
            <a:xfrm>
              <a:off x="1173162" y="1002505"/>
              <a:ext cx="6806948" cy="1365250"/>
              <a:chOff x="1173162" y="2133599"/>
              <a:chExt cx="6806948" cy="1365250"/>
            </a:xfrm>
            <a:grpFill/>
          </p:grpSpPr>
          <p:sp>
            <p:nvSpPr>
              <p:cNvPr id="58" name="AutoShape 12">
                <a:extLst>
                  <a:ext uri="{FF2B5EF4-FFF2-40B4-BE49-F238E27FC236}">
                    <a16:creationId xmlns:a16="http://schemas.microsoft.com/office/drawing/2014/main" id="{34760FB8-1E31-43CF-89EA-433AD8196E0F}"/>
                  </a:ext>
                </a:extLst>
              </p:cNvPr>
              <p:cNvSpPr>
                <a:spLocks noChangeArrowheads="1"/>
              </p:cNvSpPr>
              <p:nvPr/>
            </p:nvSpPr>
            <p:spPr bwMode="gray">
              <a:xfrm>
                <a:off x="2778398" y="2340613"/>
                <a:ext cx="5201712" cy="911225"/>
              </a:xfrm>
              <a:prstGeom prst="roundRect">
                <a:avLst>
                  <a:gd name="adj" fmla="val 11505"/>
                </a:avLst>
              </a:prstGeom>
              <a:grp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sp>
            <p:nvSpPr>
              <p:cNvPr id="59" name="Text Box 14">
                <a:extLst>
                  <a:ext uri="{FF2B5EF4-FFF2-40B4-BE49-F238E27FC236}">
                    <a16:creationId xmlns:a16="http://schemas.microsoft.com/office/drawing/2014/main" id="{7746DA3E-C96B-496A-988D-1A56F02E5E75}"/>
                  </a:ext>
                </a:extLst>
              </p:cNvPr>
              <p:cNvSpPr txBox="1">
                <a:spLocks noChangeArrowheads="1"/>
              </p:cNvSpPr>
              <p:nvPr/>
            </p:nvSpPr>
            <p:spPr bwMode="gray">
              <a:xfrm>
                <a:off x="3345546" y="2544820"/>
                <a:ext cx="4460889" cy="584775"/>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914400" eaLnBrk="1" hangingPunct="1">
                  <a:spcBef>
                    <a:spcPct val="50000"/>
                  </a:spcBef>
                  <a:buFontTx/>
                  <a:buNone/>
                </a:pP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khó</a:t>
                </a:r>
                <a:endParaRPr lang="en-US" alt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60" name="Group 9">
                <a:extLst>
                  <a:ext uri="{FF2B5EF4-FFF2-40B4-BE49-F238E27FC236}">
                    <a16:creationId xmlns:a16="http://schemas.microsoft.com/office/drawing/2014/main" id="{5455571D-07E3-4CB1-BB4E-B95187A34490}"/>
                  </a:ext>
                </a:extLst>
              </p:cNvPr>
              <p:cNvGrpSpPr>
                <a:grpSpLocks/>
              </p:cNvGrpSpPr>
              <p:nvPr/>
            </p:nvGrpSpPr>
            <p:grpSpPr bwMode="auto">
              <a:xfrm>
                <a:off x="1173162" y="2133599"/>
                <a:ext cx="1627233" cy="1365250"/>
                <a:chOff x="471" y="272"/>
                <a:chExt cx="823" cy="1539"/>
              </a:xfrm>
              <a:grpFill/>
            </p:grpSpPr>
            <p:sp>
              <p:nvSpPr>
                <p:cNvPr id="62" name="Oval 10">
                  <a:extLst>
                    <a:ext uri="{FF2B5EF4-FFF2-40B4-BE49-F238E27FC236}">
                      <a16:creationId xmlns:a16="http://schemas.microsoft.com/office/drawing/2014/main" id="{E48915A8-8DAE-4E8E-BA32-8603A085F2CD}"/>
                    </a:ext>
                  </a:extLst>
                </p:cNvPr>
                <p:cNvSpPr>
                  <a:spLocks noChangeArrowheads="1"/>
                </p:cNvSpPr>
                <p:nvPr/>
              </p:nvSpPr>
              <p:spPr bwMode="ltGray">
                <a:xfrm>
                  <a:off x="471" y="1439"/>
                  <a:ext cx="794" cy="361"/>
                </a:xfrm>
                <a:prstGeom prst="ellipse">
                  <a:avLst/>
                </a:prstGeom>
                <a:grp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sp>
              <p:nvSpPr>
                <p:cNvPr id="63" name="AutoShape 11">
                  <a:extLst>
                    <a:ext uri="{FF2B5EF4-FFF2-40B4-BE49-F238E27FC236}">
                      <a16:creationId xmlns:a16="http://schemas.microsoft.com/office/drawing/2014/main" id="{D8E114A7-BBD2-4F0D-A1BA-3770D142C3D3}"/>
                    </a:ext>
                  </a:extLst>
                </p:cNvPr>
                <p:cNvSpPr>
                  <a:spLocks noChangeArrowheads="1"/>
                </p:cNvSpPr>
                <p:nvPr/>
              </p:nvSpPr>
              <p:spPr bwMode="ltGray">
                <a:xfrm>
                  <a:off x="473" y="272"/>
                  <a:ext cx="821" cy="1539"/>
                </a:xfrm>
                <a:prstGeom prst="can">
                  <a:avLst>
                    <a:gd name="adj" fmla="val 33197"/>
                  </a:avLst>
                </a:prstGeom>
                <a:grpFill/>
                <a:ln>
                  <a:noFill/>
                </a:ln>
                <a:effectLst/>
              </p:spPr>
              <p:txBody>
                <a:bodyPr wrap="none" anchor="ctr"/>
                <a:lstStyle/>
                <a:p>
                  <a:pPr defTabSz="914400" eaLnBrk="1" fontAlgn="auto" hangingPunct="1">
                    <a:spcBef>
                      <a:spcPts val="0"/>
                    </a:spcBef>
                    <a:spcAft>
                      <a:spcPts val="0"/>
                    </a:spcAft>
                    <a:defRPr/>
                  </a:pPr>
                  <a:endParaRPr lang="en-US" sz="2000" kern="0">
                    <a:solidFill>
                      <a:srgbClr val="000000"/>
                    </a:solidFill>
                    <a:latin typeface="Times New Roman" panose="02020603050405020304" pitchFamily="18" charset="0"/>
                    <a:cs typeface="Times New Roman" panose="02020603050405020304" pitchFamily="18" charset="0"/>
                  </a:endParaRPr>
                </a:p>
              </p:txBody>
            </p:sp>
          </p:grpSp>
          <p:sp>
            <p:nvSpPr>
              <p:cNvPr id="61" name="Text Box 13">
                <a:extLst>
                  <a:ext uri="{FF2B5EF4-FFF2-40B4-BE49-F238E27FC236}">
                    <a16:creationId xmlns:a16="http://schemas.microsoft.com/office/drawing/2014/main" id="{11CAA75A-BE0B-4B7B-9D04-9E855481958F}"/>
                  </a:ext>
                </a:extLst>
              </p:cNvPr>
              <p:cNvSpPr txBox="1">
                <a:spLocks noChangeArrowheads="1"/>
              </p:cNvSpPr>
              <p:nvPr/>
            </p:nvSpPr>
            <p:spPr bwMode="black">
              <a:xfrm>
                <a:off x="1212459" y="2706688"/>
                <a:ext cx="1569894" cy="584775"/>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50000"/>
                  </a:spcBef>
                  <a:buFontTx/>
                  <a:buNone/>
                </a:pPr>
                <a:r>
                  <a:rPr lang="en-US" altLang="en-US" b="1">
                    <a:solidFill>
                      <a:srgbClr val="FFFFFF"/>
                    </a:solidFill>
                    <a:latin typeface="Times New Roman" panose="02020603050405020304" pitchFamily="18" charset="0"/>
                    <a:cs typeface="Times New Roman" panose="02020603050405020304" pitchFamily="18" charset="0"/>
                  </a:rPr>
                  <a:t>1</a:t>
                </a:r>
              </a:p>
            </p:txBody>
          </p:sp>
        </p:grpSp>
        <p:sp>
          <p:nvSpPr>
            <p:cNvPr id="57" name="AutoShape 22">
              <a:extLst>
                <a:ext uri="{FF2B5EF4-FFF2-40B4-BE49-F238E27FC236}">
                  <a16:creationId xmlns:a16="http://schemas.microsoft.com/office/drawing/2014/main" id="{639FC88C-F962-4D2B-97F2-BC84F072E434}"/>
                </a:ext>
              </a:extLst>
            </p:cNvPr>
            <p:cNvSpPr>
              <a:spLocks noChangeArrowheads="1"/>
            </p:cNvSpPr>
            <p:nvPr/>
          </p:nvSpPr>
          <p:spPr bwMode="white">
            <a:xfrm>
              <a:off x="2878989" y="1514144"/>
              <a:ext cx="533400" cy="381000"/>
            </a:xfrm>
            <a:prstGeom prst="rightArrow">
              <a:avLst>
                <a:gd name="adj1" fmla="val 50000"/>
                <a:gd name="adj2" fmla="val 58333"/>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FontTx/>
                <a:buNone/>
              </a:pPr>
              <a:endParaRPr lang="en-US" altLang="en-US" sz="2000">
                <a:solidFill>
                  <a:srgbClr val="000000"/>
                </a:solidFill>
                <a:latin typeface="Times New Roman" panose="02020603050405020304" pitchFamily="18" charset="0"/>
                <a:cs typeface="Times New Roman" panose="02020603050405020304" pitchFamily="18" charset="0"/>
              </a:endParaRPr>
            </a:p>
          </p:txBody>
        </p:sp>
      </p:grpSp>
      <p:sp>
        <p:nvSpPr>
          <p:cNvPr id="65" name="TextBox 28">
            <a:extLst>
              <a:ext uri="{FF2B5EF4-FFF2-40B4-BE49-F238E27FC236}">
                <a16:creationId xmlns:a16="http://schemas.microsoft.com/office/drawing/2014/main" id="{B84E56B8-2D71-4DB2-9D40-EE9D5B61DE8F}"/>
              </a:ext>
            </a:extLst>
          </p:cNvPr>
          <p:cNvSpPr txBox="1">
            <a:spLocks noChangeArrowheads="1"/>
          </p:cNvSpPr>
          <p:nvPr/>
        </p:nvSpPr>
        <p:spPr bwMode="auto">
          <a:xfrm>
            <a:off x="4053503" y="3283740"/>
            <a:ext cx="7116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just" eaLnBrk="1" hangingPunct="1"/>
            <a:r>
              <a:rPr lang="en-US"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alt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altLang="en-US" sz="32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bài</a:t>
            </a:r>
            <a:endParaRPr lang="vi-VN" alt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F3DC87A7-0920-4C98-8F13-8324161CDA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3695" y="5978477"/>
            <a:ext cx="487363" cy="487363"/>
          </a:xfrm>
          <a:prstGeom prst="rect">
            <a:avLst/>
          </a:prstGeom>
        </p:spPr>
      </p:pic>
    </p:spTree>
    <p:extLst>
      <p:ext uri="{BB962C8B-B14F-4D97-AF65-F5344CB8AC3E}">
        <p14:creationId xmlns:p14="http://schemas.microsoft.com/office/powerpoint/2010/main" val="26543612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3" name="图片 4">
            <a:extLst>
              <a:ext uri="{FF2B5EF4-FFF2-40B4-BE49-F238E27FC236}">
                <a16:creationId xmlns:a16="http://schemas.microsoft.com/office/drawing/2014/main" id="{70EAF5A7-5AD5-484B-A15A-67B3F48803C8}"/>
              </a:ext>
            </a:extLst>
          </p:cNvPr>
          <p:cNvPicPr>
            <a:picLocks noChangeAspect="1"/>
          </p:cNvPicPr>
          <p:nvPr/>
        </p:nvPicPr>
        <p:blipFill>
          <a:blip r:embed="rId3"/>
          <a:stretch>
            <a:fillRect/>
          </a:stretch>
        </p:blipFill>
        <p:spPr>
          <a:xfrm>
            <a:off x="-528" y="-297"/>
            <a:ext cx="12193057" cy="6858594"/>
          </a:xfrm>
          <a:prstGeom prst="rect">
            <a:avLst/>
          </a:prstGeom>
        </p:spPr>
      </p:pic>
      <p:sp>
        <p:nvSpPr>
          <p:cNvPr id="14" name="Rectangle: Rounded Corners 13">
            <a:extLst>
              <a:ext uri="{FF2B5EF4-FFF2-40B4-BE49-F238E27FC236}">
                <a16:creationId xmlns:a16="http://schemas.microsoft.com/office/drawing/2014/main" id="{A73D6BC4-A228-45E0-8383-08AB54E6CF6A}"/>
              </a:ext>
            </a:extLst>
          </p:cNvPr>
          <p:cNvSpPr/>
          <p:nvPr/>
        </p:nvSpPr>
        <p:spPr>
          <a:xfrm>
            <a:off x="225683" y="103666"/>
            <a:ext cx="11740633" cy="6376432"/>
          </a:xfrm>
          <a:prstGeom prst="roundRect">
            <a:avLst/>
          </a:prstGeom>
          <a:solidFill>
            <a:srgbClr val="FFFFFB"/>
          </a:solidFill>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C50C7CD1-7F3B-4EBB-866A-C8AD67C9CACE}"/>
              </a:ext>
            </a:extLst>
          </p:cNvPr>
          <p:cNvSpPr txBox="1"/>
          <p:nvPr/>
        </p:nvSpPr>
        <p:spPr>
          <a:xfrm>
            <a:off x="3432024" y="103963"/>
            <a:ext cx="5029200" cy="707886"/>
          </a:xfrm>
          <a:prstGeom prst="rect">
            <a:avLst/>
          </a:prstGeom>
          <a:noFill/>
        </p:spPr>
        <p:txBody>
          <a:bodyPr wrap="square" rtlCol="0">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Truyện cổ nước mình</a:t>
            </a:r>
          </a:p>
        </p:txBody>
      </p:sp>
      <p:pic>
        <p:nvPicPr>
          <p:cNvPr id="17" name="图片 10">
            <a:extLst>
              <a:ext uri="{FF2B5EF4-FFF2-40B4-BE49-F238E27FC236}">
                <a16:creationId xmlns:a16="http://schemas.microsoft.com/office/drawing/2014/main" id="{9A7D3F3B-F571-4E1B-AC38-C960FFC41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454" y="4526751"/>
            <a:ext cx="1197914" cy="2357030"/>
          </a:xfrm>
          <a:prstGeom prst="rect">
            <a:avLst/>
          </a:prstGeom>
        </p:spPr>
      </p:pic>
      <p:sp>
        <p:nvSpPr>
          <p:cNvPr id="19" name="Google Shape;235;p17">
            <a:extLst>
              <a:ext uri="{FF2B5EF4-FFF2-40B4-BE49-F238E27FC236}">
                <a16:creationId xmlns:a16="http://schemas.microsoft.com/office/drawing/2014/main" id="{29434480-FA7F-44A7-AE92-D62F8899C0E2}"/>
              </a:ext>
            </a:extLst>
          </p:cNvPr>
          <p:cNvSpPr txBox="1"/>
          <p:nvPr/>
        </p:nvSpPr>
        <p:spPr>
          <a:xfrm>
            <a:off x="620623" y="756497"/>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1.</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1" name="Google Shape;236;p17">
            <a:extLst>
              <a:ext uri="{FF2B5EF4-FFF2-40B4-BE49-F238E27FC236}">
                <a16:creationId xmlns:a16="http://schemas.microsoft.com/office/drawing/2014/main" id="{A6F643A1-7927-4315-8ED7-B5A55F9DB808}"/>
              </a:ext>
            </a:extLst>
          </p:cNvPr>
          <p:cNvSpPr txBox="1"/>
          <p:nvPr/>
        </p:nvSpPr>
        <p:spPr>
          <a:xfrm>
            <a:off x="613998" y="2949732"/>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2.</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2" name="Google Shape;237;p17">
            <a:extLst>
              <a:ext uri="{FF2B5EF4-FFF2-40B4-BE49-F238E27FC236}">
                <a16:creationId xmlns:a16="http://schemas.microsoft.com/office/drawing/2014/main" id="{34ECE3F8-F579-4FB1-BF3E-B303A95795BF}"/>
              </a:ext>
            </a:extLst>
          </p:cNvPr>
          <p:cNvSpPr txBox="1"/>
          <p:nvPr/>
        </p:nvSpPr>
        <p:spPr>
          <a:xfrm>
            <a:off x="620623" y="4400843"/>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3.</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3" name="Google Shape;238;p17">
            <a:extLst>
              <a:ext uri="{FF2B5EF4-FFF2-40B4-BE49-F238E27FC236}">
                <a16:creationId xmlns:a16="http://schemas.microsoft.com/office/drawing/2014/main" id="{802E9418-8D2A-434C-9EC1-EE6F47383540}"/>
              </a:ext>
            </a:extLst>
          </p:cNvPr>
          <p:cNvSpPr txBox="1"/>
          <p:nvPr/>
        </p:nvSpPr>
        <p:spPr>
          <a:xfrm>
            <a:off x="6677651" y="729993"/>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4.</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4" name="Google Shape;239;p17">
            <a:extLst>
              <a:ext uri="{FF2B5EF4-FFF2-40B4-BE49-F238E27FC236}">
                <a16:creationId xmlns:a16="http://schemas.microsoft.com/office/drawing/2014/main" id="{3B47A556-B3FC-4BD8-A5E6-6E70203DC29F}"/>
              </a:ext>
            </a:extLst>
          </p:cNvPr>
          <p:cNvSpPr txBox="1"/>
          <p:nvPr/>
        </p:nvSpPr>
        <p:spPr>
          <a:xfrm>
            <a:off x="6676530" y="2944280"/>
            <a:ext cx="51391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Times New Roman" panose="02020603050405020304" pitchFamily="18" charset="0"/>
                <a:ea typeface="Times New Roman"/>
                <a:cs typeface="Times New Roman" panose="02020603050405020304" pitchFamily="18" charset="0"/>
                <a:sym typeface="Times New Roman"/>
              </a:rPr>
              <a:t>5.</a:t>
            </a:r>
            <a:endParaRPr sz="2800" b="1">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5" name="Google Shape;241;p17">
            <a:extLst>
              <a:ext uri="{FF2B5EF4-FFF2-40B4-BE49-F238E27FC236}">
                <a16:creationId xmlns:a16="http://schemas.microsoft.com/office/drawing/2014/main" id="{F7D5E732-14AA-4231-A041-7ED3274DFD6D}"/>
              </a:ext>
            </a:extLst>
          </p:cNvPr>
          <p:cNvSpPr txBox="1"/>
          <p:nvPr/>
        </p:nvSpPr>
        <p:spPr>
          <a:xfrm flipH="1">
            <a:off x="686887" y="836011"/>
            <a:ext cx="5757583" cy="52629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rgbClr val="0033CC"/>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yêu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truyện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cổ</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nước</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Vừa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nhân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hậu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lại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tuyệt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sâu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Thương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người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rồi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mới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thương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ta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Yêu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nhau</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dù</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mấy</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cách</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cũng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tìm</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Ở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hiền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lại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gặp</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hiền</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Người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ngay</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được</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phật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tiên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độ</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Mang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theo</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truyện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cổ</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Nghe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trong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cuộc</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sống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thầm</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thì</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tiếng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xưa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Vàng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cơn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nắng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trắng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cơn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mưa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Con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chảy</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có</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rặng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dừa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nghiêng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soi.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cha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với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Như</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con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sông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với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chân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trời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đã</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xa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Chỉ</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còn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truyện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cổ</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thiết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tha</a:t>
            </a:r>
            <a:endParaRPr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Cho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tôi</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nhận</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mặt</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ông</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cha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của</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 </a:t>
            </a:r>
            <a:r>
              <a:rPr lang="en-US" sz="2400" dirty="0" err="1">
                <a:solidFill>
                  <a:schemeClr val="dk1"/>
                </a:solidFill>
                <a:latin typeface="Times New Roman" panose="02020603050405020304" pitchFamily="18" charset="0"/>
                <a:ea typeface="Arima Madurai"/>
                <a:cs typeface="Times New Roman" panose="02020603050405020304" pitchFamily="18" charset="0"/>
                <a:sym typeface="Arima Madurai"/>
              </a:rPr>
              <a:t>mình</a:t>
            </a:r>
            <a:r>
              <a:rPr lang="en-US" sz="2400" dirty="0">
                <a:solidFill>
                  <a:schemeClr val="dk1"/>
                </a:solidFill>
                <a:latin typeface="Times New Roman" panose="02020603050405020304" pitchFamily="18" charset="0"/>
                <a:ea typeface="Arima Madurai"/>
                <a:cs typeface="Times New Roman" panose="02020603050405020304" pitchFamily="18" charset="0"/>
                <a:sym typeface="Arima Madurai"/>
              </a:rPr>
              <a:t>.</a:t>
            </a:r>
            <a:endParaRPr sz="2400" dirty="0">
              <a:solidFill>
                <a:srgbClr val="0033CC"/>
              </a:solidFill>
              <a:latin typeface="Times New Roman" panose="02020603050405020304" pitchFamily="18" charset="0"/>
              <a:ea typeface="Arima Madurai"/>
              <a:cs typeface="Times New Roman" panose="02020603050405020304" pitchFamily="18" charset="0"/>
              <a:sym typeface="Arima Madurai"/>
            </a:endParaRPr>
          </a:p>
        </p:txBody>
      </p:sp>
      <p:sp>
        <p:nvSpPr>
          <p:cNvPr id="26" name="Google Shape;242;p17">
            <a:extLst>
              <a:ext uri="{FF2B5EF4-FFF2-40B4-BE49-F238E27FC236}">
                <a16:creationId xmlns:a16="http://schemas.microsoft.com/office/drawing/2014/main" id="{AEA9375C-D8A5-4037-855F-C68BE58A1A34}"/>
              </a:ext>
            </a:extLst>
          </p:cNvPr>
          <p:cNvSpPr txBox="1"/>
          <p:nvPr/>
        </p:nvSpPr>
        <p:spPr>
          <a:xfrm>
            <a:off x="6780744" y="836011"/>
            <a:ext cx="5309348"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Rất công bằng, rất thông minh</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Vừa độ lượng lại đa tình, đa mang</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Thị thơm thị giấu người thơm</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Chăm làm thì được áo cơm cửa nhà</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Đẽo cày theo ý người ta</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Sẽ thành khúc gỗ chẳng ra việc gì</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     Tôi nghe truyện cổ thầm thì</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Lời ông cha dạy cũng vì đời sau.</a:t>
            </a:r>
            <a:endParaRPr>
              <a:latin typeface="Times New Roman" panose="02020603050405020304" pitchFamily="18" charset="0"/>
              <a:cs typeface="Times New Roman" panose="02020603050405020304" pitchFamily="18" charset="0"/>
            </a:endParaRPr>
          </a:p>
          <a:p>
            <a:pPr marL="0" marR="0" lvl="0" indent="0" algn="r" rtl="0">
              <a:spcBef>
                <a:spcPts val="0"/>
              </a:spcBef>
              <a:spcAft>
                <a:spcPts val="0"/>
              </a:spcAft>
              <a:buNone/>
            </a:pPr>
            <a:r>
              <a:rPr lang="en-US" sz="2400">
                <a:solidFill>
                  <a:schemeClr val="dk1"/>
                </a:solidFill>
                <a:latin typeface="Times New Roman" panose="02020603050405020304" pitchFamily="18" charset="0"/>
                <a:ea typeface="Arima Madurai"/>
                <a:cs typeface="Times New Roman" panose="02020603050405020304" pitchFamily="18" charset="0"/>
                <a:sym typeface="Arima Madurai"/>
              </a:rPr>
              <a:t>Theo LÂM THỊ MỸ DẠ</a:t>
            </a:r>
            <a:endParaRPr>
              <a:latin typeface="Times New Roman" panose="02020603050405020304" pitchFamily="18" charset="0"/>
              <a:cs typeface="Times New Roman" panose="02020603050405020304" pitchFamily="18" charset="0"/>
            </a:endParaRPr>
          </a:p>
        </p:txBody>
      </p:sp>
      <p:cxnSp>
        <p:nvCxnSpPr>
          <p:cNvPr id="27" name="Google Shape;243;p17">
            <a:extLst>
              <a:ext uri="{FF2B5EF4-FFF2-40B4-BE49-F238E27FC236}">
                <a16:creationId xmlns:a16="http://schemas.microsoft.com/office/drawing/2014/main" id="{F98302C2-B2EC-4CCA-AA74-12260A4F2AFA}"/>
              </a:ext>
            </a:extLst>
          </p:cNvPr>
          <p:cNvCxnSpPr/>
          <p:nvPr/>
        </p:nvCxnSpPr>
        <p:spPr>
          <a:xfrm>
            <a:off x="6341376" y="685800"/>
            <a:ext cx="0" cy="530087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386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66153640"/>
</p:tagLst>
</file>

<file path=ppt/tags/tag2.xml><?xml version="1.0" encoding="utf-8"?>
<p:tagLst xmlns:a="http://schemas.openxmlformats.org/drawingml/2006/main" xmlns:r="http://schemas.openxmlformats.org/officeDocument/2006/relationships" xmlns:p="http://schemas.openxmlformats.org/presentationml/2006/main">
  <p:tag name="PA" val="v4.3.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707</TotalTime>
  <Words>2742</Words>
  <Application>Microsoft Office PowerPoint</Application>
  <PresentationFormat>Widescreen</PresentationFormat>
  <Paragraphs>250</Paragraphs>
  <Slides>41</Slides>
  <Notes>24</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宋体</vt:lpstr>
      <vt:lpstr>#9Slide03 Arima Madurai</vt:lpstr>
      <vt:lpstr>#9Slide03 Arima Madurai Bold</vt:lpstr>
      <vt:lpstr>Arial</vt:lpstr>
      <vt:lpstr>Arima Madurai</vt:lpstr>
      <vt:lpstr>Calibri</vt:lpstr>
      <vt:lpstr>HP001 4 hàng</vt:lpstr>
      <vt:lpstr>OpenSans</vt:lpstr>
      <vt:lpstr>Times New Roman</vt:lpstr>
      <vt:lpstr>VNI-Times</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Giọng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trang93dtvh@gmail.com</cp:lastModifiedBy>
  <cp:revision>83</cp:revision>
  <dcterms:created xsi:type="dcterms:W3CDTF">2020-08-07T01:32:33Z</dcterms:created>
  <dcterms:modified xsi:type="dcterms:W3CDTF">2022-09-14T01:43:46Z</dcterms:modified>
</cp:coreProperties>
</file>