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95" r:id="rId4"/>
    <p:sldId id="461" r:id="rId5"/>
    <p:sldId id="463" r:id="rId6"/>
    <p:sldId id="464" r:id="rId7"/>
    <p:sldId id="444" r:id="rId8"/>
    <p:sldId id="445" r:id="rId9"/>
    <p:sldId id="465" r:id="rId10"/>
    <p:sldId id="452" r:id="rId11"/>
    <p:sldId id="446" r:id="rId12"/>
    <p:sldId id="466" r:id="rId13"/>
    <p:sldId id="471" r:id="rId14"/>
    <p:sldId id="472" r:id="rId15"/>
    <p:sldId id="453" r:id="rId16"/>
    <p:sldId id="447" r:id="rId17"/>
    <p:sldId id="467" r:id="rId18"/>
    <p:sldId id="468" r:id="rId19"/>
    <p:sldId id="469" r:id="rId20"/>
    <p:sldId id="470" r:id="rId21"/>
    <p:sldId id="458" r:id="rId22"/>
    <p:sldId id="293" r:id="rId23"/>
    <p:sldId id="292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Impact" panose="020B0806030902050204" pitchFamily="34" charset="0"/>
      <p:regular r:id="rId32"/>
    </p:embeddedFont>
    <p:embeddedFont>
      <p:font typeface="UVN Chim Bien Nang" panose="0209080305050A020404" pitchFamily="18" charset="0"/>
      <p:regular r:id="rId33"/>
    </p:embeddedFont>
    <p:embeddedFont>
      <p:font typeface="UVN Thang Vu" panose="03090702030407020404" pitchFamily="66" charset="0"/>
      <p:regular r:id="rId34"/>
    </p:embeddedFont>
    <p:embeddedFont>
      <p:font typeface="UVN Thoi Nay Nang" panose="02020903060505020304" pitchFamily="18" charset="0"/>
      <p:regular r:id="rId35"/>
      <p:italic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F87"/>
    <a:srgbClr val="578B18"/>
    <a:srgbClr val="BADA5C"/>
    <a:srgbClr val="D2E692"/>
    <a:srgbClr val="7FC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E4A7-729C-40E3-97A5-ECCB03395AC8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F910-6507-43E1-9965-76C490190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655"/>
          <a:stretch>
            <a:fillRect/>
          </a:stretch>
        </p:blipFill>
        <p:spPr>
          <a:xfrm>
            <a:off x="-45085" y="169545"/>
            <a:ext cx="12245340" cy="674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BFB37-FAB1-4FE8-95EE-D86CA670DCC4}" type="slidenum">
              <a:rPr lang="en-US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72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7AE91B-22E5-41E2-B149-539AE0A6B7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3" y="8742785"/>
            <a:ext cx="2548288" cy="22014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file:///D:\lop%204\Tuan%203\TOAN%204%20LUYEN%20TAP%20TR17\Broccoli_On_My_Plate.mp3" TargetMode="External"/><Relationship Id="rId7" Type="http://schemas.openxmlformats.org/officeDocument/2006/relationships/image" Target="../media/image24.png"/><Relationship Id="rId2" Type="http://schemas.microsoft.com/office/2007/relationships/media" Target="file:///D:\lop%204\Tuan%203\TOAN%204%20LUYEN%20TAP%20TR17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file:///D:\lop%204\Tuan%203\TOAN%204%20LUYEN%20TAP%20TR17\Broccoli_On_My_Plate.mp3" TargetMode="External"/><Relationship Id="rId7" Type="http://schemas.openxmlformats.org/officeDocument/2006/relationships/image" Target="../media/image17.png"/><Relationship Id="rId2" Type="http://schemas.microsoft.com/office/2007/relationships/media" Target="file:///D:\lop%204\Tuan%203\TOAN%204%20LUYEN%20TAP%20TR17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esktop\TAI%20XUONG\TRUC%20TUYEN\TOAN%204%20LUYEN%20TAP%20TR17\Toan_Luyentap_Ha\Toan_Luyentap_Ha\Broccoli_On_My_Plate.mp3" TargetMode="External"/><Relationship Id="rId1" Type="http://schemas.microsoft.com/office/2007/relationships/media" Target="file:///C:\Users\Admin\Desktop\TAI%20XUONG\TRUC%20TUYEN\TOAN%204%20LUYEN%20TAP%20TR17\Toan_Luyentap_Ha\Toan_Luyentap_Ha\Broccoli_On_My_Plate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5.GIF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image" Target="../media/image11.wmf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image" Target="../media/image11.wmf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6.png"/><Relationship Id="rId3" Type="http://schemas.openxmlformats.org/officeDocument/2006/relationships/audio" Target="file:///D:\lop%204\Tuan%203\TOAN%204%20LUYEN%20TAP%20TR17\Tieng-coi-oto-www_nhacchuongvui_com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microsoft.com/office/2007/relationships/media" Target="file:///D:\lop%204\Tuan%203\TOAN%204%20LUYEN%20TAP%20TR17\Tieng-coi-oto-www_nhacchuongvui_com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6.png"/><Relationship Id="rId5" Type="http://schemas.openxmlformats.org/officeDocument/2006/relationships/audio" Target="file:///D:\lop%204\Tuan%203\TOAN%204%20LUYEN%20TAP%20TR17\Broccoli_On_My_Plate.mp3" TargetMode="External"/><Relationship Id="rId10" Type="http://schemas.openxmlformats.org/officeDocument/2006/relationships/image" Target="../media/image15.GIF"/><Relationship Id="rId4" Type="http://schemas.microsoft.com/office/2007/relationships/media" Target="file:///D:\lop%204\Tuan%203\TOAN%204%20LUYEN%20TAP%20TR17\Broccoli_On_My_Plate.mp3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file:///D:\lop%204\Tuan%203\TOAN%204%20LUYEN%20TAP%20TR17\Broccoli_On_My_Plate.mp3" TargetMode="External"/><Relationship Id="rId7" Type="http://schemas.openxmlformats.org/officeDocument/2006/relationships/image" Target="../media/image20.png"/><Relationship Id="rId2" Type="http://schemas.microsoft.com/office/2007/relationships/media" Target="file:///D:\lop%204\Tuan%203\TOAN%204%20LUYEN%20TAP%20TR17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FC8780-F5F4-4A73-A9A8-6BAFA975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6765"/>
          <a:stretch/>
        </p:blipFill>
        <p:spPr>
          <a:xfrm>
            <a:off x="1558525" y="1370370"/>
            <a:ext cx="9529869" cy="294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C415-3D5C-45E8-8E85-2667A3BFFFFF}"/>
              </a:ext>
            </a:extLst>
          </p:cNvPr>
          <p:cNvSpPr txBox="1"/>
          <p:nvPr/>
        </p:nvSpPr>
        <p:spPr>
          <a:xfrm>
            <a:off x="3983630" y="342697"/>
            <a:ext cx="353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…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HỌC…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45E0D-3A24-41E0-ACED-3F6D0420C779}"/>
              </a:ext>
            </a:extLst>
          </p:cNvPr>
          <p:cNvSpPr txBox="1"/>
          <p:nvPr/>
        </p:nvSpPr>
        <p:spPr>
          <a:xfrm>
            <a:off x="10096500" y="659579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43839" y="200024"/>
            <a:ext cx="11538585" cy="2680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x-none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lvl="0" indent="-514350"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6672A8-0D57-4975-AE0D-D8E6B779B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094080"/>
              </p:ext>
            </p:extLst>
          </p:nvPr>
        </p:nvGraphicFramePr>
        <p:xfrm>
          <a:off x="1524000" y="1643064"/>
          <a:ext cx="9067800" cy="3081338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00138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2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</a:t>
                      </a: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 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Lớp đơn vị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9382812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35DDD-4919-462B-890B-C54042932DF2}"/>
              </a:ext>
            </a:extLst>
          </p:cNvPr>
          <p:cNvSpPr/>
          <p:nvPr/>
        </p:nvSpPr>
        <p:spPr>
          <a:xfrm>
            <a:off x="38862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C4E20-A5D2-4DE1-9BDF-03A2DBA86990}"/>
              </a:ext>
            </a:extLst>
          </p:cNvPr>
          <p:cNvSpPr/>
          <p:nvPr/>
        </p:nvSpPr>
        <p:spPr>
          <a:xfrm>
            <a:off x="4800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C8A42-4E9F-4C8B-BA2D-7A5B1ABEAD70}"/>
              </a:ext>
            </a:extLst>
          </p:cNvPr>
          <p:cNvSpPr/>
          <p:nvPr/>
        </p:nvSpPr>
        <p:spPr>
          <a:xfrm>
            <a:off x="8915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FCBF7-A347-4137-B6A6-64A14563EED0}"/>
              </a:ext>
            </a:extLst>
          </p:cNvPr>
          <p:cNvSpPr/>
          <p:nvPr/>
        </p:nvSpPr>
        <p:spPr>
          <a:xfrm>
            <a:off x="7848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D750A-D6CA-4170-BD08-24EFF5B09B5F}"/>
              </a:ext>
            </a:extLst>
          </p:cNvPr>
          <p:cNvSpPr/>
          <p:nvPr/>
        </p:nvSpPr>
        <p:spPr>
          <a:xfrm>
            <a:off x="5867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7A297-FAC2-4EAD-88E9-395C364E94BD}"/>
              </a:ext>
            </a:extLst>
          </p:cNvPr>
          <p:cNvSpPr/>
          <p:nvPr/>
        </p:nvSpPr>
        <p:spPr>
          <a:xfrm>
            <a:off x="98298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50499-E9DA-40F1-A1B3-5CE871979477}"/>
              </a:ext>
            </a:extLst>
          </p:cNvPr>
          <p:cNvSpPr/>
          <p:nvPr/>
        </p:nvSpPr>
        <p:spPr>
          <a:xfrm>
            <a:off x="6824663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D9EA8-3DD5-4F98-BD74-2852FD0DE503}"/>
              </a:ext>
            </a:extLst>
          </p:cNvPr>
          <p:cNvSpPr/>
          <p:nvPr/>
        </p:nvSpPr>
        <p:spPr>
          <a:xfrm>
            <a:off x="2005012" y="4835165"/>
            <a:ext cx="3367088" cy="1066800"/>
          </a:xfrm>
          <a:custGeom>
            <a:avLst/>
            <a:gdLst>
              <a:gd name="connsiteX0" fmla="*/ 0 w 3367088"/>
              <a:gd name="connsiteY0" fmla="*/ 0 h 1066800"/>
              <a:gd name="connsiteX1" fmla="*/ 572405 w 3367088"/>
              <a:gd name="connsiteY1" fmla="*/ 0 h 1066800"/>
              <a:gd name="connsiteX2" fmla="*/ 1178481 w 3367088"/>
              <a:gd name="connsiteY2" fmla="*/ 0 h 1066800"/>
              <a:gd name="connsiteX3" fmla="*/ 1885569 w 3367088"/>
              <a:gd name="connsiteY3" fmla="*/ 0 h 1066800"/>
              <a:gd name="connsiteX4" fmla="*/ 2626329 w 3367088"/>
              <a:gd name="connsiteY4" fmla="*/ 0 h 1066800"/>
              <a:gd name="connsiteX5" fmla="*/ 3367088 w 3367088"/>
              <a:gd name="connsiteY5" fmla="*/ 0 h 1066800"/>
              <a:gd name="connsiteX6" fmla="*/ 3367088 w 3367088"/>
              <a:gd name="connsiteY6" fmla="*/ 512064 h 1066800"/>
              <a:gd name="connsiteX7" fmla="*/ 3367088 w 3367088"/>
              <a:gd name="connsiteY7" fmla="*/ 1066800 h 1066800"/>
              <a:gd name="connsiteX8" fmla="*/ 2693670 w 3367088"/>
              <a:gd name="connsiteY8" fmla="*/ 1066800 h 1066800"/>
              <a:gd name="connsiteX9" fmla="*/ 2020253 w 3367088"/>
              <a:gd name="connsiteY9" fmla="*/ 1066800 h 1066800"/>
              <a:gd name="connsiteX10" fmla="*/ 1346835 w 3367088"/>
              <a:gd name="connsiteY10" fmla="*/ 1066800 h 1066800"/>
              <a:gd name="connsiteX11" fmla="*/ 606076 w 3367088"/>
              <a:gd name="connsiteY11" fmla="*/ 1066800 h 1066800"/>
              <a:gd name="connsiteX12" fmla="*/ 0 w 3367088"/>
              <a:gd name="connsiteY12" fmla="*/ 1066800 h 1066800"/>
              <a:gd name="connsiteX13" fmla="*/ 0 w 3367088"/>
              <a:gd name="connsiteY13" fmla="*/ 533400 h 1066800"/>
              <a:gd name="connsiteX14" fmla="*/ 0 w 3367088"/>
              <a:gd name="connsiteY1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7088" h="1066800" fill="none" extrusionOk="0">
                <a:moveTo>
                  <a:pt x="0" y="0"/>
                </a:moveTo>
                <a:cubicBezTo>
                  <a:pt x="115175" y="13731"/>
                  <a:pt x="318318" y="27913"/>
                  <a:pt x="572405" y="0"/>
                </a:cubicBezTo>
                <a:cubicBezTo>
                  <a:pt x="826493" y="-27913"/>
                  <a:pt x="943126" y="29322"/>
                  <a:pt x="1178481" y="0"/>
                </a:cubicBezTo>
                <a:cubicBezTo>
                  <a:pt x="1413836" y="-29322"/>
                  <a:pt x="1553191" y="13538"/>
                  <a:pt x="1885569" y="0"/>
                </a:cubicBezTo>
                <a:cubicBezTo>
                  <a:pt x="2217947" y="-13538"/>
                  <a:pt x="2364976" y="3084"/>
                  <a:pt x="2626329" y="0"/>
                </a:cubicBezTo>
                <a:cubicBezTo>
                  <a:pt x="2887682" y="-3084"/>
                  <a:pt x="3002779" y="14980"/>
                  <a:pt x="3367088" y="0"/>
                </a:cubicBezTo>
                <a:cubicBezTo>
                  <a:pt x="3378092" y="123834"/>
                  <a:pt x="3363308" y="262714"/>
                  <a:pt x="3367088" y="512064"/>
                </a:cubicBezTo>
                <a:cubicBezTo>
                  <a:pt x="3370868" y="761414"/>
                  <a:pt x="3367178" y="892637"/>
                  <a:pt x="3367088" y="1066800"/>
                </a:cubicBezTo>
                <a:cubicBezTo>
                  <a:pt x="3082075" y="1079455"/>
                  <a:pt x="2943057" y="1084905"/>
                  <a:pt x="2693670" y="1066800"/>
                </a:cubicBezTo>
                <a:cubicBezTo>
                  <a:pt x="2444283" y="1048695"/>
                  <a:pt x="2188387" y="1065433"/>
                  <a:pt x="2020253" y="1066800"/>
                </a:cubicBezTo>
                <a:cubicBezTo>
                  <a:pt x="1852119" y="1068167"/>
                  <a:pt x="1525927" y="1082021"/>
                  <a:pt x="1346835" y="1066800"/>
                </a:cubicBezTo>
                <a:cubicBezTo>
                  <a:pt x="1167743" y="1051579"/>
                  <a:pt x="759543" y="1077672"/>
                  <a:pt x="606076" y="1066800"/>
                </a:cubicBezTo>
                <a:cubicBezTo>
                  <a:pt x="452609" y="1055928"/>
                  <a:pt x="145025" y="1060876"/>
                  <a:pt x="0" y="1066800"/>
                </a:cubicBezTo>
                <a:cubicBezTo>
                  <a:pt x="-18330" y="942416"/>
                  <a:pt x="21323" y="789125"/>
                  <a:pt x="0" y="533400"/>
                </a:cubicBezTo>
                <a:cubicBezTo>
                  <a:pt x="-21323" y="277675"/>
                  <a:pt x="8147" y="211244"/>
                  <a:pt x="0" y="0"/>
                </a:cubicBezTo>
                <a:close/>
              </a:path>
              <a:path w="3367088" h="1066800" stroke="0" extrusionOk="0">
                <a:moveTo>
                  <a:pt x="0" y="0"/>
                </a:moveTo>
                <a:cubicBezTo>
                  <a:pt x="271274" y="-26436"/>
                  <a:pt x="384969" y="5651"/>
                  <a:pt x="572405" y="0"/>
                </a:cubicBezTo>
                <a:cubicBezTo>
                  <a:pt x="759842" y="-5651"/>
                  <a:pt x="1106154" y="-32368"/>
                  <a:pt x="1313164" y="0"/>
                </a:cubicBezTo>
                <a:cubicBezTo>
                  <a:pt x="1520174" y="32368"/>
                  <a:pt x="1800460" y="18529"/>
                  <a:pt x="1986582" y="0"/>
                </a:cubicBezTo>
                <a:cubicBezTo>
                  <a:pt x="2172704" y="-18529"/>
                  <a:pt x="2550463" y="34911"/>
                  <a:pt x="2727341" y="0"/>
                </a:cubicBezTo>
                <a:cubicBezTo>
                  <a:pt x="2904219" y="-34911"/>
                  <a:pt x="3226124" y="-25863"/>
                  <a:pt x="3367088" y="0"/>
                </a:cubicBezTo>
                <a:cubicBezTo>
                  <a:pt x="3349192" y="253576"/>
                  <a:pt x="3366912" y="275864"/>
                  <a:pt x="3367088" y="512064"/>
                </a:cubicBezTo>
                <a:cubicBezTo>
                  <a:pt x="3367264" y="748264"/>
                  <a:pt x="3366543" y="844459"/>
                  <a:pt x="3367088" y="1066800"/>
                </a:cubicBezTo>
                <a:cubicBezTo>
                  <a:pt x="3108462" y="1046166"/>
                  <a:pt x="2849329" y="1044941"/>
                  <a:pt x="2693670" y="1066800"/>
                </a:cubicBezTo>
                <a:cubicBezTo>
                  <a:pt x="2538011" y="1088659"/>
                  <a:pt x="2283683" y="1077496"/>
                  <a:pt x="2020253" y="1066800"/>
                </a:cubicBezTo>
                <a:cubicBezTo>
                  <a:pt x="1756823" y="1056104"/>
                  <a:pt x="1622989" y="1103163"/>
                  <a:pt x="1279493" y="1066800"/>
                </a:cubicBezTo>
                <a:cubicBezTo>
                  <a:pt x="935997" y="1030437"/>
                  <a:pt x="613145" y="1096089"/>
                  <a:pt x="0" y="1066800"/>
                </a:cubicBezTo>
                <a:cubicBezTo>
                  <a:pt x="3062" y="945629"/>
                  <a:pt x="24562" y="712984"/>
                  <a:pt x="0" y="533400"/>
                </a:cubicBezTo>
                <a:cubicBezTo>
                  <a:pt x="-24562" y="353816"/>
                  <a:pt x="-8182" y="23770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8086590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5 760 342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4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6672A8-0D57-4975-AE0D-D8E6B779B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066610"/>
              </p:ext>
            </p:extLst>
          </p:nvPr>
        </p:nvGraphicFramePr>
        <p:xfrm>
          <a:off x="1524000" y="1643064"/>
          <a:ext cx="9067800" cy="3081338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00138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Lớp </a:t>
                      </a: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 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Lớp đơn vị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88773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35DDD-4919-462B-890B-C54042932DF2}"/>
              </a:ext>
            </a:extLst>
          </p:cNvPr>
          <p:cNvSpPr/>
          <p:nvPr/>
        </p:nvSpPr>
        <p:spPr>
          <a:xfrm>
            <a:off x="38862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C4E20-A5D2-4DE1-9BDF-03A2DBA86990}"/>
              </a:ext>
            </a:extLst>
          </p:cNvPr>
          <p:cNvSpPr/>
          <p:nvPr/>
        </p:nvSpPr>
        <p:spPr>
          <a:xfrm>
            <a:off x="4800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C8A42-4E9F-4C8B-BA2D-7A5B1ABEAD70}"/>
              </a:ext>
            </a:extLst>
          </p:cNvPr>
          <p:cNvSpPr/>
          <p:nvPr/>
        </p:nvSpPr>
        <p:spPr>
          <a:xfrm>
            <a:off x="8915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FCBF7-A347-4137-B6A6-64A14563EED0}"/>
              </a:ext>
            </a:extLst>
          </p:cNvPr>
          <p:cNvSpPr/>
          <p:nvPr/>
        </p:nvSpPr>
        <p:spPr>
          <a:xfrm>
            <a:off x="7848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D750A-D6CA-4170-BD08-24EFF5B09B5F}"/>
              </a:ext>
            </a:extLst>
          </p:cNvPr>
          <p:cNvSpPr/>
          <p:nvPr/>
        </p:nvSpPr>
        <p:spPr>
          <a:xfrm>
            <a:off x="5867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7A297-FAC2-4EAD-88E9-395C364E94BD}"/>
              </a:ext>
            </a:extLst>
          </p:cNvPr>
          <p:cNvSpPr/>
          <p:nvPr/>
        </p:nvSpPr>
        <p:spPr>
          <a:xfrm>
            <a:off x="98298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50499-E9DA-40F1-A1B3-5CE871979477}"/>
              </a:ext>
            </a:extLst>
          </p:cNvPr>
          <p:cNvSpPr/>
          <p:nvPr/>
        </p:nvSpPr>
        <p:spPr>
          <a:xfrm>
            <a:off x="6824663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D9EA8-3DD5-4F98-BD74-2852FD0DE503}"/>
              </a:ext>
            </a:extLst>
          </p:cNvPr>
          <p:cNvSpPr/>
          <p:nvPr/>
        </p:nvSpPr>
        <p:spPr>
          <a:xfrm>
            <a:off x="2102766" y="4919666"/>
            <a:ext cx="3269334" cy="1066800"/>
          </a:xfrm>
          <a:custGeom>
            <a:avLst/>
            <a:gdLst>
              <a:gd name="connsiteX0" fmla="*/ 0 w 3269334"/>
              <a:gd name="connsiteY0" fmla="*/ 0 h 1066800"/>
              <a:gd name="connsiteX1" fmla="*/ 588480 w 3269334"/>
              <a:gd name="connsiteY1" fmla="*/ 0 h 1066800"/>
              <a:gd name="connsiteX2" fmla="*/ 1209654 w 3269334"/>
              <a:gd name="connsiteY2" fmla="*/ 0 h 1066800"/>
              <a:gd name="connsiteX3" fmla="*/ 1896214 w 3269334"/>
              <a:gd name="connsiteY3" fmla="*/ 0 h 1066800"/>
              <a:gd name="connsiteX4" fmla="*/ 2550081 w 3269334"/>
              <a:gd name="connsiteY4" fmla="*/ 0 h 1066800"/>
              <a:gd name="connsiteX5" fmla="*/ 3269334 w 3269334"/>
              <a:gd name="connsiteY5" fmla="*/ 0 h 1066800"/>
              <a:gd name="connsiteX6" fmla="*/ 3269334 w 3269334"/>
              <a:gd name="connsiteY6" fmla="*/ 554736 h 1066800"/>
              <a:gd name="connsiteX7" fmla="*/ 3269334 w 3269334"/>
              <a:gd name="connsiteY7" fmla="*/ 1066800 h 1066800"/>
              <a:gd name="connsiteX8" fmla="*/ 2615467 w 3269334"/>
              <a:gd name="connsiteY8" fmla="*/ 1066800 h 1066800"/>
              <a:gd name="connsiteX9" fmla="*/ 2026987 w 3269334"/>
              <a:gd name="connsiteY9" fmla="*/ 1066800 h 1066800"/>
              <a:gd name="connsiteX10" fmla="*/ 1405814 w 3269334"/>
              <a:gd name="connsiteY10" fmla="*/ 1066800 h 1066800"/>
              <a:gd name="connsiteX11" fmla="*/ 751947 w 3269334"/>
              <a:gd name="connsiteY11" fmla="*/ 1066800 h 1066800"/>
              <a:gd name="connsiteX12" fmla="*/ 0 w 3269334"/>
              <a:gd name="connsiteY12" fmla="*/ 1066800 h 1066800"/>
              <a:gd name="connsiteX13" fmla="*/ 0 w 3269334"/>
              <a:gd name="connsiteY13" fmla="*/ 533400 h 1066800"/>
              <a:gd name="connsiteX14" fmla="*/ 0 w 3269334"/>
              <a:gd name="connsiteY1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9334" h="1066800" fill="none" extrusionOk="0">
                <a:moveTo>
                  <a:pt x="0" y="0"/>
                </a:moveTo>
                <a:cubicBezTo>
                  <a:pt x="233297" y="-19363"/>
                  <a:pt x="363737" y="-4576"/>
                  <a:pt x="588480" y="0"/>
                </a:cubicBezTo>
                <a:cubicBezTo>
                  <a:pt x="813223" y="4576"/>
                  <a:pt x="912685" y="-26574"/>
                  <a:pt x="1209654" y="0"/>
                </a:cubicBezTo>
                <a:cubicBezTo>
                  <a:pt x="1506623" y="26574"/>
                  <a:pt x="1681454" y="-29325"/>
                  <a:pt x="1896214" y="0"/>
                </a:cubicBezTo>
                <a:cubicBezTo>
                  <a:pt x="2110974" y="29325"/>
                  <a:pt x="2368629" y="32246"/>
                  <a:pt x="2550081" y="0"/>
                </a:cubicBezTo>
                <a:cubicBezTo>
                  <a:pt x="2731533" y="-32246"/>
                  <a:pt x="2974202" y="-32375"/>
                  <a:pt x="3269334" y="0"/>
                </a:cubicBezTo>
                <a:cubicBezTo>
                  <a:pt x="3263714" y="152788"/>
                  <a:pt x="3256881" y="334383"/>
                  <a:pt x="3269334" y="554736"/>
                </a:cubicBezTo>
                <a:cubicBezTo>
                  <a:pt x="3281787" y="775089"/>
                  <a:pt x="3281458" y="862283"/>
                  <a:pt x="3269334" y="1066800"/>
                </a:cubicBezTo>
                <a:cubicBezTo>
                  <a:pt x="3089994" y="1076449"/>
                  <a:pt x="2770613" y="1093163"/>
                  <a:pt x="2615467" y="1066800"/>
                </a:cubicBezTo>
                <a:cubicBezTo>
                  <a:pt x="2460321" y="1040437"/>
                  <a:pt x="2320867" y="1046585"/>
                  <a:pt x="2026987" y="1066800"/>
                </a:cubicBezTo>
                <a:cubicBezTo>
                  <a:pt x="1733107" y="1087015"/>
                  <a:pt x="1604045" y="1047146"/>
                  <a:pt x="1405814" y="1066800"/>
                </a:cubicBezTo>
                <a:cubicBezTo>
                  <a:pt x="1207583" y="1086454"/>
                  <a:pt x="981640" y="1045362"/>
                  <a:pt x="751947" y="1066800"/>
                </a:cubicBezTo>
                <a:cubicBezTo>
                  <a:pt x="522254" y="1088238"/>
                  <a:pt x="180171" y="1063782"/>
                  <a:pt x="0" y="1066800"/>
                </a:cubicBezTo>
                <a:cubicBezTo>
                  <a:pt x="22656" y="897082"/>
                  <a:pt x="-14181" y="698794"/>
                  <a:pt x="0" y="533400"/>
                </a:cubicBezTo>
                <a:cubicBezTo>
                  <a:pt x="14181" y="368006"/>
                  <a:pt x="18136" y="206167"/>
                  <a:pt x="0" y="0"/>
                </a:cubicBezTo>
                <a:close/>
              </a:path>
              <a:path w="3269334" h="1066800" stroke="0" extrusionOk="0">
                <a:moveTo>
                  <a:pt x="0" y="0"/>
                </a:moveTo>
                <a:cubicBezTo>
                  <a:pt x="277077" y="-1221"/>
                  <a:pt x="370132" y="11857"/>
                  <a:pt x="555787" y="0"/>
                </a:cubicBezTo>
                <a:cubicBezTo>
                  <a:pt x="741442" y="-11857"/>
                  <a:pt x="971412" y="-79"/>
                  <a:pt x="1111574" y="0"/>
                </a:cubicBezTo>
                <a:cubicBezTo>
                  <a:pt x="1251736" y="79"/>
                  <a:pt x="1612027" y="3631"/>
                  <a:pt x="1798134" y="0"/>
                </a:cubicBezTo>
                <a:cubicBezTo>
                  <a:pt x="1984241" y="-3631"/>
                  <a:pt x="2147977" y="-23580"/>
                  <a:pt x="2386614" y="0"/>
                </a:cubicBezTo>
                <a:cubicBezTo>
                  <a:pt x="2625251" y="23580"/>
                  <a:pt x="2907669" y="35256"/>
                  <a:pt x="3269334" y="0"/>
                </a:cubicBezTo>
                <a:cubicBezTo>
                  <a:pt x="3250565" y="189830"/>
                  <a:pt x="3276991" y="335128"/>
                  <a:pt x="3269334" y="544068"/>
                </a:cubicBezTo>
                <a:cubicBezTo>
                  <a:pt x="3261677" y="753008"/>
                  <a:pt x="3254777" y="895461"/>
                  <a:pt x="3269334" y="1066800"/>
                </a:cubicBezTo>
                <a:cubicBezTo>
                  <a:pt x="3040641" y="1067750"/>
                  <a:pt x="2902768" y="1057837"/>
                  <a:pt x="2680854" y="1066800"/>
                </a:cubicBezTo>
                <a:cubicBezTo>
                  <a:pt x="2458940" y="1075763"/>
                  <a:pt x="2195232" y="1058250"/>
                  <a:pt x="1994294" y="1066800"/>
                </a:cubicBezTo>
                <a:cubicBezTo>
                  <a:pt x="1793356" y="1075350"/>
                  <a:pt x="1585560" y="1075817"/>
                  <a:pt x="1373120" y="1066800"/>
                </a:cubicBezTo>
                <a:cubicBezTo>
                  <a:pt x="1160680" y="1057783"/>
                  <a:pt x="1077140" y="1051050"/>
                  <a:pt x="784640" y="1066800"/>
                </a:cubicBezTo>
                <a:cubicBezTo>
                  <a:pt x="492140" y="1082550"/>
                  <a:pt x="193973" y="1029516"/>
                  <a:pt x="0" y="1066800"/>
                </a:cubicBezTo>
                <a:cubicBezTo>
                  <a:pt x="-14491" y="930218"/>
                  <a:pt x="-9406" y="658504"/>
                  <a:pt x="0" y="554736"/>
                </a:cubicBezTo>
                <a:cubicBezTo>
                  <a:pt x="9406" y="450968"/>
                  <a:pt x="-6409" y="189521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4926010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7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342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2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43840" y="200024"/>
            <a:ext cx="9851136" cy="45126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FontTx/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5 760 342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LcPeriod"/>
            </a:pP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</a:t>
            </a:r>
            <a:r>
              <a:rPr lang="en-US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5 706 342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lang="en-US" altLang="x-none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eriod"/>
            </a:pP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54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880" y="0"/>
            <a:ext cx="1085088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497438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9" y="4343401"/>
            <a:ext cx="2708275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1" y="388620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1" y="713263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62100" y="304800"/>
            <a:ext cx="9677400" cy="2362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3848100"/>
            <a:ext cx="3009900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8433">
            <a:extLst>
              <a:ext uri="{FF2B5EF4-FFF2-40B4-BE49-F238E27FC236}">
                <a16:creationId xmlns:a16="http://schemas.microsoft.com/office/drawing/2014/main" id="{A0463D49-D138-4441-9196-27404A0F5E17}"/>
              </a:ext>
            </a:extLst>
          </p:cNvPr>
          <p:cNvGraphicFramePr>
            <a:graphicFrameLocks/>
          </p:cNvGraphicFramePr>
          <p:nvPr/>
        </p:nvGraphicFramePr>
        <p:xfrm>
          <a:off x="1892300" y="1524000"/>
          <a:ext cx="4343400" cy="44958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dân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77 263 000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10 900 000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bang Nga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989 200 000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22C81B7-28B7-494C-A615-15B24BCBDAAD}"/>
              </a:ext>
            </a:extLst>
          </p:cNvPr>
          <p:cNvSpPr txBox="1"/>
          <p:nvPr/>
        </p:nvSpPr>
        <p:spPr>
          <a:xfrm>
            <a:off x="6294438" y="2174875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nhiều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4A2CB3-B3AA-44D4-8152-C76984420E94}"/>
              </a:ext>
            </a:extLst>
          </p:cNvPr>
          <p:cNvSpPr txBox="1"/>
          <p:nvPr/>
        </p:nvSpPr>
        <p:spPr>
          <a:xfrm>
            <a:off x="6215063" y="3417888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AB3DA4-1E8B-4767-8510-C463E54E7806}"/>
              </a:ext>
            </a:extLst>
          </p:cNvPr>
          <p:cNvSpPr txBox="1"/>
          <p:nvPr/>
        </p:nvSpPr>
        <p:spPr>
          <a:xfrm>
            <a:off x="6324600" y="1752601"/>
            <a:ext cx="3505200" cy="523875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nước đó: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7BA4-D4A8-4164-A93B-1534292A5144}"/>
              </a:ext>
            </a:extLst>
          </p:cNvPr>
          <p:cNvSpPr txBox="1"/>
          <p:nvPr/>
        </p:nvSpPr>
        <p:spPr>
          <a:xfrm>
            <a:off x="6324600" y="2305050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Ấn Độ có số dân nhiều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99060-93DD-4AC4-BBDE-6D2A494C2A6E}"/>
              </a:ext>
            </a:extLst>
          </p:cNvPr>
          <p:cNvSpPr txBox="1"/>
          <p:nvPr/>
        </p:nvSpPr>
        <p:spPr>
          <a:xfrm>
            <a:off x="6205538" y="3327400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B502364-07DE-486A-917C-4F016AD09EEF}"/>
              </a:ext>
            </a:extLst>
          </p:cNvPr>
          <p:cNvSpPr/>
          <p:nvPr/>
        </p:nvSpPr>
        <p:spPr>
          <a:xfrm>
            <a:off x="4114801" y="5334000"/>
            <a:ext cx="210026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B3BC1B-5327-4E5B-B609-25BD7C2C6C48}"/>
              </a:ext>
            </a:extLst>
          </p:cNvPr>
          <p:cNvSpPr/>
          <p:nvPr/>
        </p:nvSpPr>
        <p:spPr>
          <a:xfrm>
            <a:off x="4114801" y="2817814"/>
            <a:ext cx="2100263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1447C2-F443-44E5-AD66-2F8D463E92E4}"/>
              </a:ext>
            </a:extLst>
          </p:cNvPr>
          <p:cNvSpPr/>
          <p:nvPr/>
        </p:nvSpPr>
        <p:spPr>
          <a:xfrm>
            <a:off x="1514475" y="242887"/>
            <a:ext cx="96202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Số liệu điều tra dân số của một số nước v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tháng 12 năm 1999 được viết ở bảng sau: </a:t>
            </a: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DF7944B-825B-461A-AEA5-4A18287B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330" y="140677"/>
            <a:ext cx="4400550" cy="69980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B3BC1B-5327-4E5B-B609-25BD7C2C6C48}"/>
              </a:ext>
            </a:extLst>
          </p:cNvPr>
          <p:cNvSpPr/>
          <p:nvPr/>
        </p:nvSpPr>
        <p:spPr>
          <a:xfrm>
            <a:off x="4283613" y="1650196"/>
            <a:ext cx="3861581" cy="839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80" y="2945051"/>
            <a:ext cx="4166079" cy="3870982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99" y="3080824"/>
            <a:ext cx="4270203" cy="327097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71" y="140677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958" y="1055320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73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32C537-4B09-4119-9CE3-2BDAA98CFB25}"/>
              </a:ext>
            </a:extLst>
          </p:cNvPr>
          <p:cNvSpPr txBox="1">
            <a:spLocks/>
          </p:cNvSpPr>
          <p:nvPr/>
        </p:nvSpPr>
        <p:spPr>
          <a:xfrm>
            <a:off x="1977887" y="5808033"/>
            <a:ext cx="8229600" cy="957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tổng số dân nước Ấn Độ sau 10 năm</a:t>
            </a:r>
          </a:p>
          <a:p>
            <a:pPr algn="ctr">
              <a:buFont typeface="Arial" pitchFamily="34" charset="0"/>
              <a:buNone/>
            </a:pP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năm 1901 đến năm 2011 )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0F49C47B-E2B4-4470-9752-C864614CD759}"/>
              </a:ext>
            </a:extLst>
          </p:cNvPr>
          <p:cNvGrpSpPr/>
          <p:nvPr/>
        </p:nvGrpSpPr>
        <p:grpSpPr>
          <a:xfrm>
            <a:off x="2001536" y="181708"/>
            <a:ext cx="8229600" cy="5410200"/>
            <a:chOff x="457201" y="484632"/>
            <a:chExt cx="8229600" cy="54589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BEF125-E22F-44A2-8CCE-4A05036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484632"/>
              <a:ext cx="8229600" cy="5458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9AB1AD-8E61-4F77-8321-0E8FF2F21A8A}"/>
                </a:ext>
              </a:extLst>
            </p:cNvPr>
            <p:cNvSpPr/>
            <p:nvPr/>
          </p:nvSpPr>
          <p:spPr>
            <a:xfrm>
              <a:off x="7848600" y="9906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1210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691263-10C0-418D-A729-952432CC0D63}"/>
                </a:ext>
              </a:extLst>
            </p:cNvPr>
            <p:cNvSpPr/>
            <p:nvPr/>
          </p:nvSpPr>
          <p:spPr>
            <a:xfrm>
              <a:off x="7315200" y="1610868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1028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F4C068-9DF6-441B-9675-B4CDF0782998}"/>
                </a:ext>
              </a:extLst>
            </p:cNvPr>
            <p:cNvSpPr/>
            <p:nvPr/>
          </p:nvSpPr>
          <p:spPr>
            <a:xfrm>
              <a:off x="6629400" y="22098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846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0D0DBC-DEC1-4E94-BF1D-1B7FC2D96905}"/>
                </a:ext>
              </a:extLst>
            </p:cNvPr>
            <p:cNvSpPr/>
            <p:nvPr/>
          </p:nvSpPr>
          <p:spPr>
            <a:xfrm>
              <a:off x="6096000" y="282428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683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4A6445-8A3E-4274-A760-453D912EE86D}"/>
                </a:ext>
              </a:extLst>
            </p:cNvPr>
            <p:cNvSpPr/>
            <p:nvPr/>
          </p:nvSpPr>
          <p:spPr>
            <a:xfrm>
              <a:off x="5486400" y="3287316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548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FB3155-7A5F-4A62-B16D-623B3883769F}"/>
                </a:ext>
              </a:extLst>
            </p:cNvPr>
            <p:cNvSpPr/>
            <p:nvPr/>
          </p:nvSpPr>
          <p:spPr>
            <a:xfrm>
              <a:off x="4800600" y="3675285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439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5BEF9D-0E7A-4F93-B389-E0B752B029DC}"/>
                </a:ext>
              </a:extLst>
            </p:cNvPr>
            <p:cNvSpPr/>
            <p:nvPr/>
          </p:nvSpPr>
          <p:spPr>
            <a:xfrm>
              <a:off x="4191000" y="395292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361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959512-707A-4CEC-8419-EA1DAD844507}"/>
                </a:ext>
              </a:extLst>
            </p:cNvPr>
            <p:cNvSpPr/>
            <p:nvPr/>
          </p:nvSpPr>
          <p:spPr>
            <a:xfrm>
              <a:off x="3533193" y="41227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EB8C6C-C6C2-4E2B-A700-34E8815ED6AB}"/>
                </a:ext>
              </a:extLst>
            </p:cNvPr>
            <p:cNvSpPr/>
            <p:nvPr/>
          </p:nvSpPr>
          <p:spPr>
            <a:xfrm>
              <a:off x="2895600" y="42751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278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6C9751-4A18-413F-A93B-CDF8A366916B}"/>
                </a:ext>
              </a:extLst>
            </p:cNvPr>
            <p:cNvSpPr/>
            <p:nvPr/>
          </p:nvSpPr>
          <p:spPr>
            <a:xfrm>
              <a:off x="2258007" y="430223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05D3EA-CB94-49F0-8525-95623B6A9D3B}"/>
                </a:ext>
              </a:extLst>
            </p:cNvPr>
            <p:cNvSpPr/>
            <p:nvPr/>
          </p:nvSpPr>
          <p:spPr>
            <a:xfrm>
              <a:off x="1620414" y="429535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66FB98-5D29-48FE-937B-070899D66C5D}"/>
                </a:ext>
              </a:extLst>
            </p:cNvPr>
            <p:cNvSpPr/>
            <p:nvPr/>
          </p:nvSpPr>
          <p:spPr>
            <a:xfrm>
              <a:off x="1066800" y="4324242"/>
              <a:ext cx="637593" cy="247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238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9471198" y="584272"/>
            <a:ext cx="694085" cy="3541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959320" y="1248319"/>
            <a:ext cx="694085" cy="3541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3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2529">
            <a:extLst>
              <a:ext uri="{FF2B5EF4-FFF2-40B4-BE49-F238E27FC236}">
                <a16:creationId xmlns:a16="http://schemas.microsoft.com/office/drawing/2014/main" id="{FB464953-53E2-4B1E-92D4-7A386B108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712058"/>
              </p:ext>
            </p:extLst>
          </p:nvPr>
        </p:nvGraphicFramePr>
        <p:xfrm>
          <a:off x="1600200" y="2196352"/>
          <a:ext cx="9426388" cy="4419600"/>
        </p:xfrm>
        <a:graphic>
          <a:graphicData uri="http://schemas.openxmlformats.org/drawingml/2006/table">
            <a:tbl>
              <a:tblPr/>
              <a:tblGrid>
                <a:gridCol w="3287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9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1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1 000 000 000</a:t>
                      </a:r>
                      <a:endParaRPr lang="en-US" sz="28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1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5 000 000 000</a:t>
                      </a:r>
                      <a:endParaRPr lang="en-US" sz="28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14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2D2D8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315 000 000 000</a:t>
                      </a:r>
                      <a:endParaRPr lang="en-US" sz="2800" b="1" dirty="0">
                        <a:solidFill>
                          <a:srgbClr val="2D2D8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…………………..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21BD6-64D7-4796-A37E-A3128F7A8491}"/>
              </a:ext>
            </a:extLst>
          </p:cNvPr>
          <p:cNvSpPr txBox="1"/>
          <p:nvPr/>
        </p:nvSpPr>
        <p:spPr>
          <a:xfrm>
            <a:off x="1082583" y="337344"/>
            <a:ext cx="6781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4: Viết v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(theo mẫu)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45CFF-7522-427F-8666-BBD41137344B}"/>
              </a:ext>
            </a:extLst>
          </p:cNvPr>
          <p:cNvSpPr txBox="1"/>
          <p:nvPr/>
        </p:nvSpPr>
        <p:spPr>
          <a:xfrm>
            <a:off x="5231702" y="2791010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681165" y="3681892"/>
            <a:ext cx="4193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“………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7A57B-363C-4441-9A45-13FAB914B48F}"/>
              </a:ext>
            </a:extLst>
          </p:cNvPr>
          <p:cNvSpPr txBox="1"/>
          <p:nvPr/>
        </p:nvSpPr>
        <p:spPr>
          <a:xfrm>
            <a:off x="5231702" y="4653823"/>
            <a:ext cx="55419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“……………………………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AFF54-EA09-48CD-A2CC-AEEDC35BF59A}"/>
              </a:ext>
            </a:extLst>
          </p:cNvPr>
          <p:cNvSpPr txBox="1"/>
          <p:nvPr/>
        </p:nvSpPr>
        <p:spPr>
          <a:xfrm>
            <a:off x="5012090" y="5895366"/>
            <a:ext cx="5761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“………………….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531076-F7D4-4422-AA0F-0E07F7868DF4}"/>
              </a:ext>
            </a:extLst>
          </p:cNvPr>
          <p:cNvSpPr txBox="1"/>
          <p:nvPr/>
        </p:nvSpPr>
        <p:spPr>
          <a:xfrm>
            <a:off x="1998844" y="783919"/>
            <a:ext cx="7543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triệu, 200 triệu, 300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.., 900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8386BE-4728-4ACA-86EC-4C807E681E95}"/>
              </a:ext>
            </a:extLst>
          </p:cNvPr>
          <p:cNvSpPr txBox="1"/>
          <p:nvPr/>
        </p:nvSpPr>
        <p:spPr>
          <a:xfrm>
            <a:off x="2786466" y="1249549"/>
            <a:ext cx="8686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triệu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tỉ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4BFF6C-217C-44FD-94E8-8195495B7070}"/>
              </a:ext>
            </a:extLst>
          </p:cNvPr>
          <p:cNvSpPr txBox="1"/>
          <p:nvPr/>
        </p:nvSpPr>
        <p:spPr>
          <a:xfrm>
            <a:off x="1587110" y="1288903"/>
            <a:ext cx="2398713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7201554" y="4032553"/>
            <a:ext cx="101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963238" y="5040197"/>
            <a:ext cx="450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132679" y="5786206"/>
            <a:ext cx="247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1998844" y="5679677"/>
            <a:ext cx="247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3 000 000 000 </a:t>
            </a:r>
          </a:p>
        </p:txBody>
      </p:sp>
    </p:spTree>
    <p:extLst>
      <p:ext uri="{BB962C8B-B14F-4D97-AF65-F5344CB8AC3E}">
        <p14:creationId xmlns:p14="http://schemas.microsoft.com/office/powerpoint/2010/main" val="125779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2"/>
      <p:bldP spid="6" grpId="0"/>
      <p:bldP spid="6" grpId="2"/>
      <p:bldP spid="7" grpId="0"/>
      <p:bldP spid="7" grpId="2"/>
      <p:bldP spid="8" grpId="2"/>
      <p:bldP spid="9" grpId="0"/>
      <p:bldP spid="9" grpId="1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567708" y="116984"/>
            <a:ext cx="3121496" cy="1015663"/>
          </a:xfrm>
          <a:custGeom>
            <a:avLst/>
            <a:gdLst>
              <a:gd name="connsiteX0" fmla="*/ 0 w 3121496"/>
              <a:gd name="connsiteY0" fmla="*/ 0 h 1015663"/>
              <a:gd name="connsiteX1" fmla="*/ 624299 w 3121496"/>
              <a:gd name="connsiteY1" fmla="*/ 0 h 1015663"/>
              <a:gd name="connsiteX2" fmla="*/ 1217383 w 3121496"/>
              <a:gd name="connsiteY2" fmla="*/ 0 h 1015663"/>
              <a:gd name="connsiteX3" fmla="*/ 1779253 w 3121496"/>
              <a:gd name="connsiteY3" fmla="*/ 0 h 1015663"/>
              <a:gd name="connsiteX4" fmla="*/ 2372337 w 3121496"/>
              <a:gd name="connsiteY4" fmla="*/ 0 h 1015663"/>
              <a:gd name="connsiteX5" fmla="*/ 3121496 w 3121496"/>
              <a:gd name="connsiteY5" fmla="*/ 0 h 1015663"/>
              <a:gd name="connsiteX6" fmla="*/ 3121496 w 3121496"/>
              <a:gd name="connsiteY6" fmla="*/ 507832 h 1015663"/>
              <a:gd name="connsiteX7" fmla="*/ 3121496 w 3121496"/>
              <a:gd name="connsiteY7" fmla="*/ 1015663 h 1015663"/>
              <a:gd name="connsiteX8" fmla="*/ 2465982 w 3121496"/>
              <a:gd name="connsiteY8" fmla="*/ 1015663 h 1015663"/>
              <a:gd name="connsiteX9" fmla="*/ 1872898 w 3121496"/>
              <a:gd name="connsiteY9" fmla="*/ 1015663 h 1015663"/>
              <a:gd name="connsiteX10" fmla="*/ 1217383 w 3121496"/>
              <a:gd name="connsiteY10" fmla="*/ 1015663 h 1015663"/>
              <a:gd name="connsiteX11" fmla="*/ 593084 w 3121496"/>
              <a:gd name="connsiteY11" fmla="*/ 1015663 h 1015663"/>
              <a:gd name="connsiteX12" fmla="*/ 0 w 3121496"/>
              <a:gd name="connsiteY12" fmla="*/ 1015663 h 1015663"/>
              <a:gd name="connsiteX13" fmla="*/ 0 w 3121496"/>
              <a:gd name="connsiteY13" fmla="*/ 507832 h 1015663"/>
              <a:gd name="connsiteX14" fmla="*/ 0 w 312149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1496" h="1015663" fill="none" extrusionOk="0">
                <a:moveTo>
                  <a:pt x="0" y="0"/>
                </a:moveTo>
                <a:cubicBezTo>
                  <a:pt x="158379" y="19430"/>
                  <a:pt x="404486" y="-6189"/>
                  <a:pt x="624299" y="0"/>
                </a:cubicBezTo>
                <a:cubicBezTo>
                  <a:pt x="844112" y="6189"/>
                  <a:pt x="954292" y="-29419"/>
                  <a:pt x="1217383" y="0"/>
                </a:cubicBezTo>
                <a:cubicBezTo>
                  <a:pt x="1480474" y="29419"/>
                  <a:pt x="1523428" y="-3498"/>
                  <a:pt x="1779253" y="0"/>
                </a:cubicBezTo>
                <a:cubicBezTo>
                  <a:pt x="2035078" y="3498"/>
                  <a:pt x="2146427" y="-19303"/>
                  <a:pt x="2372337" y="0"/>
                </a:cubicBezTo>
                <a:cubicBezTo>
                  <a:pt x="2598247" y="19303"/>
                  <a:pt x="2837539" y="-756"/>
                  <a:pt x="3121496" y="0"/>
                </a:cubicBezTo>
                <a:cubicBezTo>
                  <a:pt x="3107824" y="117214"/>
                  <a:pt x="3124836" y="356371"/>
                  <a:pt x="3121496" y="507832"/>
                </a:cubicBezTo>
                <a:cubicBezTo>
                  <a:pt x="3118156" y="659293"/>
                  <a:pt x="3100627" y="906966"/>
                  <a:pt x="3121496" y="1015663"/>
                </a:cubicBezTo>
                <a:cubicBezTo>
                  <a:pt x="2902899" y="1047364"/>
                  <a:pt x="2675742" y="992067"/>
                  <a:pt x="2465982" y="1015663"/>
                </a:cubicBezTo>
                <a:cubicBezTo>
                  <a:pt x="2256222" y="1039259"/>
                  <a:pt x="2148819" y="1017544"/>
                  <a:pt x="1872898" y="1015663"/>
                </a:cubicBezTo>
                <a:cubicBezTo>
                  <a:pt x="1596977" y="1013782"/>
                  <a:pt x="1405073" y="1011818"/>
                  <a:pt x="1217383" y="1015663"/>
                </a:cubicBezTo>
                <a:cubicBezTo>
                  <a:pt x="1029693" y="1019508"/>
                  <a:pt x="739161" y="988594"/>
                  <a:pt x="593084" y="1015663"/>
                </a:cubicBezTo>
                <a:cubicBezTo>
                  <a:pt x="447007" y="1042732"/>
                  <a:pt x="255029" y="1018053"/>
                  <a:pt x="0" y="1015663"/>
                </a:cubicBezTo>
                <a:cubicBezTo>
                  <a:pt x="-12862" y="864126"/>
                  <a:pt x="-5516" y="756307"/>
                  <a:pt x="0" y="507832"/>
                </a:cubicBezTo>
                <a:cubicBezTo>
                  <a:pt x="5516" y="259357"/>
                  <a:pt x="10920" y="252379"/>
                  <a:pt x="0" y="0"/>
                </a:cubicBezTo>
                <a:close/>
              </a:path>
              <a:path w="3121496" h="1015663" stroke="0" extrusionOk="0">
                <a:moveTo>
                  <a:pt x="0" y="0"/>
                </a:moveTo>
                <a:cubicBezTo>
                  <a:pt x="198818" y="6497"/>
                  <a:pt x="382607" y="21879"/>
                  <a:pt x="561869" y="0"/>
                </a:cubicBezTo>
                <a:cubicBezTo>
                  <a:pt x="741131" y="-21879"/>
                  <a:pt x="940031" y="17447"/>
                  <a:pt x="1186168" y="0"/>
                </a:cubicBezTo>
                <a:cubicBezTo>
                  <a:pt x="1432305" y="-17447"/>
                  <a:pt x="1474676" y="-21648"/>
                  <a:pt x="1716823" y="0"/>
                </a:cubicBezTo>
                <a:cubicBezTo>
                  <a:pt x="1958970" y="21648"/>
                  <a:pt x="2060723" y="-10333"/>
                  <a:pt x="2372337" y="0"/>
                </a:cubicBezTo>
                <a:cubicBezTo>
                  <a:pt x="2683951" y="10333"/>
                  <a:pt x="2753100" y="1531"/>
                  <a:pt x="3121496" y="0"/>
                </a:cubicBezTo>
                <a:cubicBezTo>
                  <a:pt x="3126665" y="232276"/>
                  <a:pt x="3128545" y="365378"/>
                  <a:pt x="3121496" y="497675"/>
                </a:cubicBezTo>
                <a:cubicBezTo>
                  <a:pt x="3114447" y="629973"/>
                  <a:pt x="3144179" y="865978"/>
                  <a:pt x="3121496" y="1015663"/>
                </a:cubicBezTo>
                <a:cubicBezTo>
                  <a:pt x="2841177" y="1034925"/>
                  <a:pt x="2669903" y="1023556"/>
                  <a:pt x="2465982" y="1015663"/>
                </a:cubicBezTo>
                <a:cubicBezTo>
                  <a:pt x="2262061" y="1007770"/>
                  <a:pt x="1959759" y="994958"/>
                  <a:pt x="1810468" y="1015663"/>
                </a:cubicBezTo>
                <a:cubicBezTo>
                  <a:pt x="1661177" y="1036368"/>
                  <a:pt x="1413076" y="1034449"/>
                  <a:pt x="1186168" y="1015663"/>
                </a:cubicBezTo>
                <a:cubicBezTo>
                  <a:pt x="959260" y="996877"/>
                  <a:pt x="787760" y="1012818"/>
                  <a:pt x="655514" y="1015663"/>
                </a:cubicBezTo>
                <a:cubicBezTo>
                  <a:pt x="523268" y="1018508"/>
                  <a:pt x="195365" y="1034701"/>
                  <a:pt x="0" y="1015663"/>
                </a:cubicBezTo>
                <a:cubicBezTo>
                  <a:pt x="-15341" y="773731"/>
                  <a:pt x="15666" y="618527"/>
                  <a:pt x="0" y="487518"/>
                </a:cubicBezTo>
                <a:cubicBezTo>
                  <a:pt x="-15666" y="356509"/>
                  <a:pt x="18784" y="17532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Trò</a:t>
            </a:r>
            <a:r>
              <a:rPr lang="en-US" sz="6000" dirty="0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 </a:t>
            </a:r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chơi</a:t>
            </a:r>
            <a:endParaRPr lang="en-US" sz="6000" dirty="0"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Thoi Nay Nang" panose="020209030605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2638570" y="1031694"/>
            <a:ext cx="793396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Thang Vu" panose="03090702030407020404" pitchFamily="66" charset="0"/>
              </a:rPr>
              <a:t>HỘP QUÀ BÍ ẨN</a:t>
            </a:r>
          </a:p>
        </p:txBody>
      </p:sp>
      <p:pic>
        <p:nvPicPr>
          <p:cNvPr id="8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1895" y="6375566"/>
            <a:ext cx="487363" cy="487363"/>
          </a:xfrm>
          <a:prstGeom prst="rect">
            <a:avLst/>
          </a:prstGeom>
        </p:spPr>
      </p:pic>
      <p:pic>
        <p:nvPicPr>
          <p:cNvPr id="1026" name="Picture 2" descr="Món quà hộp trang Trí Clip nghệ thuật - Xanh phim hoạt hình hộp quà png tải  về - Miễn phí trong suốt Xanh png Tải về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2" y="3366680"/>
            <a:ext cx="2331426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à tặng Hộp trang trí màu đỏ, hộp quà tặng, sinh nhật, cái hộp png | PNGEg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37" y="2490612"/>
            <a:ext cx="4544993" cy="30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1894" y="5780647"/>
            <a:ext cx="487363" cy="487363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4329982"/>
            <a:ext cx="3524250" cy="238125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4434ED-9F90-48BA-B243-13D4DDDB8A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19" y="4000402"/>
            <a:ext cx="3975897" cy="2901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10EA8-0EA8-45E8-A874-80F3060E1A82}"/>
              </a:ext>
            </a:extLst>
          </p:cNvPr>
          <p:cNvSpPr txBox="1"/>
          <p:nvPr/>
        </p:nvSpPr>
        <p:spPr>
          <a:xfrm>
            <a:off x="9676138" y="578064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4038882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517724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765943" y="3879850"/>
            <a:ext cx="3025258" cy="2414279"/>
            <a:chOff x="2765943" y="3879850"/>
            <a:chExt cx="3025258" cy="24142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65943" y="4144654"/>
              <a:ext cx="2989263" cy="21494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8026" y="3879850"/>
              <a:ext cx="1273175" cy="6223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1201" y="7089775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97604 0.00092 " pathEditMode="relative" rAng="0" ptsTypes="AA">
                                      <p:cBhvr>
                                        <p:cTn id="11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0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F9027B0-1027-42E0-B088-1AC7DF2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67773" y="4674966"/>
            <a:ext cx="3348066" cy="2408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Broccoli_On_My_Plate">
            <a:hlinkClick r:id="" action="ppaction://media"/>
            <a:extLst>
              <a:ext uri="{FF2B5EF4-FFF2-40B4-BE49-F238E27FC236}">
                <a16:creationId xmlns:a16="http://schemas.microsoft.com/office/drawing/2014/main" id="{3B972021-A0A6-4B9F-BF2B-EF0EBC6A08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563" y="6403976"/>
            <a:ext cx="487362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99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4520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/>
          <p:nvPr/>
        </p:nvSpPr>
        <p:spPr>
          <a:xfrm>
            <a:off x="137370" y="1448812"/>
            <a:ext cx="10471623" cy="30469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altLang="zh-CN" sz="9600" b="1" dirty="0" err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Chúc</a:t>
            </a:r>
            <a:r>
              <a:rPr lang="en-US" altLang="zh-CN" sz="9600" b="1" dirty="0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 </a:t>
            </a:r>
            <a:r>
              <a:rPr lang="en-US" altLang="zh-CN" sz="9600" b="1" dirty="0" err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các</a:t>
            </a:r>
            <a:r>
              <a:rPr lang="en-US" altLang="zh-CN" sz="9600" b="1" dirty="0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 </a:t>
            </a:r>
            <a:r>
              <a:rPr lang="en-US" altLang="zh-CN" sz="9600" b="1" err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em</a:t>
            </a:r>
            <a:r>
              <a:rPr lang="en-US" altLang="zh-CN" sz="9600" b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 </a:t>
            </a:r>
          </a:p>
          <a:p>
            <a:pPr lvl="0" algn="ctr" eaLnBrk="1" hangingPunct="1"/>
            <a:r>
              <a:rPr lang="en-US" altLang="zh-CN" sz="9600" b="1">
                <a:ln w="25400" cmpd="thinThick">
                  <a:solidFill>
                    <a:schemeClr val="bg1"/>
                  </a:solidFill>
                </a:ln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Chim Bien Nang" panose="0209080305050A020404" pitchFamily="18" charset="0"/>
                <a:ea typeface="Kozuka Gothic Pr6N B" pitchFamily="34" charset="-128"/>
                <a:cs typeface="Calibri" panose="020F0502020204030204" pitchFamily="34" charset="0"/>
              </a:rPr>
              <a:t>học tốt!</a:t>
            </a:r>
            <a:endParaRPr lang="en-US" altLang="zh-CN" sz="9600" b="1" dirty="0">
              <a:ln w="25400" cmpd="thinThick">
                <a:solidFill>
                  <a:schemeClr val="bg1"/>
                </a:solidFill>
              </a:ln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Chim Bien Nang" panose="0209080305050A020404" pitchFamily="18" charset="0"/>
              <a:ea typeface="Kozuka Gothic Pr6N B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B0E4C1D-FB94-4ACB-B82A-E345416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261956"/>
            <a:ext cx="4279900" cy="3703176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89C0B9A6-3C9C-47C8-A80F-37D63C0FA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69" y="1"/>
            <a:ext cx="7192609" cy="6949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3.33333E-6 L 4.7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73675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2929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 gồm:  8 triệu, 5 trăm nghìn, 5 nghìn, 7 trăm và 2 đơn vị được viết 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2160717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8 505 702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4DB7A10-0904-4A5F-9219-E4D50C17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80" y="3287842"/>
            <a:ext cx="313372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8 550 702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FDA54728-0586-41A7-9C70-1C315F44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3302130"/>
            <a:ext cx="3124201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8 055 702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E8BB8EF6-D6A2-47AB-8D0D-D4138856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3" y="2144842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8 505 720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31" y="4378326"/>
            <a:ext cx="3524250" cy="2381250"/>
          </a:xfrm>
          <a:prstGeom prst="rect">
            <a:avLst/>
          </a:prstGeom>
        </p:spPr>
      </p:pic>
      <p:pic>
        <p:nvPicPr>
          <p:cNvPr id="2050" name="Picture 2" descr="Những bông hoa điểm 10 dâng tặng Thầy Cô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3" y="2117040"/>
            <a:ext cx="4364937" cy="44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30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32400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3244851" y="59991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3281364" y="604837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3305176" y="59864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3348039" y="60626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3305176" y="603408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3238501" y="60007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77" y="494984"/>
            <a:ext cx="10565673" cy="1323975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sd="2017145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Giá trị của chữ số 7 trong số 10 275 </a:t>
            </a:r>
            <a:r>
              <a:rPr lang="vi-VN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104 là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C3636AC6-9EC9-4FFF-B7BC-3008DE45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51" y="2449513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700 000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C99669B8-69C3-4C8F-A065-86CCD1E1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3590925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7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94BFB8B1-3222-4661-9005-DCDFC622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27" y="3590926"/>
            <a:ext cx="3133725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7 000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2430146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70 000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1" y="62801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31" y="4378326"/>
            <a:ext cx="3524250" cy="2381250"/>
          </a:xfrm>
          <a:prstGeom prst="rect">
            <a:avLst/>
          </a:prstGeom>
        </p:spPr>
      </p:pic>
      <p:pic>
        <p:nvPicPr>
          <p:cNvPr id="16" name="Picture 2" descr="Những bông hoa điểm 10 dâng tặng Thầy Cô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3" y="2117040"/>
            <a:ext cx="4364937" cy="44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81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FCC415-3D5C-45E8-8E85-2667A3BFFFFF}"/>
              </a:ext>
            </a:extLst>
          </p:cNvPr>
          <p:cNvSpPr txBox="1"/>
          <p:nvPr/>
        </p:nvSpPr>
        <p:spPr>
          <a:xfrm>
            <a:off x="3003476" y="450062"/>
            <a:ext cx="1988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578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dirty="0">
              <a:solidFill>
                <a:srgbClr val="578B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5077"/>
            <a:ext cx="3727938" cy="32255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4D394-E131-420E-8869-75DDCD68D5CA}"/>
              </a:ext>
            </a:extLst>
          </p:cNvPr>
          <p:cNvSpPr txBox="1"/>
          <p:nvPr/>
        </p:nvSpPr>
        <p:spPr>
          <a:xfrm>
            <a:off x="994229" y="1213009"/>
            <a:ext cx="84172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Luyện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Thang Vu" panose="03090702030407020404" pitchFamily="66" charset="0"/>
                <a:cs typeface="Times New Roman" panose="02020603050405020304" pitchFamily="18" charset="0"/>
              </a:rPr>
              <a:t>tập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Thang Vu" panose="030907020304070204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66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0"/>
                            </p:stCondLst>
                            <p:childTnLst>
                              <p:par>
                                <p:cTn id="2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999" y="0"/>
            <a:ext cx="142167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1016726"/>
            <a:ext cx="5812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848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6288" y="5060950"/>
            <a:ext cx="2279650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oto-www_nhacchuongvui_com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1" y="6577013"/>
            <a:ext cx="487363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4601" y="6577013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9" y="5695951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1447800" y="0"/>
            <a:ext cx="9220200" cy="3352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1: Đọc số v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giá trị của </a:t>
            </a:r>
          </a:p>
          <a:p>
            <a:pPr lvl="0">
              <a:buNone/>
            </a:pP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chữ số 3 mỗi số sau:               </a:t>
            </a:r>
          </a:p>
          <a:p>
            <a:pPr lvl="0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35 627 449         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123 456 789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82 175 263			d. 850 003 200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262673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164737"/>
              </p:ext>
            </p:extLst>
          </p:nvPr>
        </p:nvGraphicFramePr>
        <p:xfrm>
          <a:off x="387369" y="116523"/>
          <a:ext cx="11585289" cy="629499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61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7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850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1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 trị của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</a:t>
                      </a:r>
                      <a:r>
                        <a:rPr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7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95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18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2087"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785558" y="1335544"/>
            <a:ext cx="574882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lăm triệu sáu trăm hai mươi bảy nghìn bốn trăm bốn 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269316" y="1593689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>
            <a:off x="1077558" y="1593688"/>
            <a:ext cx="76200" cy="46196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5D5ABC-5B09-4876-AD3B-50B7EE10AC09}"/>
              </a:ext>
            </a:extLst>
          </p:cNvPr>
          <p:cNvCxnSpPr>
            <a:cxnSpLocks/>
          </p:cNvCxnSpPr>
          <p:nvPr/>
        </p:nvCxnSpPr>
        <p:spPr>
          <a:xfrm flipH="1">
            <a:off x="1742908" y="1618102"/>
            <a:ext cx="76200" cy="46196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785558" y="2446532"/>
            <a:ext cx="589696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269316" y="2615809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42" y="4540567"/>
            <a:ext cx="2133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1840"/>
              </a:lnSpc>
              <a:spcAft>
                <a:spcPts val="184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82 175 263 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42" y="5687505"/>
            <a:ext cx="2236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1840"/>
              </a:lnSpc>
              <a:spcAft>
                <a:spcPts val="184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805 003 200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334" y="1793744"/>
            <a:ext cx="2031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1840"/>
              </a:lnSpc>
              <a:spcAft>
                <a:spcPts val="184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35 627 449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42" y="3031992"/>
            <a:ext cx="2236510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1840"/>
              </a:lnSpc>
              <a:spcAft>
                <a:spcPts val="184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123 456 789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785558" y="3962990"/>
            <a:ext cx="589696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2785558" y="5232461"/>
            <a:ext cx="589696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845785" y="4178433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9597307" y="5447904"/>
            <a:ext cx="223617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 flipV="1">
            <a:off x="529334" y="2055651"/>
            <a:ext cx="247124" cy="5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 flipV="1">
            <a:off x="868534" y="3315898"/>
            <a:ext cx="247124" cy="5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 flipV="1">
            <a:off x="2134116" y="4802152"/>
            <a:ext cx="247124" cy="5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 flipV="1">
            <a:off x="1589685" y="5962702"/>
            <a:ext cx="247124" cy="5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249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199" y="0"/>
            <a:ext cx="159715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739" y="5486401"/>
            <a:ext cx="1601787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39" y="4114801"/>
            <a:ext cx="3025775" cy="217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251" y="36512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0251" y="63309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772</Words>
  <Application>Microsoft Office PowerPoint</Application>
  <PresentationFormat>Widescreen</PresentationFormat>
  <Paragraphs>222</Paragraphs>
  <Slides>22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Times New Roman</vt:lpstr>
      <vt:lpstr>UVN Thang Vu</vt:lpstr>
      <vt:lpstr>UVN Thoi Nay Nang</vt:lpstr>
      <vt:lpstr>Calibri Light</vt:lpstr>
      <vt:lpstr>Calibri</vt:lpstr>
      <vt:lpstr>UVN Chim Bien Nang</vt:lpstr>
      <vt:lpstr>Impact</vt:lpstr>
      <vt:lpstr>Arial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清新绿色草地</dc:title>
  <dc:creator>KTUTS</dc:creator>
  <cp:keywords>Ha</cp:keywords>
  <dc:description>www.1ppt.com</dc:description>
  <cp:lastModifiedBy>Nguyen Huu Hieu</cp:lastModifiedBy>
  <cp:revision>89</cp:revision>
  <dcterms:created xsi:type="dcterms:W3CDTF">2016-04-08T06:26:00Z</dcterms:created>
  <dcterms:modified xsi:type="dcterms:W3CDTF">2021-09-13T13:31:55Z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