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73" r:id="rId4"/>
    <p:sldId id="274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1" r:id="rId14"/>
    <p:sldId id="284" r:id="rId15"/>
    <p:sldId id="282" r:id="rId16"/>
    <p:sldId id="277" r:id="rId17"/>
    <p:sldId id="283" r:id="rId18"/>
    <p:sldId id="275" r:id="rId19"/>
    <p:sldId id="276" r:id="rId20"/>
    <p:sldId id="278" r:id="rId21"/>
    <p:sldId id="279" r:id="rId22"/>
    <p:sldId id="280" r:id="rId23"/>
  </p:sldIdLst>
  <p:sldSz cx="6858000" cy="5143500"/>
  <p:notesSz cx="6858000" cy="9144000"/>
  <p:embeddedFontLs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P001 Kieu 2 5H" panose="020B0603050302020204" pitchFamily="34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46" y="6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43E91-0332-46B7-84BF-5D28456058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9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43E91-0332-46B7-84BF-5D28456058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9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0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60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00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20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50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10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40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003" indent="0">
              <a:buNone/>
              <a:defRPr sz="1500" b="1"/>
            </a:lvl2pPr>
            <a:lvl3pPr marL="686006" indent="0">
              <a:buNone/>
              <a:defRPr sz="1350" b="1"/>
            </a:lvl3pPr>
            <a:lvl4pPr marL="1029009" indent="0">
              <a:buNone/>
              <a:defRPr sz="1200" b="1"/>
            </a:lvl4pPr>
            <a:lvl5pPr marL="1372011" indent="0">
              <a:buNone/>
              <a:defRPr sz="1200" b="1"/>
            </a:lvl5pPr>
            <a:lvl6pPr marL="1715015" indent="0">
              <a:buNone/>
              <a:defRPr sz="1200" b="1"/>
            </a:lvl6pPr>
            <a:lvl7pPr marL="2058017" indent="0">
              <a:buNone/>
              <a:defRPr sz="1200" b="1"/>
            </a:lvl7pPr>
            <a:lvl8pPr marL="2401020" indent="0">
              <a:buNone/>
              <a:defRPr sz="1200" b="1"/>
            </a:lvl8pPr>
            <a:lvl9pPr marL="27440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003" indent="0">
              <a:buNone/>
              <a:defRPr sz="1500" b="1"/>
            </a:lvl2pPr>
            <a:lvl3pPr marL="686006" indent="0">
              <a:buNone/>
              <a:defRPr sz="1350" b="1"/>
            </a:lvl3pPr>
            <a:lvl4pPr marL="1029009" indent="0">
              <a:buNone/>
              <a:defRPr sz="1200" b="1"/>
            </a:lvl4pPr>
            <a:lvl5pPr marL="1372011" indent="0">
              <a:buNone/>
              <a:defRPr sz="1200" b="1"/>
            </a:lvl5pPr>
            <a:lvl6pPr marL="1715015" indent="0">
              <a:buNone/>
              <a:defRPr sz="1200" b="1"/>
            </a:lvl6pPr>
            <a:lvl7pPr marL="2058017" indent="0">
              <a:buNone/>
              <a:defRPr sz="1200" b="1"/>
            </a:lvl7pPr>
            <a:lvl8pPr marL="2401020" indent="0">
              <a:buNone/>
              <a:defRPr sz="1200" b="1"/>
            </a:lvl8pPr>
            <a:lvl9pPr marL="27440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2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3003" indent="0">
              <a:buNone/>
              <a:defRPr sz="900"/>
            </a:lvl2pPr>
            <a:lvl3pPr marL="686006" indent="0">
              <a:buNone/>
              <a:defRPr sz="750"/>
            </a:lvl3pPr>
            <a:lvl4pPr marL="1029009" indent="0">
              <a:buNone/>
              <a:defRPr sz="675"/>
            </a:lvl4pPr>
            <a:lvl5pPr marL="1372011" indent="0">
              <a:buNone/>
              <a:defRPr sz="675"/>
            </a:lvl5pPr>
            <a:lvl6pPr marL="1715015" indent="0">
              <a:buNone/>
              <a:defRPr sz="675"/>
            </a:lvl6pPr>
            <a:lvl7pPr marL="2058017" indent="0">
              <a:buNone/>
              <a:defRPr sz="675"/>
            </a:lvl7pPr>
            <a:lvl8pPr marL="2401020" indent="0">
              <a:buNone/>
              <a:defRPr sz="675"/>
            </a:lvl8pPr>
            <a:lvl9pPr marL="274402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3003" indent="0">
              <a:buNone/>
              <a:defRPr sz="2100"/>
            </a:lvl2pPr>
            <a:lvl3pPr marL="686006" indent="0">
              <a:buNone/>
              <a:defRPr sz="1800"/>
            </a:lvl3pPr>
            <a:lvl4pPr marL="1029009" indent="0">
              <a:buNone/>
              <a:defRPr sz="1500"/>
            </a:lvl4pPr>
            <a:lvl5pPr marL="1372011" indent="0">
              <a:buNone/>
              <a:defRPr sz="1500"/>
            </a:lvl5pPr>
            <a:lvl6pPr marL="1715015" indent="0">
              <a:buNone/>
              <a:defRPr sz="1500"/>
            </a:lvl6pPr>
            <a:lvl7pPr marL="2058017" indent="0">
              <a:buNone/>
              <a:defRPr sz="1500"/>
            </a:lvl7pPr>
            <a:lvl8pPr marL="2401020" indent="0">
              <a:buNone/>
              <a:defRPr sz="1500"/>
            </a:lvl8pPr>
            <a:lvl9pPr marL="274402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3003" indent="0">
              <a:buNone/>
              <a:defRPr sz="900"/>
            </a:lvl2pPr>
            <a:lvl3pPr marL="686006" indent="0">
              <a:buNone/>
              <a:defRPr sz="750"/>
            </a:lvl3pPr>
            <a:lvl4pPr marL="1029009" indent="0">
              <a:buNone/>
              <a:defRPr sz="675"/>
            </a:lvl4pPr>
            <a:lvl5pPr marL="1372011" indent="0">
              <a:buNone/>
              <a:defRPr sz="675"/>
            </a:lvl5pPr>
            <a:lvl6pPr marL="1715015" indent="0">
              <a:buNone/>
              <a:defRPr sz="675"/>
            </a:lvl6pPr>
            <a:lvl7pPr marL="2058017" indent="0">
              <a:buNone/>
              <a:defRPr sz="675"/>
            </a:lvl7pPr>
            <a:lvl8pPr marL="2401020" indent="0">
              <a:buNone/>
              <a:defRPr sz="675"/>
            </a:lvl8pPr>
            <a:lvl9pPr marL="274402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6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F125C7-A6DA-4483-B729-F0A91E573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029D1-DB99-4411-8918-006359FA0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F305B-45BE-4544-BC2C-99B55A442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7B31E-573F-4B06-9062-B356009F91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2619716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94A97-2A9C-4A56-9426-7DCEFF309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1A5C1A-059C-40E2-9B82-D61B9F5DC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928DB3-3F7B-46BF-ADC4-A009CD886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88B7-2AF7-4B89-830F-421DFF20F3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8640469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64741-90AB-4336-A84C-0F2159092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4515A8-6046-4553-B7D3-D870F8FB5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606EA-056C-432F-B8EA-DD5A033B2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A5311-7F66-489B-B796-86F443B3E3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6819096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3B996-8C52-4EBC-90F4-D18697A4A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6BF4D-559F-4BC2-908B-6C72BA912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FF8B-EA96-48E3-9BE9-4D9E5F56A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E990A-247A-458B-A71F-7A2CA26ACA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7596073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29A161-9577-4498-9D4B-1A7D906EC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49D7C3-E0A2-44CD-8306-B9444ECBD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0FDB61-C2FF-4242-8CA3-CA361DAB4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42669-599F-411B-948B-7420EDE931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9411939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FF6416-D367-4177-8943-FDA734ABF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5E9849-99C6-4673-B101-E4295874E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EB48EA-74EC-4E0D-955C-CD7866368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36441-B8CF-435F-89DB-8933792798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599126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C3395-B064-4E10-A466-B95526F1B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ED3B8C-3F68-4129-BFD6-9E978581C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4E1CE6-D809-4879-9DC1-06038F481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82601-DA57-40D4-8A5A-1A13593494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0541219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5B50F-F5E1-4845-AB4D-AE433CE00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0635E-FA53-4CB5-84D2-FFEB3C17F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83CE4-5832-4E25-AD58-E641AA8D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44B13-C18F-4061-9AE3-A92516576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049036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BC9C0-23D4-4E00-9A3B-058DC2CA3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D071B-81A5-4CD1-9F02-1538906F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26361-057B-4CA1-B796-47AA46257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48A8C-4131-4112-A861-5DF7607E94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7486217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D3141-6F0B-4338-BA7C-5F9E055B7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41631A-B59D-473E-8E5B-1021BC630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83A4E-FF5A-4A4E-B193-0ECC5901A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1043F-38F7-4943-A2D4-3FFC1A6DA0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945946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D136C-8792-4C14-8774-1BD48506F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D2823-E962-4ECA-89EF-99A6F754D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840F12-0839-4ACA-8B6C-7AC72C360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084F3-C631-40F1-8544-83EA26EFF0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5010729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600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52" indent="-257252" algn="l" defTabSz="6860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380" indent="-214377" algn="l" defTabSz="6860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507" indent="-171501" algn="l" defTabSz="6860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10" indent="-171501" algn="l" defTabSz="68600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513" indent="-171501" algn="l" defTabSz="68600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16" indent="-171501" algn="l" defTabSz="6860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519" indent="-171501" algn="l" defTabSz="6860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521" indent="-171501" algn="l" defTabSz="6860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525" indent="-171501" algn="l" defTabSz="6860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003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006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09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11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015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17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1020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023" algn="l" defTabSz="6860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607091-EE38-43F0-BC48-F9FD1FD39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D773D3-94BA-4C28-A687-FFF906981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22FE5-F349-4C79-9C3D-43BBC88899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98702A-E160-4F78-BD14-E5689D292E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CCAC27-90A2-4792-AA8B-A79BAC3BF7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.VnTime" panose="020B7200000000000000" pitchFamily="34" charset="0"/>
              </a:defRPr>
            </a:lvl1pPr>
          </a:lstStyle>
          <a:p>
            <a:fld id="{7EFE3F57-34DB-4914-9CEA-E587A0C599A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17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.VnTime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audio" Target="NUL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slide" Target="slide2.xml"/><Relationship Id="rId4" Type="http://schemas.openxmlformats.org/officeDocument/2006/relationships/audio" Target="../media/media2.mp3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4.png"/><Relationship Id="rId4" Type="http://schemas.openxmlformats.org/officeDocument/2006/relationships/audio" Target="../media/media4.mp3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838200" y="971550"/>
            <a:ext cx="518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hai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20 – 9 – 2021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Toán</a:t>
            </a:r>
            <a:endParaRPr lang="en-US" sz="2400" dirty="0">
              <a:solidFill>
                <a:srgbClr val="0070C0"/>
              </a:solidFill>
              <a:latin typeface="HP001 Kieu 2 5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So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sánh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xếp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HP001 Kieu 2 5H" panose="020B0603050302020204" pitchFamily="34" charset="0"/>
              </a:rPr>
              <a:t>nhiên</a:t>
            </a:r>
            <a:endParaRPr lang="en-US" sz="2400" dirty="0">
              <a:solidFill>
                <a:srgbClr val="0070C0"/>
              </a:solidFill>
              <a:latin typeface="HP001 Kieu 2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3431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7863 &lt; 7836 &lt; 6863 &lt;6836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74964" y="2356754"/>
            <a:ext cx="609600" cy="6096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48879" y="235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>
            <a:off x="0" y="833242"/>
            <a:ext cx="6572250" cy="347701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" y="1484895"/>
            <a:ext cx="1885950" cy="915247"/>
          </a:xfrm>
          <a:prstGeom prst="wedgeRoundRectCallout">
            <a:avLst>
              <a:gd name="adj1" fmla="val 38111"/>
              <a:gd name="adj2" fmla="val 780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1" tIns="34300" rIns="68601" bIns="34300" spcCol="0" rtlCol="0" anchor="ctr"/>
          <a:lstStyle/>
          <a:p>
            <a:pPr algn="ctr" defTabSz="686006"/>
            <a:r>
              <a:rPr lang="en-US" sz="21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A! Các quả táo ghi số từ 0 đến 10.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914900" y="1027271"/>
            <a:ext cx="1885950" cy="915247"/>
          </a:xfrm>
          <a:prstGeom prst="wedgeRoundRectCallout">
            <a:avLst>
              <a:gd name="adj1" fmla="val -31724"/>
              <a:gd name="adj2" fmla="val 8916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1" tIns="34300" rIns="68601" bIns="34300" spcCol="0" rtlCol="0" anchor="ctr"/>
          <a:lstStyle/>
          <a:p>
            <a:pPr algn="ctr" defTabSz="686006"/>
            <a:r>
              <a:rPr lang="en-US" sz="21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 xếp các số này như thế nào nhỉ?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" y="833242"/>
            <a:ext cx="1200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6006"/>
            <a:r>
              <a:rPr lang="en-US" sz="225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FAEA881C-4158-4F99-80E3-8B9F07A3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66700"/>
            <a:ext cx="6572250" cy="44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2100" dirty="0" err="1">
                <a:solidFill>
                  <a:srgbClr val="000000"/>
                </a:solidFill>
              </a:rPr>
              <a:t>Chẳng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hạn</a:t>
            </a:r>
            <a:r>
              <a:rPr lang="en-US" altLang="vi-VN" sz="2100" dirty="0">
                <a:solidFill>
                  <a:srgbClr val="000000"/>
                </a:solidFill>
              </a:rPr>
              <a:t>: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2100" dirty="0">
                <a:solidFill>
                  <a:srgbClr val="000000"/>
                </a:solidFill>
              </a:rPr>
              <a:t>29869 </a:t>
            </a:r>
            <a:r>
              <a:rPr lang="en-US" altLang="vi-VN" sz="2100" dirty="0" err="1">
                <a:solidFill>
                  <a:srgbClr val="000000"/>
                </a:solidFill>
              </a:rPr>
              <a:t>và</a:t>
            </a:r>
            <a:r>
              <a:rPr lang="en-US" altLang="vi-VN" sz="2100" dirty="0">
                <a:solidFill>
                  <a:srgbClr val="000000"/>
                </a:solidFill>
              </a:rPr>
              <a:t> 30005 </a:t>
            </a:r>
            <a:r>
              <a:rPr lang="en-US" altLang="vi-VN" sz="2100" dirty="0" err="1">
                <a:solidFill>
                  <a:srgbClr val="000000"/>
                </a:solidFill>
              </a:rPr>
              <a:t>đều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có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chữ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, ở </a:t>
            </a:r>
            <a:r>
              <a:rPr lang="en-US" altLang="vi-VN" sz="2100" dirty="0" err="1">
                <a:solidFill>
                  <a:srgbClr val="000000"/>
                </a:solidFill>
              </a:rPr>
              <a:t>hàng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chục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nghìn</a:t>
            </a:r>
            <a:r>
              <a:rPr lang="en-US" altLang="vi-VN" sz="2100" dirty="0">
                <a:solidFill>
                  <a:srgbClr val="000000"/>
                </a:solidFill>
              </a:rPr>
              <a:t> (</a:t>
            </a:r>
            <a:r>
              <a:rPr lang="en-US" altLang="vi-VN" sz="2100" dirty="0" err="1">
                <a:solidFill>
                  <a:srgbClr val="000000"/>
                </a:solidFill>
              </a:rPr>
              <a:t>hàng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vạn</a:t>
            </a:r>
            <a:r>
              <a:rPr lang="en-US" altLang="vi-VN" sz="2100" dirty="0">
                <a:solidFill>
                  <a:srgbClr val="000000"/>
                </a:solidFill>
              </a:rPr>
              <a:t>) </a:t>
            </a:r>
            <a:r>
              <a:rPr lang="en-US" altLang="vi-VN" sz="2100" dirty="0" err="1">
                <a:solidFill>
                  <a:srgbClr val="000000"/>
                </a:solidFill>
              </a:rPr>
              <a:t>có</a:t>
            </a:r>
            <a:r>
              <a:rPr lang="en-US" altLang="vi-VN" sz="2100" dirty="0">
                <a:solidFill>
                  <a:srgbClr val="000000"/>
                </a:solidFill>
              </a:rPr>
              <a:t> 2 &lt; 3 </a:t>
            </a:r>
            <a:r>
              <a:rPr lang="en-US" altLang="vi-VN" sz="2100" dirty="0" err="1">
                <a:solidFill>
                  <a:srgbClr val="000000"/>
                </a:solidFill>
              </a:rPr>
              <a:t>Vậy</a:t>
            </a:r>
            <a:r>
              <a:rPr lang="en-US" altLang="vi-VN" sz="2100" dirty="0">
                <a:solidFill>
                  <a:srgbClr val="000000"/>
                </a:solidFill>
              </a:rPr>
              <a:t> :29869 &lt; 30005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2100" dirty="0">
                <a:solidFill>
                  <a:srgbClr val="000000"/>
                </a:solidFill>
              </a:rPr>
              <a:t>25136 </a:t>
            </a:r>
            <a:r>
              <a:rPr lang="en-US" altLang="vi-VN" sz="2100" dirty="0" err="1">
                <a:solidFill>
                  <a:srgbClr val="000000"/>
                </a:solidFill>
              </a:rPr>
              <a:t>và</a:t>
            </a:r>
            <a:r>
              <a:rPr lang="en-US" altLang="vi-VN" sz="2100" dirty="0">
                <a:solidFill>
                  <a:srgbClr val="000000"/>
                </a:solidFill>
              </a:rPr>
              <a:t> 32894 </a:t>
            </a:r>
            <a:r>
              <a:rPr lang="en-US" altLang="vi-VN" sz="2100" dirty="0" err="1">
                <a:solidFill>
                  <a:srgbClr val="000000"/>
                </a:solidFill>
              </a:rPr>
              <a:t>đều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có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năm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chữ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các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chữ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ở </a:t>
            </a:r>
            <a:r>
              <a:rPr lang="en-US" altLang="vi-VN" sz="2100" dirty="0" err="1">
                <a:solidFill>
                  <a:srgbClr val="000000"/>
                </a:solidFill>
              </a:rPr>
              <a:t>hàng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chục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nghìn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cùng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là</a:t>
            </a:r>
            <a:r>
              <a:rPr lang="en-US" altLang="vi-VN" sz="2100" dirty="0">
                <a:solidFill>
                  <a:srgbClr val="000000"/>
                </a:solidFill>
              </a:rPr>
              <a:t> 2, ở </a:t>
            </a:r>
            <a:r>
              <a:rPr lang="en-US" altLang="vi-VN" sz="2100" dirty="0" err="1">
                <a:solidFill>
                  <a:srgbClr val="000000"/>
                </a:solidFill>
              </a:rPr>
              <a:t>hàng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nghìn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có</a:t>
            </a:r>
            <a:r>
              <a:rPr lang="en-US" altLang="vi-VN" sz="2100" dirty="0">
                <a:solidFill>
                  <a:srgbClr val="000000"/>
                </a:solidFill>
              </a:rPr>
              <a:t> 5 &gt;3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Vậy</a:t>
            </a:r>
            <a:r>
              <a:rPr lang="en-US" altLang="vi-VN" sz="2100" dirty="0">
                <a:solidFill>
                  <a:srgbClr val="000000"/>
                </a:solidFill>
              </a:rPr>
              <a:t> 25136&gt;23894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2100" dirty="0" err="1">
                <a:solidFill>
                  <a:srgbClr val="000000"/>
                </a:solidFill>
              </a:rPr>
              <a:t>Nếu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hai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có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tất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cả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các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cặp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chữ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ở </a:t>
            </a:r>
            <a:r>
              <a:rPr lang="en-US" altLang="vi-VN" sz="2100" dirty="0" err="1">
                <a:solidFill>
                  <a:srgbClr val="000000"/>
                </a:solidFill>
              </a:rPr>
              <a:t>từng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hàng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đều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bằng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nhau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thì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hai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đó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bằng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nhau</a:t>
            </a:r>
            <a:r>
              <a:rPr lang="en-US" altLang="vi-VN" sz="2100" dirty="0">
                <a:solidFill>
                  <a:srgbClr val="000000"/>
                </a:solidFill>
              </a:rPr>
              <a:t>.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2100" dirty="0">
                <a:solidFill>
                  <a:srgbClr val="000000"/>
                </a:solidFill>
              </a:rPr>
              <a:t>Bao </a:t>
            </a:r>
            <a:r>
              <a:rPr lang="en-US" altLang="vi-VN" sz="2100" dirty="0" err="1">
                <a:solidFill>
                  <a:srgbClr val="000000"/>
                </a:solidFill>
              </a:rPr>
              <a:t>giờ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cũng</a:t>
            </a:r>
            <a:r>
              <a:rPr lang="en-US" altLang="vi-VN" sz="2100" dirty="0">
                <a:solidFill>
                  <a:srgbClr val="000000"/>
                </a:solidFill>
              </a:rPr>
              <a:t> so </a:t>
            </a:r>
            <a:r>
              <a:rPr lang="en-US" altLang="vi-VN" sz="2100" dirty="0" err="1">
                <a:solidFill>
                  <a:srgbClr val="000000"/>
                </a:solidFill>
              </a:rPr>
              <a:t>sánh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được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hai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tự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nhiên</a:t>
            </a:r>
            <a:r>
              <a:rPr lang="en-US" altLang="vi-VN" sz="2100" dirty="0">
                <a:solidFill>
                  <a:srgbClr val="000000"/>
                </a:solidFill>
              </a:rPr>
              <a:t> , </a:t>
            </a:r>
            <a:r>
              <a:rPr lang="en-US" altLang="vi-VN" sz="2100" dirty="0" err="1">
                <a:solidFill>
                  <a:srgbClr val="000000"/>
                </a:solidFill>
              </a:rPr>
              <a:t>nghĩa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là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xác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định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được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này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lớn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hơn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hoặc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bé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hơn</a:t>
            </a:r>
            <a:r>
              <a:rPr lang="en-US" altLang="vi-VN" sz="2100" dirty="0">
                <a:solidFill>
                  <a:srgbClr val="000000"/>
                </a:solidFill>
              </a:rPr>
              <a:t>, </a:t>
            </a:r>
            <a:r>
              <a:rPr lang="en-US" altLang="vi-VN" sz="2100" dirty="0" err="1">
                <a:solidFill>
                  <a:srgbClr val="000000"/>
                </a:solidFill>
              </a:rPr>
              <a:t>hoặc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bằng</a:t>
            </a:r>
            <a:r>
              <a:rPr lang="en-US" altLang="vi-VN" sz="2100" dirty="0">
                <a:solidFill>
                  <a:srgbClr val="000000"/>
                </a:solidFill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</a:rPr>
              <a:t>số</a:t>
            </a:r>
            <a:r>
              <a:rPr lang="en-US" altLang="vi-VN" sz="2100" dirty="0">
                <a:solidFill>
                  <a:srgbClr val="000000"/>
                </a:solidFill>
              </a:rPr>
              <a:t> kia.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872871"/>
            <a:ext cx="61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6006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 đã sắp xếp các số theo thứ tự từ bé đến lớn như hình sau: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5775" y="1785065"/>
            <a:ext cx="4686300" cy="869087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4561" y="2198946"/>
            <a:ext cx="3914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3" y="2147005"/>
            <a:ext cx="4115395" cy="1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0497" y="2311253"/>
          <a:ext cx="4114800" cy="24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3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59" y="1378228"/>
            <a:ext cx="1500541" cy="1697041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4523489" y="1253483"/>
            <a:ext cx="1828800" cy="416021"/>
          </a:xfrm>
          <a:prstGeom prst="wedgeRoundRectCallout">
            <a:avLst>
              <a:gd name="adj1" fmla="val 34364"/>
              <a:gd name="adj2" fmla="val 10066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1" tIns="34300" rIns="68601" bIns="34300" spcCol="0" rtlCol="0" anchor="ctr"/>
          <a:lstStyle/>
          <a:p>
            <a:pPr algn="ctr" defTabSz="686006"/>
            <a:r>
              <a:rPr lang="en-US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 là tia số.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4915" y="4145345"/>
            <a:ext cx="5154930" cy="335071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số, vạch đầu tiên là vạch chỉ số mấy?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64561" y="1785065"/>
            <a:ext cx="0" cy="3136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85775" y="2781079"/>
            <a:ext cx="5154930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7673" y="3122720"/>
            <a:ext cx="5154930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just" defTabSz="686006"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ở vạch đầu tiên, là số bé nhất.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4915" y="4145345"/>
            <a:ext cx="5154930" cy="335071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 0 với các số còn lại và nhận xét.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4915" y="4145345"/>
            <a:ext cx="5154930" cy="335071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 xét về số bên trái và bên phải của các số.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7673" y="3570614"/>
            <a:ext cx="6163029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just" defTabSz="686006"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số lớn hơn các số ở bên trái nó và bé hơn các số ở bên phải nó.  </a:t>
            </a: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00150" y="1628775"/>
            <a:ext cx="4686300" cy="86908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78936" y="2042655"/>
            <a:ext cx="3914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48" y="1990714"/>
            <a:ext cx="4115395" cy="1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45585" y="2177013"/>
            <a:ext cx="205740" cy="2057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00525" y="2177013"/>
            <a:ext cx="205740" cy="205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2048" y="2817295"/>
            <a:ext cx="5154930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 sz="2025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202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2048" y="3292933"/>
            <a:ext cx="5154930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 sz="2025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202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 </a:t>
            </a:r>
          </a:p>
        </p:txBody>
      </p:sp>
      <p:sp>
        <p:nvSpPr>
          <p:cNvPr id="11" name="Oval 10"/>
          <p:cNvSpPr/>
          <p:nvPr/>
        </p:nvSpPr>
        <p:spPr>
          <a:xfrm>
            <a:off x="4914001" y="2177013"/>
            <a:ext cx="205740" cy="2057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8923" y="2154962"/>
          <a:ext cx="4114800" cy="24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44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4633300" y="1794891"/>
            <a:ext cx="411480" cy="308635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4271265" y="1794903"/>
            <a:ext cx="411480" cy="30861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41224" y="2817295"/>
            <a:ext cx="474345" cy="405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 sz="202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64744" y="3293269"/>
            <a:ext cx="474345" cy="405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 sz="202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1573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833242"/>
            <a:ext cx="1200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6006"/>
            <a:r>
              <a:rPr lang="en-US" sz="225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0150" y="1744574"/>
            <a:ext cx="4686300" cy="86908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78936" y="2158454"/>
            <a:ext cx="3914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48" y="2106513"/>
            <a:ext cx="4115395" cy="10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838229" y="2292812"/>
            <a:ext cx="205740" cy="2057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86025" y="2292812"/>
            <a:ext cx="205740" cy="205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7887" y="2772882"/>
            <a:ext cx="5920474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25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&lt; 4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568" y="3402509"/>
            <a:ext cx="5861957" cy="405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6006"/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2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25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&gt;3. </a:t>
            </a:r>
          </a:p>
        </p:txBody>
      </p:sp>
      <p:sp>
        <p:nvSpPr>
          <p:cNvPr id="11" name="Oval 10"/>
          <p:cNvSpPr/>
          <p:nvPr/>
        </p:nvSpPr>
        <p:spPr>
          <a:xfrm>
            <a:off x="3170926" y="2292812"/>
            <a:ext cx="205740" cy="2057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8923" y="2270761"/>
          <a:ext cx="4114800" cy="24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44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b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290" marR="34290" marT="17145" marB="1714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2918800" y="1910689"/>
            <a:ext cx="411480" cy="308635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2556765" y="1910702"/>
            <a:ext cx="411480" cy="30861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006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2133600" y="74295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</a:rPr>
              <a:t>Thực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hành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luyện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tập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16357" r="20620" b="23025"/>
          <a:stretch/>
        </p:blipFill>
        <p:spPr>
          <a:xfrm>
            <a:off x="0" y="0"/>
            <a:ext cx="6889044" cy="5143500"/>
          </a:xfrm>
        </p:spPr>
      </p:pic>
      <p:sp>
        <p:nvSpPr>
          <p:cNvPr id="5" name="TextBox 4"/>
          <p:cNvSpPr txBox="1"/>
          <p:nvPr/>
        </p:nvSpPr>
        <p:spPr>
          <a:xfrm>
            <a:off x="533400" y="25360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Bài</a:t>
            </a:r>
            <a:r>
              <a:rPr lang="en-US" sz="2400" dirty="0">
                <a:solidFill>
                  <a:srgbClr val="00B050"/>
                </a:solidFill>
              </a:rPr>
              <a:t> 1 - 22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06322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1234 …... 999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0383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8754 …… 87 540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290791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39 680 …..39 000 + 680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1978" y="915442"/>
            <a:ext cx="261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35 784 …... 35 790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0208" y="2029749"/>
            <a:ext cx="275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92 501 …… 92 410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290791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17 600…..17 000 + 600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6657" y="201563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5900" y="10174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88177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696380" y="196819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238250" y="28463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4353480" y="283803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181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28738" y="2443163"/>
            <a:ext cx="44577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575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522750"/>
            <a:ext cx="1696129" cy="485775"/>
          </a:xfrm>
          <a:prstGeom prst="ellipse">
            <a:avLst/>
          </a:prstGeom>
          <a:solidFill>
            <a:srgbClr val="2DDF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32" tIns="25716" rIns="51432" bIns="2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2 - t22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696129" y="569922"/>
            <a:ext cx="559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3200400" y="1087768"/>
            <a:ext cx="4329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8316; 8136; 8361.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5724; 5742; 5740.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57176" y="2541814"/>
            <a:ext cx="43291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8136 &lt; 8316 &lt; 8361.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5724 &lt; 5740 &lt; 5742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c) 63 841 &lt; 64 813 &lt; 64 831. </a:t>
            </a:r>
          </a:p>
        </p:txBody>
      </p:sp>
    </p:spTree>
    <p:extLst>
      <p:ext uri="{BB962C8B-B14F-4D97-AF65-F5344CB8AC3E}">
        <p14:creationId xmlns:p14="http://schemas.microsoft.com/office/powerpoint/2010/main" val="7905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328738" y="2443163"/>
            <a:ext cx="44577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575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516017"/>
            <a:ext cx="1749879" cy="537010"/>
          </a:xfrm>
          <a:prstGeom prst="ellipse">
            <a:avLst/>
          </a:prstGeom>
          <a:solidFill>
            <a:srgbClr val="2DDF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32" tIns="25716" rIns="51432" bIns="2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3 – t22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49879" y="516017"/>
            <a:ext cx="5657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1942; 1978; 1952; 1984.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1890; 1945; 1969; 1954.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00150" y="2014538"/>
            <a:ext cx="432911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sz="1575" dirty="0">
              <a:latin typeface="Times New Roman" panose="02020603050405020304" pitchFamily="18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81000" y="257175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a) 1984 &gt; 1978 &gt; 1952 &gt; 1942.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1969 &gt; 1954 &gt; 1945&gt;  1890. </a:t>
            </a:r>
          </a:p>
        </p:txBody>
      </p:sp>
    </p:spTree>
    <p:extLst>
      <p:ext uri="{BB962C8B-B14F-4D97-AF65-F5344CB8AC3E}">
        <p14:creationId xmlns:p14="http://schemas.microsoft.com/office/powerpoint/2010/main" val="1590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1371600" y="895350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TRÒ CHƠI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* </a:t>
            </a:r>
            <a:r>
              <a:rPr lang="en-US" sz="2400" b="1" dirty="0" err="1">
                <a:solidFill>
                  <a:srgbClr val="00B050"/>
                </a:solidFill>
              </a:rPr>
              <a:t>Chọn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đáp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đúng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*</a:t>
            </a:r>
            <a:r>
              <a:rPr lang="en-US" sz="2400" b="1" dirty="0" err="1">
                <a:solidFill>
                  <a:srgbClr val="00B050"/>
                </a:solidFill>
              </a:rPr>
              <a:t>Luật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B050"/>
                </a:solidFill>
              </a:rPr>
              <a:t>Mỗi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2 </a:t>
            </a:r>
            <a:r>
              <a:rPr lang="en-US" sz="2400" b="1" dirty="0" err="1">
                <a:solidFill>
                  <a:srgbClr val="00B050"/>
                </a:solidFill>
              </a:rPr>
              <a:t>lựa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chọn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hãy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đọc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kĩ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chọn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một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đáp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đúng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4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85750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</a:rPr>
              <a:t>Chào</a:t>
            </a:r>
            <a:r>
              <a:rPr lang="en-US" sz="6600" dirty="0">
                <a:solidFill>
                  <a:srgbClr val="00B050"/>
                </a:solidFill>
              </a:rPr>
              <a:t> </a:t>
            </a:r>
            <a:r>
              <a:rPr lang="en-US" sz="6600" dirty="0" err="1">
                <a:solidFill>
                  <a:srgbClr val="00B050"/>
                </a:solidFill>
              </a:rPr>
              <a:t>tạm</a:t>
            </a:r>
            <a:r>
              <a:rPr lang="en-US" sz="6600" dirty="0">
                <a:solidFill>
                  <a:srgbClr val="00B050"/>
                </a:solidFill>
              </a:rPr>
              <a:t> </a:t>
            </a:r>
            <a:r>
              <a:rPr lang="en-US" sz="6600" dirty="0" err="1">
                <a:solidFill>
                  <a:srgbClr val="00B050"/>
                </a:solidFill>
              </a:rPr>
              <a:t>biệt</a:t>
            </a:r>
            <a:r>
              <a:rPr lang="en-US" sz="6600" dirty="0">
                <a:solidFill>
                  <a:srgbClr val="00B050"/>
                </a:solidFill>
              </a:rPr>
              <a:t> </a:t>
            </a:r>
            <a:r>
              <a:rPr lang="en-US" sz="6600" dirty="0" err="1">
                <a:solidFill>
                  <a:srgbClr val="00B050"/>
                </a:solidFill>
              </a:rPr>
              <a:t>các</a:t>
            </a:r>
            <a:r>
              <a:rPr lang="en-US" sz="6600" dirty="0">
                <a:solidFill>
                  <a:srgbClr val="00B050"/>
                </a:solidFill>
              </a:rPr>
              <a:t> </a:t>
            </a:r>
            <a:r>
              <a:rPr lang="en-US" sz="6600" dirty="0" err="1">
                <a:solidFill>
                  <a:srgbClr val="00B050"/>
                </a:solidFill>
              </a:rPr>
              <a:t>em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10" action="ppaction://hlinksldjump"/>
          </p:cNvPr>
          <p:cNvSpPr/>
          <p:nvPr/>
        </p:nvSpPr>
        <p:spPr>
          <a:xfrm>
            <a:off x="41564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3589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1564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415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658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2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26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9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6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9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3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6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5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9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4" name="Chuc mung con rat gi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0" y="2190750"/>
            <a:ext cx="609600" cy="609600"/>
          </a:xfrm>
          <a:prstGeom prst="rect">
            <a:avLst/>
          </a:prstGeom>
        </p:spPr>
      </p:pic>
      <p:pic>
        <p:nvPicPr>
          <p:cNvPr id="5" name="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09600" y="2038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9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74964" y="1910443"/>
            <a:ext cx="609600" cy="609600"/>
          </a:xfrm>
          <a:prstGeom prst="rect">
            <a:avLst/>
          </a:prstGeom>
        </p:spPr>
      </p:pic>
      <p:pic>
        <p:nvPicPr>
          <p:cNvPr id="4" name="Tieng vo tay 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6515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69759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026558"/>
            <a:ext cx="3241964" cy="1535792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  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657600" y="2026557"/>
            <a:ext cx="3158836" cy="1535793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5550" y="2407557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64078" y="2220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90657" y="2313214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49185" y="234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67038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0; 1; 2; 3; 4; 5; 6; 7; 8; 9;…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8000" y="2266950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74964" y="2343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-21771" y="32657"/>
            <a:ext cx="6781800" cy="19939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0     1     2    3    4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52336" y="361950"/>
            <a:ext cx="3962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2336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25978" y="2371634"/>
            <a:ext cx="609600" cy="609600"/>
          </a:xfrm>
          <a:prstGeom prst="rect">
            <a:avLst/>
          </a:prstGeom>
        </p:spPr>
      </p:pic>
      <p:pic>
        <p:nvPicPr>
          <p:cNvPr id="13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8000" y="2333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3431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2343150"/>
            <a:ext cx="609600" cy="6096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87193" y="2378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899</Words>
  <Application>Microsoft Office PowerPoint</Application>
  <PresentationFormat>Custom</PresentationFormat>
  <Paragraphs>224</Paragraphs>
  <Slides>20</Slides>
  <Notes>3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HP001 Kieu 2 5H</vt:lpstr>
      <vt:lpstr>Times New Roman</vt:lpstr>
      <vt:lpstr>.VnTime</vt:lpstr>
      <vt:lpstr>Calibri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Nguyen Thi Hoa</cp:lastModifiedBy>
  <cp:revision>68</cp:revision>
  <dcterms:created xsi:type="dcterms:W3CDTF">2018-01-11T15:19:09Z</dcterms:created>
  <dcterms:modified xsi:type="dcterms:W3CDTF">2021-09-29T17:46:21Z</dcterms:modified>
</cp:coreProperties>
</file>