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7"/>
  </p:notesMasterIdLst>
  <p:sldIdLst>
    <p:sldId id="294" r:id="rId2"/>
    <p:sldId id="256" r:id="rId3"/>
    <p:sldId id="257" r:id="rId4"/>
    <p:sldId id="267" r:id="rId5"/>
    <p:sldId id="266" r:id="rId6"/>
    <p:sldId id="261" r:id="rId7"/>
    <p:sldId id="270" r:id="rId8"/>
    <p:sldId id="295" r:id="rId9"/>
    <p:sldId id="269" r:id="rId10"/>
    <p:sldId id="272" r:id="rId11"/>
    <p:sldId id="284" r:id="rId12"/>
    <p:sldId id="282" r:id="rId13"/>
    <p:sldId id="263" r:id="rId14"/>
    <p:sldId id="296" r:id="rId15"/>
    <p:sldId id="262" r:id="rId16"/>
    <p:sldId id="275" r:id="rId17"/>
    <p:sldId id="276" r:id="rId18"/>
    <p:sldId id="277" r:id="rId19"/>
    <p:sldId id="285" r:id="rId20"/>
    <p:sldId id="278" r:id="rId21"/>
    <p:sldId id="260" r:id="rId22"/>
    <p:sldId id="279" r:id="rId23"/>
    <p:sldId id="280" r:id="rId24"/>
    <p:sldId id="264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00"/>
    <a:srgbClr val="FFFFFF"/>
    <a:srgbClr val="FFFCDA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DB380-F71E-4A20-83A6-AF69BE84470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97689-87EC-4F9A-ABDA-59E7A074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7689-87EC-4F9A-ABDA-59E7A07493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7689-87EC-4F9A-ABDA-59E7A07493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7689-87EC-4F9A-ABDA-59E7A07493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7689-87EC-4F9A-ABDA-59E7A07493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" y="8691"/>
            <a:ext cx="12161103" cy="68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384" y="732868"/>
            <a:ext cx="8208745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6368" y="1397929"/>
            <a:ext cx="3876352" cy="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497" y="3600017"/>
            <a:ext cx="760069" cy="28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9138" y="5035703"/>
            <a:ext cx="760069" cy="2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57" y="3581016"/>
            <a:ext cx="4484407" cy="12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6696" y="3241730"/>
            <a:ext cx="7695698" cy="29167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9" y="532293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7188" y="4948611"/>
            <a:ext cx="7357636" cy="1105005"/>
          </a:xfrm>
          <a:prstGeom prst="rect">
            <a:avLst/>
          </a:prstGeom>
          <a:noFill/>
        </p:spPr>
        <p:txBody>
          <a:bodyPr wrap="none" lIns="91208" tIns="45604" rIns="91208" bIns="45604">
            <a:spAutoFit/>
          </a:bodyPr>
          <a:lstStyle/>
          <a:p>
            <a:pPr algn="ctr">
              <a:defRPr/>
            </a:pPr>
            <a:r>
              <a:rPr lang="en-US" sz="658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AFE0BD1-DE3D-C812-4EF8-D16E1B949B93}"/>
              </a:ext>
            </a:extLst>
          </p:cNvPr>
          <p:cNvSpPr txBox="1"/>
          <p:nvPr/>
        </p:nvSpPr>
        <p:spPr>
          <a:xfrm>
            <a:off x="753758" y="2359402"/>
            <a:ext cx="1051560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Thỉnh thoảng, mẹ bận, định bảo tôi giúp việc này việc kia, những thấy tôi đang học, mẹ lại thôi.</a:t>
            </a:r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974D917-D25D-21CE-FA0C-7ADDDE3025DF}"/>
              </a:ext>
            </a:extLst>
          </p:cNvPr>
          <p:cNvSpPr txBox="1"/>
          <p:nvPr/>
        </p:nvSpPr>
        <p:spPr>
          <a:xfrm>
            <a:off x="2583592" y="573898"/>
            <a:ext cx="702481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câu</a:t>
            </a:r>
            <a:endParaRPr lang="en-US" sz="4400" b="1">
              <a:solidFill>
                <a:srgbClr val="CC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53624E9-5A5B-DD7D-2C8D-4707E813DDF0}"/>
              </a:ext>
            </a:extLst>
          </p:cNvPr>
          <p:cNvSpPr txBox="1"/>
          <p:nvPr/>
        </p:nvSpPr>
        <p:spPr>
          <a:xfrm>
            <a:off x="3278655" y="2301376"/>
            <a:ext cx="864973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74DDD3-7F84-B427-D563-29B74A504D42}"/>
              </a:ext>
            </a:extLst>
          </p:cNvPr>
          <p:cNvSpPr txBox="1"/>
          <p:nvPr/>
        </p:nvSpPr>
        <p:spPr>
          <a:xfrm>
            <a:off x="4903569" y="2297913"/>
            <a:ext cx="864973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FC1ED66-B81F-5EDE-8BC4-32D878072ADD}"/>
              </a:ext>
            </a:extLst>
          </p:cNvPr>
          <p:cNvSpPr txBox="1"/>
          <p:nvPr/>
        </p:nvSpPr>
        <p:spPr>
          <a:xfrm>
            <a:off x="1374614" y="2883620"/>
            <a:ext cx="864973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F3D0A9-BE98-E772-9839-010D61DC26FC}"/>
              </a:ext>
            </a:extLst>
          </p:cNvPr>
          <p:cNvSpPr txBox="1"/>
          <p:nvPr/>
        </p:nvSpPr>
        <p:spPr>
          <a:xfrm>
            <a:off x="5803552" y="2889204"/>
            <a:ext cx="864973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AA5FB10-B182-65BD-59AC-6A80FF384807}"/>
              </a:ext>
            </a:extLst>
          </p:cNvPr>
          <p:cNvGrpSpPr/>
          <p:nvPr/>
        </p:nvGrpSpPr>
        <p:grpSpPr>
          <a:xfrm>
            <a:off x="7846678" y="2831962"/>
            <a:ext cx="959708" cy="766557"/>
            <a:chOff x="7269892" y="4069487"/>
            <a:chExt cx="959708" cy="766557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BBF56121-E616-6D0F-513A-8BEED60BA644}"/>
                </a:ext>
              </a:extLst>
            </p:cNvPr>
            <p:cNvSpPr txBox="1"/>
            <p:nvPr/>
          </p:nvSpPr>
          <p:spPr>
            <a:xfrm>
              <a:off x="7364627" y="4069487"/>
              <a:ext cx="864973" cy="766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12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5030ED11-D2E6-8ADB-AC4D-100B5112485B}"/>
                </a:ext>
              </a:extLst>
            </p:cNvPr>
            <p:cNvSpPr txBox="1"/>
            <p:nvPr/>
          </p:nvSpPr>
          <p:spPr>
            <a:xfrm>
              <a:off x="7269892" y="4069487"/>
              <a:ext cx="864973" cy="766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12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1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B7767CE-2022-0CBA-66BF-21AA21235388}"/>
              </a:ext>
            </a:extLst>
          </p:cNvPr>
          <p:cNvSpPr txBox="1"/>
          <p:nvPr/>
        </p:nvSpPr>
        <p:spPr>
          <a:xfrm>
            <a:off x="2941938" y="0"/>
            <a:ext cx="7024816" cy="967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nghĩa từ</a:t>
            </a:r>
            <a:endParaRPr lang="en-US" sz="44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BFA89A3-FD3D-E972-A948-A8C79D67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15138" r="11113" b="7675"/>
          <a:stretch/>
        </p:blipFill>
        <p:spPr>
          <a:xfrm>
            <a:off x="1066800" y="1544594"/>
            <a:ext cx="10058399" cy="46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AD52FC4-8DA2-081E-4C1F-360E7DBA76EE}"/>
              </a:ext>
            </a:extLst>
          </p:cNvPr>
          <p:cNvSpPr txBox="1"/>
          <p:nvPr/>
        </p:nvSpPr>
        <p:spPr>
          <a:xfrm>
            <a:off x="535458" y="979318"/>
            <a:ext cx="254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Ghép đúng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E77FD015-D501-90F7-15A7-57AA67D6D37C}"/>
              </a:ext>
            </a:extLst>
          </p:cNvPr>
          <p:cNvCxnSpPr/>
          <p:nvPr/>
        </p:nvCxnSpPr>
        <p:spPr>
          <a:xfrm>
            <a:off x="4238368" y="2224216"/>
            <a:ext cx="1346886" cy="32868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8E0BD87C-6A94-0B2C-E8CF-6804EE475D85}"/>
              </a:ext>
            </a:extLst>
          </p:cNvPr>
          <p:cNvCxnSpPr>
            <a:cxnSpLocks/>
          </p:cNvCxnSpPr>
          <p:nvPr/>
        </p:nvCxnSpPr>
        <p:spPr>
          <a:xfrm>
            <a:off x="4238368" y="3259047"/>
            <a:ext cx="134688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AB36098-A4A3-C712-C370-A9764E847DFD}"/>
              </a:ext>
            </a:extLst>
          </p:cNvPr>
          <p:cNvCxnSpPr>
            <a:cxnSpLocks/>
          </p:cNvCxnSpPr>
          <p:nvPr/>
        </p:nvCxnSpPr>
        <p:spPr>
          <a:xfrm>
            <a:off x="4238368" y="4429802"/>
            <a:ext cx="134688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47D0D573-C14B-B135-A3D5-9E46BEE721E1}"/>
              </a:ext>
            </a:extLst>
          </p:cNvPr>
          <p:cNvCxnSpPr>
            <a:cxnSpLocks/>
          </p:cNvCxnSpPr>
          <p:nvPr/>
        </p:nvCxnSpPr>
        <p:spPr>
          <a:xfrm flipV="1">
            <a:off x="4238368" y="2224216"/>
            <a:ext cx="1346886" cy="3277487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7A4FEB1-F140-0968-5CE0-3DFF2FF771CD}"/>
              </a:ext>
            </a:extLst>
          </p:cNvPr>
          <p:cNvSpPr txBox="1"/>
          <p:nvPr/>
        </p:nvSpPr>
        <p:spPr>
          <a:xfrm>
            <a:off x="109909" y="4919008"/>
            <a:ext cx="11651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Mấy hôm sau, sáng Chủ nhật, mẹ bảo tôi:</a:t>
            </a:r>
          </a:p>
          <a:p>
            <a:pPr marL="457200" indent="-457200">
              <a:buFontTx/>
              <a:buChar char="-"/>
            </a:pPr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Cô-li-a này! Hôm nay con giặt áo sơ mi và quần áo lót đi nhé!</a:t>
            </a:r>
          </a:p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tròn xoe mắt. Nhưng rồi tôi vui vẻ nhận lời, vì đó là việc làm mà tôi đã nói trong bài tập làm văn.</a:t>
            </a:r>
          </a:p>
          <a:p>
            <a:pPr algn="r"/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D63445-AA6B-7F89-585D-68957AD505E7}"/>
              </a:ext>
            </a:extLst>
          </p:cNvPr>
          <p:cNvSpPr txBox="1"/>
          <p:nvPr/>
        </p:nvSpPr>
        <p:spPr>
          <a:xfrm>
            <a:off x="139187" y="294878"/>
            <a:ext cx="1165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Có lần, cô giáo ra cho chúng tôi một đề văn ở lớp: “Em đã làm gì để giúp đỡ mẹ?”.</a:t>
            </a:r>
          </a:p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loay hoay mất một lúc, rồi cầm bút và bắt đầu viết: “Em đã nhiều lần giúp đỡ mẹ. Em quét nhà và rửa bát đĩa. Đôi khi, em giặt khăn mùi soa.”.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193C236-0824-ED91-D1D9-0BF1B375C808}"/>
              </a:ext>
            </a:extLst>
          </p:cNvPr>
          <p:cNvSpPr txBox="1"/>
          <p:nvPr/>
        </p:nvSpPr>
        <p:spPr>
          <a:xfrm>
            <a:off x="139186" y="1697554"/>
            <a:ext cx="11651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Đến đây, tôi bỗng thấy bí. Quả thật, ở nhà, mẹ thường làm mọi việc. Thỉnh thoảng, mẹ bận, định bảo tôi giúp việc này việc kia, nhưng thấy tôi đang học, mẹ lại thôi.</a:t>
            </a:r>
          </a:p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nhìn sang Liu-xi-a, thấy bạn ấy đang viết lia lịa. Thế là tôi bỗng nhớ có lần tôi giặt bít tất của mình, bèn viết thêm: “Em còn giặt tít tất.”.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F7EFA1-EC3B-1BB4-A978-3D4CF327CB3C}"/>
              </a:ext>
            </a:extLst>
          </p:cNvPr>
          <p:cNvSpPr txBox="1"/>
          <p:nvPr/>
        </p:nvSpPr>
        <p:spPr>
          <a:xfrm>
            <a:off x="80632" y="3469561"/>
            <a:ext cx="11651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C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Nhưng chẳng lẽ lại nộp bài văn ngắn ngủn như thế này? Tôi nhìn xung quanh, mọi người vẫn viết: Lạ thật, các bạn biết gì mà nhiều thế? Tôi cố nghĩ, rồi viết tiếp: “Em giặt cả áo lót, áo sơ mi và quần.”. Cuối cùng, tôi kết thúc bài văn của mình: “Em muốn giúp mẹ nhiều việc hơn, để mẹ đỡ vất vả.”.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8BD23BE-4CA2-748B-785C-61A5582D45E0}"/>
              </a:ext>
            </a:extLst>
          </p:cNvPr>
          <p:cNvSpPr txBox="1"/>
          <p:nvPr/>
        </p:nvSpPr>
        <p:spPr>
          <a:xfrm>
            <a:off x="3531570" y="-96417"/>
            <a:ext cx="51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tập làm văn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DC25A0D3-508F-238D-2C6A-FC0168370E5D}"/>
              </a:ext>
            </a:extLst>
          </p:cNvPr>
          <p:cNvGrpSpPr/>
          <p:nvPr/>
        </p:nvGrpSpPr>
        <p:grpSpPr>
          <a:xfrm>
            <a:off x="3164201" y="6066905"/>
            <a:ext cx="4477341" cy="827717"/>
            <a:chOff x="1310001" y="5937813"/>
            <a:chExt cx="4477341" cy="981785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5D6D28AD-6C90-BE74-56DE-DB08E545788B}"/>
                </a:ext>
              </a:extLst>
            </p:cNvPr>
            <p:cNvGrpSpPr/>
            <p:nvPr/>
          </p:nvGrpSpPr>
          <p:grpSpPr>
            <a:xfrm>
              <a:off x="1310001" y="5937813"/>
              <a:ext cx="4477341" cy="981785"/>
              <a:chOff x="1310001" y="5937813"/>
              <a:chExt cx="4477341" cy="981785"/>
            </a:xfrm>
          </p:grpSpPr>
          <p:pic>
            <p:nvPicPr>
              <p:cNvPr id="10" name="Hình ảnh 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B5E81357-3442-EF5B-FD94-67345B492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001" y="5937813"/>
                <a:ext cx="4477341" cy="981785"/>
              </a:xfrm>
              <a:prstGeom prst="rect">
                <a:avLst/>
              </a:prstGeom>
            </p:spPr>
          </p:pic>
          <p:pic>
            <p:nvPicPr>
              <p:cNvPr id="11" name="Hình ảnh 10" descr="Ảnh có chứa đồ họa véc-tơ&#10;&#10;Mô tả được tạo tự động">
                <a:extLst>
                  <a:ext uri="{FF2B5EF4-FFF2-40B4-BE49-F238E27FC236}">
                    <a16:creationId xmlns:a16="http://schemas.microsoft.com/office/drawing/2014/main" id="{E5488FC5-E286-55BE-79CE-9A9052507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904" y="6002238"/>
                <a:ext cx="1059922" cy="917360"/>
              </a:xfrm>
              <a:prstGeom prst="rect">
                <a:avLst/>
              </a:prstGeom>
            </p:spPr>
          </p:pic>
        </p:grp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52D780B-341F-B1D6-965F-74057D9725A3}"/>
                </a:ext>
              </a:extLst>
            </p:cNvPr>
            <p:cNvSpPr txBox="1"/>
            <p:nvPr/>
          </p:nvSpPr>
          <p:spPr>
            <a:xfrm>
              <a:off x="2421925" y="6222094"/>
              <a:ext cx="2619632" cy="62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Nối tiếp đoạn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9E361AD5-B55E-1F3C-4049-A15685EF339F}"/>
              </a:ext>
            </a:extLst>
          </p:cNvPr>
          <p:cNvGrpSpPr/>
          <p:nvPr/>
        </p:nvGrpSpPr>
        <p:grpSpPr>
          <a:xfrm>
            <a:off x="3164201" y="6066905"/>
            <a:ext cx="5032835" cy="827717"/>
            <a:chOff x="6384465" y="5876215"/>
            <a:chExt cx="5032835" cy="981785"/>
          </a:xfrm>
        </p:grpSpPr>
        <p:pic>
          <p:nvPicPr>
            <p:cNvPr id="17" name="Hình ảnh 1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C1788AF-D8C3-B482-2373-835E1E6BD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465" y="5876215"/>
              <a:ext cx="5032835" cy="981785"/>
            </a:xfrm>
            <a:prstGeom prst="rect">
              <a:avLst/>
            </a:prstGeom>
          </p:spPr>
        </p:pic>
        <p:pic>
          <p:nvPicPr>
            <p:cNvPr id="19" name="Hình ảnh 18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AD14FF1-1538-4084-897A-73E0540B0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68" y="5940640"/>
              <a:ext cx="1059922" cy="917360"/>
            </a:xfrm>
            <a:prstGeom prst="rect">
              <a:avLst/>
            </a:prstGeom>
          </p:spPr>
        </p:pic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C2B9A86D-22FE-B7E8-0F6C-C4966DA2818C}"/>
                </a:ext>
              </a:extLst>
            </p:cNvPr>
            <p:cNvSpPr txBox="1"/>
            <p:nvPr/>
          </p:nvSpPr>
          <p:spPr>
            <a:xfrm>
              <a:off x="7503941" y="6160496"/>
              <a:ext cx="3245752" cy="62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Luyện đọc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4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0957E7-B397-E4FD-D69C-DF854142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9" y="828476"/>
            <a:ext cx="5716441" cy="52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7A4FEB1-F140-0968-5CE0-3DFF2FF771CD}"/>
              </a:ext>
            </a:extLst>
          </p:cNvPr>
          <p:cNvSpPr txBox="1"/>
          <p:nvPr/>
        </p:nvSpPr>
        <p:spPr>
          <a:xfrm>
            <a:off x="109909" y="4919008"/>
            <a:ext cx="11651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Mấy hôm sau, sáng Chủ nhật, mẹ bảo tôi:</a:t>
            </a:r>
          </a:p>
          <a:p>
            <a:pPr marL="457200" indent="-457200">
              <a:buFontTx/>
              <a:buChar char="-"/>
            </a:pPr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Cô-li-a này! Hôm nay con giặt áo sơ mi và quần áo lót đi nhé!</a:t>
            </a:r>
          </a:p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tròn xoe mắt. Nhưng rồi tôi vui vẻ nhận lời, vì đó là việc làm mà tôi đã nói trong bài tập làm văn.</a:t>
            </a:r>
          </a:p>
          <a:p>
            <a:pPr algn="r"/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D63445-AA6B-7F89-585D-68957AD505E7}"/>
              </a:ext>
            </a:extLst>
          </p:cNvPr>
          <p:cNvSpPr txBox="1"/>
          <p:nvPr/>
        </p:nvSpPr>
        <p:spPr>
          <a:xfrm>
            <a:off x="139187" y="294878"/>
            <a:ext cx="1165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Có lần, cô giáo ra cho chúng tôi một đề văn ở lớp: “Em đã làm gì để giúp đỡ mẹ?”.</a:t>
            </a:r>
          </a:p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loay hoay mất một lúc, rồi cầm bút và bắt đầu viết: “Em đã nhiều lần giúp đỡ mẹ. Em quét nhà và rửa bát đĩa. Đôi khi, em giặt khăn mùi soa.”.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193C236-0824-ED91-D1D9-0BF1B375C808}"/>
              </a:ext>
            </a:extLst>
          </p:cNvPr>
          <p:cNvSpPr txBox="1"/>
          <p:nvPr/>
        </p:nvSpPr>
        <p:spPr>
          <a:xfrm>
            <a:off x="139186" y="1697554"/>
            <a:ext cx="11651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Đến đây, tôi bỗng thấy bí. Quả thật, ở nhà, mẹ thường làm mọi việc. Thỉnh thoảng, mẹ bận, định bảo tôi giúp việc này việc kia, nhưng thấy tôi đang học, mẹ lại thôi.</a:t>
            </a:r>
          </a:p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nhìn sang Liu-xi-a, thấy bạn ấy đang viết lia lịa. Thế là tôi bỗng nhớ có lần tôi giặt bít tất của mình, bèn viết thêm: “Em còn giặt tít tất.”.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F7EFA1-EC3B-1BB4-A978-3D4CF327CB3C}"/>
              </a:ext>
            </a:extLst>
          </p:cNvPr>
          <p:cNvSpPr txBox="1"/>
          <p:nvPr/>
        </p:nvSpPr>
        <p:spPr>
          <a:xfrm>
            <a:off x="80632" y="3469561"/>
            <a:ext cx="11651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C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Nhưng chẳng lẽ lại nộp bài văn ngắn ngủn như thế này? Tôi nhìn xung quanh, mọi người vẫn viết: Lạ thật, các bạn biết gì mà nhiều thế? Tôi cố nghĩ, rồi viết tiếp: “Em giặt cả áo lót, áo sơ mi và quần.”. Cuối cùng, tôi kết thúc bài văn của mình: “Em muốn giúp mẹ nhiều việc hơn, để mẹ đỡ vất vả.”.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8BD23BE-4CA2-748B-785C-61A5582D45E0}"/>
              </a:ext>
            </a:extLst>
          </p:cNvPr>
          <p:cNvSpPr txBox="1"/>
          <p:nvPr/>
        </p:nvSpPr>
        <p:spPr>
          <a:xfrm>
            <a:off x="3531570" y="-96417"/>
            <a:ext cx="51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tập làm văn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DC25A0D3-508F-238D-2C6A-FC0168370E5D}"/>
              </a:ext>
            </a:extLst>
          </p:cNvPr>
          <p:cNvGrpSpPr/>
          <p:nvPr/>
        </p:nvGrpSpPr>
        <p:grpSpPr>
          <a:xfrm>
            <a:off x="3164201" y="6066905"/>
            <a:ext cx="4477341" cy="827717"/>
            <a:chOff x="1310001" y="5937813"/>
            <a:chExt cx="4477341" cy="981785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5D6D28AD-6C90-BE74-56DE-DB08E545788B}"/>
                </a:ext>
              </a:extLst>
            </p:cNvPr>
            <p:cNvGrpSpPr/>
            <p:nvPr/>
          </p:nvGrpSpPr>
          <p:grpSpPr>
            <a:xfrm>
              <a:off x="1310001" y="5937813"/>
              <a:ext cx="4477341" cy="981785"/>
              <a:chOff x="1310001" y="5937813"/>
              <a:chExt cx="4477341" cy="981785"/>
            </a:xfrm>
          </p:grpSpPr>
          <p:pic>
            <p:nvPicPr>
              <p:cNvPr id="10" name="Hình ảnh 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B5E81357-3442-EF5B-FD94-67345B492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001" y="5937813"/>
                <a:ext cx="4477341" cy="981785"/>
              </a:xfrm>
              <a:prstGeom prst="rect">
                <a:avLst/>
              </a:prstGeom>
            </p:spPr>
          </p:pic>
          <p:pic>
            <p:nvPicPr>
              <p:cNvPr id="11" name="Hình ảnh 10" descr="Ảnh có chứa đồ họa véc-tơ&#10;&#10;Mô tả được tạo tự động">
                <a:extLst>
                  <a:ext uri="{FF2B5EF4-FFF2-40B4-BE49-F238E27FC236}">
                    <a16:creationId xmlns:a16="http://schemas.microsoft.com/office/drawing/2014/main" id="{E5488FC5-E286-55BE-79CE-9A9052507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904" y="6002238"/>
                <a:ext cx="1059922" cy="917360"/>
              </a:xfrm>
              <a:prstGeom prst="rect">
                <a:avLst/>
              </a:prstGeom>
            </p:spPr>
          </p:pic>
        </p:grp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52D780B-341F-B1D6-965F-74057D9725A3}"/>
                </a:ext>
              </a:extLst>
            </p:cNvPr>
            <p:cNvSpPr txBox="1"/>
            <p:nvPr/>
          </p:nvSpPr>
          <p:spPr>
            <a:xfrm>
              <a:off x="2421925" y="6222094"/>
              <a:ext cx="2619632" cy="62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Nối tiếp đoạn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9E361AD5-B55E-1F3C-4049-A15685EF339F}"/>
              </a:ext>
            </a:extLst>
          </p:cNvPr>
          <p:cNvGrpSpPr/>
          <p:nvPr/>
        </p:nvGrpSpPr>
        <p:grpSpPr>
          <a:xfrm>
            <a:off x="3164201" y="6066905"/>
            <a:ext cx="5032835" cy="827717"/>
            <a:chOff x="6384465" y="5876215"/>
            <a:chExt cx="5032835" cy="981785"/>
          </a:xfrm>
        </p:grpSpPr>
        <p:pic>
          <p:nvPicPr>
            <p:cNvPr id="17" name="Hình ảnh 1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C1788AF-D8C3-B482-2373-835E1E6BD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465" y="5876215"/>
              <a:ext cx="5032835" cy="981785"/>
            </a:xfrm>
            <a:prstGeom prst="rect">
              <a:avLst/>
            </a:prstGeom>
          </p:spPr>
        </p:pic>
        <p:pic>
          <p:nvPicPr>
            <p:cNvPr id="19" name="Hình ảnh 18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AD14FF1-1538-4084-897A-73E0540B0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68" y="5940640"/>
              <a:ext cx="1059922" cy="917360"/>
            </a:xfrm>
            <a:prstGeom prst="rect">
              <a:avLst/>
            </a:prstGeom>
          </p:spPr>
        </p:pic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C2B9A86D-22FE-B7E8-0F6C-C4966DA2818C}"/>
                </a:ext>
              </a:extLst>
            </p:cNvPr>
            <p:cNvSpPr txBox="1"/>
            <p:nvPr/>
          </p:nvSpPr>
          <p:spPr>
            <a:xfrm>
              <a:off x="7503941" y="6160496"/>
              <a:ext cx="3245752" cy="62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Luyện đọc toàn 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5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5842108-84D1-4E33-E2FC-9CF0E0A6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62" y="1259357"/>
            <a:ext cx="6323276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E4872279-4FA3-19BE-AAB4-68D9E5BCD0E7}"/>
              </a:ext>
            </a:extLst>
          </p:cNvPr>
          <p:cNvSpPr/>
          <p:nvPr/>
        </p:nvSpPr>
        <p:spPr>
          <a:xfrm>
            <a:off x="850739" y="963178"/>
            <a:ext cx="10233818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 1</a:t>
            </a: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những chi tiết cho thấy Cô-li-a lúng túng khi làm bài?</a:t>
            </a:r>
            <a:endParaRPr lang="en-US" sz="3200" b="1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85EBD6F-84F0-04A6-457C-537BD46912D6}"/>
              </a:ext>
            </a:extLst>
          </p:cNvPr>
          <p:cNvSpPr/>
          <p:nvPr/>
        </p:nvSpPr>
        <p:spPr>
          <a:xfrm>
            <a:off x="1701478" y="2423645"/>
            <a:ext cx="102108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Cô-li-a loay hoay mất một lúc mới bắt đầu viết. Mới viết được mấy câu, cậu bé bỗng thấy bí. Cô-li-a cố gắng mãi mà bài văn vẫn ngắn ngủn. Cô-li-a phải “bịa” thêm cả những việc mình không làm để viết cho bài văn dài ra.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C83E389-4AEA-FF81-C978-55A3FD84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328"/>
            <a:ext cx="1701478" cy="23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87B99C4-1F8A-ED1C-94E9-6EB12174E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328"/>
            <a:ext cx="1701478" cy="239740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0951CC08-8604-5B6B-B650-E931395F9F2B}"/>
              </a:ext>
            </a:extLst>
          </p:cNvPr>
          <p:cNvSpPr/>
          <p:nvPr/>
        </p:nvSpPr>
        <p:spPr>
          <a:xfrm>
            <a:off x="1701478" y="1996658"/>
            <a:ext cx="10535134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 áo lót, áo sơ mi và quần là việc Cô-li-a chưa làm được.  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ED8FA9E6-5F73-F343-536B-75647EAED17F}"/>
              </a:ext>
            </a:extLst>
          </p:cNvPr>
          <p:cNvSpPr/>
          <p:nvPr/>
        </p:nvSpPr>
        <p:spPr>
          <a:xfrm>
            <a:off x="699991" y="452386"/>
            <a:ext cx="1073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 2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 nào Cô-li-a kể trong bài tập làm văn là việc bạn ấy chưa làm được?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8B305EA-10E4-98A2-525D-25BA65F82D58}"/>
              </a:ext>
            </a:extLst>
          </p:cNvPr>
          <p:cNvSpPr/>
          <p:nvPr/>
        </p:nvSpPr>
        <p:spPr>
          <a:xfrm>
            <a:off x="1154289" y="1606204"/>
            <a:ext cx="10505406" cy="55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Lúc đầu, bạn ấy ngạc nhiên vì chưa bao giờ phải giặt quần áo. </a:t>
            </a:r>
            <a:endParaRPr lang="en-US" sz="3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A9BE781F-C861-2F0E-BE0D-295155E0B03C}"/>
              </a:ext>
            </a:extLst>
          </p:cNvPr>
          <p:cNvSpPr/>
          <p:nvPr/>
        </p:nvSpPr>
        <p:spPr>
          <a:xfrm>
            <a:off x="1175879" y="548999"/>
            <a:ext cx="10233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 sao khi mẹ bảo Cô-li-a đi giặt quần áo:</a:t>
            </a: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Lúc đầu, bạn ấy ngạc nhiên?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33D601-85E2-EE30-E54F-EED283F47613}"/>
              </a:ext>
            </a:extLst>
          </p:cNvPr>
          <p:cNvSpPr/>
          <p:nvPr/>
        </p:nvSpPr>
        <p:spPr>
          <a:xfrm>
            <a:off x="1165084" y="2681747"/>
            <a:ext cx="9861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Về sau, bạn ấy vui vẻ làm theo lời mẹ?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6CADBD-2C99-7F24-89D2-FA41617EC03D}"/>
              </a:ext>
            </a:extLst>
          </p:cNvPr>
          <p:cNvSpPr/>
          <p:nvPr/>
        </p:nvSpPr>
        <p:spPr>
          <a:xfrm>
            <a:off x="1154289" y="3429000"/>
            <a:ext cx="10117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 sau, bạn ấy vui vẻ làm theo lời mẹ vì đó là việc bạn ấy đã viết trong bài tập làm văn.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4C0BEEE-5F04-B809-11F1-407A289A5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328"/>
            <a:ext cx="1701478" cy="23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10129EA-665C-CC3E-773B-463142474C46}"/>
              </a:ext>
            </a:extLst>
          </p:cNvPr>
          <p:cNvSpPr/>
          <p:nvPr/>
        </p:nvSpPr>
        <p:spPr>
          <a:xfrm>
            <a:off x="3641488" y="2294298"/>
            <a:ext cx="5774360" cy="220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 được phải làm được.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 đi đôi với hành.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...</a:t>
            </a:r>
            <a:endParaRPr lang="en-US" sz="4400" b="1" dirty="0">
              <a:solidFill>
                <a:srgbClr val="CC00CC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0B5DD5D0-EA9F-03C6-2736-71C939FCBF4D}"/>
              </a:ext>
            </a:extLst>
          </p:cNvPr>
          <p:cNvSpPr/>
          <p:nvPr/>
        </p:nvSpPr>
        <p:spPr>
          <a:xfrm>
            <a:off x="979091" y="969129"/>
            <a:ext cx="102338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 thể đặt tên khác cho câu chuyện là gì?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FC70225-37A3-C0AD-6DB2-734C9DB30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328"/>
            <a:ext cx="1701478" cy="23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774417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#9Slide04 SFU Belle" panose="00000400000000000000" pitchFamily="2" charset="0"/>
              </a:rPr>
              <a:t>Bài đọc:  Bài tập làm văn</a:t>
            </a:r>
            <a:endParaRPr lang="en-US" sz="48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4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6347014-22CD-71A9-B09C-7C9D228F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01" y="3798024"/>
            <a:ext cx="3607241" cy="3059976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F78B755-C2DF-C621-FAFE-A3C111E53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05" y="-313847"/>
            <a:ext cx="11716729" cy="717184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12D464-0F91-2DBC-9923-C6E38E72D722}"/>
              </a:ext>
            </a:extLst>
          </p:cNvPr>
          <p:cNvSpPr txBox="1"/>
          <p:nvPr/>
        </p:nvSpPr>
        <p:spPr>
          <a:xfrm>
            <a:off x="1334084" y="1199809"/>
            <a:ext cx="7859949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>
              <a:lnSpc>
                <a:spcPct val="150000"/>
              </a:lnSpc>
            </a:pPr>
            <a:r>
              <a:rPr lang="en-US" sz="4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chuyện khuyên chúng ta “học phải đi đôi với hành”.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FF184D29-AB6B-DD1E-C52C-EC89A0869996}"/>
              </a:ext>
            </a:extLst>
          </p:cNvPr>
          <p:cNvSpPr txBox="1"/>
          <p:nvPr/>
        </p:nvSpPr>
        <p:spPr>
          <a:xfrm>
            <a:off x="700799" y="443749"/>
            <a:ext cx="10790402" cy="107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r>
              <a:rPr lang="en-US" sz="3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 ngoặc kép </a:t>
            </a:r>
            <a:r>
              <a:rPr lang="en-US" sz="3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 mỗi câu dưới đây được dùng làm gì? Ghép đúng</a:t>
            </a:r>
            <a:endParaRPr lang="en-US" sz="300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C1323496-BD34-95F8-26F3-FC52AA474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25890" r="6554" b="6771"/>
          <a:stretch/>
        </p:blipFill>
        <p:spPr>
          <a:xfrm>
            <a:off x="700799" y="1670565"/>
            <a:ext cx="10790402" cy="4277327"/>
          </a:xfrm>
          <a:prstGeom prst="rect">
            <a:avLst/>
          </a:prstGeom>
        </p:spPr>
      </p:pic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FC0DC89D-F68F-8763-37AC-537646DA97C1}"/>
              </a:ext>
            </a:extLst>
          </p:cNvPr>
          <p:cNvCxnSpPr>
            <a:cxnSpLocks/>
          </p:cNvCxnSpPr>
          <p:nvPr/>
        </p:nvCxnSpPr>
        <p:spPr>
          <a:xfrm>
            <a:off x="6096000" y="2165779"/>
            <a:ext cx="825500" cy="27618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3C3ED47B-D8CC-A5DF-782D-63871BC6B25B}"/>
              </a:ext>
            </a:extLst>
          </p:cNvPr>
          <p:cNvCxnSpPr>
            <a:cxnSpLocks/>
          </p:cNvCxnSpPr>
          <p:nvPr/>
        </p:nvCxnSpPr>
        <p:spPr>
          <a:xfrm>
            <a:off x="6159500" y="3280526"/>
            <a:ext cx="762000" cy="164707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C6F15C63-7DFE-4F15-6CAA-9D799E0C4752}"/>
              </a:ext>
            </a:extLst>
          </p:cNvPr>
          <p:cNvCxnSpPr>
            <a:cxnSpLocks/>
          </p:cNvCxnSpPr>
          <p:nvPr/>
        </p:nvCxnSpPr>
        <p:spPr>
          <a:xfrm flipV="1">
            <a:off x="6223000" y="2400300"/>
            <a:ext cx="698500" cy="19949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87561054-C8E3-C899-9B2E-EF6D8F50FBD6}"/>
              </a:ext>
            </a:extLst>
          </p:cNvPr>
          <p:cNvCxnSpPr>
            <a:cxnSpLocks/>
          </p:cNvCxnSpPr>
          <p:nvPr/>
        </p:nvCxnSpPr>
        <p:spPr>
          <a:xfrm flipV="1">
            <a:off x="6191250" y="3663950"/>
            <a:ext cx="793750" cy="1807374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21BB081-4E66-4600-8122-CEFD547F849A}"/>
              </a:ext>
            </a:extLst>
          </p:cNvPr>
          <p:cNvSpPr txBox="1"/>
          <p:nvPr/>
        </p:nvSpPr>
        <p:spPr>
          <a:xfrm>
            <a:off x="853227" y="800911"/>
            <a:ext cx="10485546" cy="119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12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lại một câu em đã nói với bạn. Sử dụng </a:t>
            </a:r>
            <a:r>
              <a:rPr lang="en-US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 ngoặc kép</a:t>
            </a:r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để đánh dấu câu đó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:a16="http://schemas.microsoft.com/office/drawing/2014/main" id="{AA2DC664-D89D-A32B-16E6-F41B957C7F65}"/>
              </a:ext>
            </a:extLst>
          </p:cNvPr>
          <p:cNvSpPr txBox="1"/>
          <p:nvPr/>
        </p:nvSpPr>
        <p:spPr>
          <a:xfrm>
            <a:off x="681092" y="2068305"/>
            <a:ext cx="10485546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nói với bạn: “Bài toán này không khó đâu!”.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8E5B4A4B-8B06-1979-20B0-ED68E6532804}"/>
              </a:ext>
            </a:extLst>
          </p:cNvPr>
          <p:cNvSpPr txBox="1"/>
          <p:nvPr/>
        </p:nvSpPr>
        <p:spPr>
          <a:xfrm>
            <a:off x="681092" y="3290691"/>
            <a:ext cx="11066408" cy="276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nói với bạn: “Hôm qua tớ tự giặt quần áo của mình”.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hỏi bạn: “Bạn thường làm những việc gì ở nhà?”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đề nghị bạn: “Bạn hãy viết một đoạn văn kể những việc bạn đã làm ở nhà đi!”.</a:t>
            </a:r>
          </a:p>
        </p:txBody>
      </p:sp>
    </p:spTree>
    <p:extLst>
      <p:ext uri="{BB962C8B-B14F-4D97-AF65-F5344CB8AC3E}">
        <p14:creationId xmlns:p14="http://schemas.microsoft.com/office/powerpoint/2010/main" val="6046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C0AE206-C4F3-F738-26B4-88C57EC2FB24}"/>
              </a:ext>
            </a:extLst>
          </p:cNvPr>
          <p:cNvSpPr/>
          <p:nvPr/>
        </p:nvSpPr>
        <p:spPr>
          <a:xfrm>
            <a:off x="2824223" y="798653"/>
            <a:ext cx="7986531" cy="937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 Đọc 2 khổ thơ đầu bài “Giặt áo”.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302CFA7-FAB4-5511-1661-6BF222616FF6}"/>
              </a:ext>
            </a:extLst>
          </p:cNvPr>
          <p:cNvSpPr/>
          <p:nvPr/>
        </p:nvSpPr>
        <p:spPr>
          <a:xfrm>
            <a:off x="2824223" y="2491450"/>
            <a:ext cx="7986531" cy="937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Bài thơ có nội dung gì?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1E6F23A-5E30-079B-91F6-B1A26A75A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5" y="2878697"/>
            <a:ext cx="2489782" cy="35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E827DC4-A3BA-DE59-10B2-11DF896EE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50464" r="5452" b="23713"/>
          <a:stretch/>
        </p:blipFill>
        <p:spPr>
          <a:xfrm>
            <a:off x="94106" y="1551007"/>
            <a:ext cx="12003787" cy="435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1945879-567E-3A75-CE09-CEDD624D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60" y="505603"/>
            <a:ext cx="513327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7A4FEB1-F140-0968-5CE0-3DFF2FF771CD}"/>
              </a:ext>
            </a:extLst>
          </p:cNvPr>
          <p:cNvSpPr txBox="1"/>
          <p:nvPr/>
        </p:nvSpPr>
        <p:spPr>
          <a:xfrm>
            <a:off x="139183" y="5063130"/>
            <a:ext cx="11651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Mấy hôm sau, sáng Chủ nhật, mẹ bảo tôi:</a:t>
            </a:r>
          </a:p>
          <a:p>
            <a:pPr marL="457200" indent="-457200">
              <a:buFontTx/>
              <a:buChar char="-"/>
            </a:pPr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Cô-li-a này! Hôm nay con giặt áo sơ mi và quần áo lót đi nhé!</a:t>
            </a:r>
          </a:p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tròn xoe mắt. Nhưng rồi tôi vui vẻ nhận lời, vì đó là việc làm mà tôi đã nói trong bài tập làm văn.</a:t>
            </a:r>
          </a:p>
          <a:p>
            <a:pPr algn="r"/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D63445-AA6B-7F89-585D-68957AD505E7}"/>
              </a:ext>
            </a:extLst>
          </p:cNvPr>
          <p:cNvSpPr txBox="1"/>
          <p:nvPr/>
        </p:nvSpPr>
        <p:spPr>
          <a:xfrm>
            <a:off x="139186" y="355122"/>
            <a:ext cx="1165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Có lần, cô giáo ra cho chúng tôi một đề văn ở lớp: “Em đã làm gì để giúp đỡ mẹ?”.</a:t>
            </a:r>
          </a:p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loay hoay mất một lúc, rồi cầm bút và bắt đầu viết: “Em đã nhiều lần giúp đỡ mẹ. Em quét nhà và rửa bát đĩa. Đôi khi, em giặt khăn mùi soa.”.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193C236-0824-ED91-D1D9-0BF1B375C808}"/>
              </a:ext>
            </a:extLst>
          </p:cNvPr>
          <p:cNvSpPr txBox="1"/>
          <p:nvPr/>
        </p:nvSpPr>
        <p:spPr>
          <a:xfrm>
            <a:off x="139184" y="1797280"/>
            <a:ext cx="11651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Đến đây, tôi bỗng thấy bí. Quả thật, ở nhà, mẹ thường làm mọi việc. Thỉnh thoảng, mẹ bận, định bảo tôi giúp việc này việc kia, nhưng thấy tôi đang học, mẹ lại thôi.</a:t>
            </a:r>
          </a:p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nhìn sang Liu-xi-a, thấy bạn ấy đang viết lia lịa. Thế là tôi bỗng nhớ có lần tôi giặt bít tất của mình, bèn viết thêm: “Em còn giặt tít tất.”.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F7EFA1-EC3B-1BB4-A978-3D4CF327CB3C}"/>
              </a:ext>
            </a:extLst>
          </p:cNvPr>
          <p:cNvSpPr txBox="1"/>
          <p:nvPr/>
        </p:nvSpPr>
        <p:spPr>
          <a:xfrm>
            <a:off x="139183" y="3637076"/>
            <a:ext cx="11651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Nhưng chẳng lẽ lại nộp bài văn ngắn ngủn như thế này? Tôi nhìn xung quanh, mọi người vẫn viết: Lạ thật, các bạn biết gì mà nhiều thế? Tôi cố nghĩ, rồi viết tiếp: “Em giặt cả áo lót, áo sơ mi và quần.”. Cuối cùng, tôi kết thúc bài văn của mình: “Em muốn giúp mẹ nhiều việc hơn, để mẹ đỡ vất vả.”.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03218653-B72D-55E7-486A-FF64911D29C1}"/>
              </a:ext>
            </a:extLst>
          </p:cNvPr>
          <p:cNvGrpSpPr/>
          <p:nvPr/>
        </p:nvGrpSpPr>
        <p:grpSpPr>
          <a:xfrm>
            <a:off x="3177712" y="6032626"/>
            <a:ext cx="4040211" cy="885932"/>
            <a:chOff x="1310001" y="5937813"/>
            <a:chExt cx="4477341" cy="981785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4F2CCE91-0199-5F1D-3DCE-DFFE8A033F72}"/>
                </a:ext>
              </a:extLst>
            </p:cNvPr>
            <p:cNvGrpSpPr/>
            <p:nvPr/>
          </p:nvGrpSpPr>
          <p:grpSpPr>
            <a:xfrm>
              <a:off x="1310001" y="5937813"/>
              <a:ext cx="4477341" cy="981785"/>
              <a:chOff x="1310001" y="5937813"/>
              <a:chExt cx="4477341" cy="981785"/>
            </a:xfrm>
          </p:grpSpPr>
          <p:pic>
            <p:nvPicPr>
              <p:cNvPr id="3" name="Hình ảnh 2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4AFD730B-3D57-DDB5-AE18-F349C518B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001" y="5937813"/>
                <a:ext cx="4477341" cy="981785"/>
              </a:xfrm>
              <a:prstGeom prst="rect">
                <a:avLst/>
              </a:prstGeom>
            </p:spPr>
          </p:pic>
          <p:pic>
            <p:nvPicPr>
              <p:cNvPr id="13" name="Hình ảnh 12" descr="Ảnh có chứa đồ họa véc-tơ&#10;&#10;Mô tả được tạo tự động">
                <a:extLst>
                  <a:ext uri="{FF2B5EF4-FFF2-40B4-BE49-F238E27FC236}">
                    <a16:creationId xmlns:a16="http://schemas.microsoft.com/office/drawing/2014/main" id="{4216DD7B-6724-A6F8-5A81-77844234A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904" y="6002238"/>
                <a:ext cx="1059922" cy="917360"/>
              </a:xfrm>
              <a:prstGeom prst="rect">
                <a:avLst/>
              </a:prstGeom>
            </p:spPr>
          </p:pic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7BB71B82-EE18-7672-78A9-64D367E95318}"/>
                </a:ext>
              </a:extLst>
            </p:cNvPr>
            <p:cNvSpPr txBox="1"/>
            <p:nvPr/>
          </p:nvSpPr>
          <p:spPr>
            <a:xfrm>
              <a:off x="2749826" y="6222094"/>
              <a:ext cx="2239786" cy="57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 mẫu</a:t>
              </a:r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A8BD23BE-4CA2-748B-785C-61A5582D45E0}"/>
              </a:ext>
            </a:extLst>
          </p:cNvPr>
          <p:cNvSpPr txBox="1"/>
          <p:nvPr/>
        </p:nvSpPr>
        <p:spPr>
          <a:xfrm>
            <a:off x="3531570" y="0"/>
            <a:ext cx="51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tập làm văn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7A4FEB1-F140-0968-5CE0-3DFF2FF771CD}"/>
              </a:ext>
            </a:extLst>
          </p:cNvPr>
          <p:cNvSpPr txBox="1"/>
          <p:nvPr/>
        </p:nvSpPr>
        <p:spPr>
          <a:xfrm>
            <a:off x="139183" y="5063130"/>
            <a:ext cx="11651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Mấy hôm sau, sáng Chủ nhật, mẹ bảo tôi:</a:t>
            </a:r>
          </a:p>
          <a:p>
            <a:pPr marL="457200" indent="-457200">
              <a:buFontTx/>
              <a:buChar char="-"/>
            </a:pPr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Cô-li-a này! Hôm nay con giặt áo sơ mi và quần áo lót đi nhé!</a:t>
            </a:r>
          </a:p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tròn xoe mắt. Nhưng rồi tôi vui vẻ nhận lời, vì đó là việc làm mà tôi đã nói trong bài tập làm văn.</a:t>
            </a:r>
          </a:p>
          <a:p>
            <a:pPr algn="r"/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D63445-AA6B-7F89-585D-68957AD505E7}"/>
              </a:ext>
            </a:extLst>
          </p:cNvPr>
          <p:cNvSpPr txBox="1"/>
          <p:nvPr/>
        </p:nvSpPr>
        <p:spPr>
          <a:xfrm>
            <a:off x="139186" y="355122"/>
            <a:ext cx="1165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Có lần, cô giáo ra cho chúng tôi một đề văn ở lớp: “Em đã làm gì để giúp đỡ mẹ?”.</a:t>
            </a:r>
          </a:p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loay hoay mất một lúc, rồi cầm bút và bắt đầu viết: “Em đã nhiều lần giúp đỡ mẹ. Em quét nhà và rửa bát đĩa. Đôi khi, em giặt khăn mùi soa.”.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193C236-0824-ED91-D1D9-0BF1B375C808}"/>
              </a:ext>
            </a:extLst>
          </p:cNvPr>
          <p:cNvSpPr txBox="1"/>
          <p:nvPr/>
        </p:nvSpPr>
        <p:spPr>
          <a:xfrm>
            <a:off x="139184" y="1797280"/>
            <a:ext cx="11651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Đến đây, tôi bỗng thấy bí. Quả thật, ở nhà, mẹ thường làm mọi việc. Thỉnh thoảng, mẹ bận, định bảo tôi giúp việc này việc kia, nhưng thấy tôi đang học, mẹ lại thôi.</a:t>
            </a:r>
          </a:p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Tôi nhìn sang Liu-xi-a, thấy bạn ấy đang viết lia lịa. Thế là tôi bỗng nhớ có lần tôi giặt bít tất của mình, bèn viết thêm: “Em còn giặt tít tất.”.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F7EFA1-EC3B-1BB4-A978-3D4CF327CB3C}"/>
              </a:ext>
            </a:extLst>
          </p:cNvPr>
          <p:cNvSpPr txBox="1"/>
          <p:nvPr/>
        </p:nvSpPr>
        <p:spPr>
          <a:xfrm>
            <a:off x="139183" y="3637076"/>
            <a:ext cx="11651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Nhưng chẳng lẽ lại nộp bài văn ngắn ngủn như thế này? Tôi nhìn xung quanh, mọi người vẫn viết: Lạ thật, các bạn biết gì mà nhiều thế? Tôi cố nghĩ, rồi viết tiếp: “Em giặt cả áo lót, áo sơ mi và quần.”. Cuối cùng, tôi kết thúc bài văn của mình: “Em muốn giúp mẹ nhiều việc hơn, để mẹ đỡ vất vả.”.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03218653-B72D-55E7-486A-FF64911D29C1}"/>
              </a:ext>
            </a:extLst>
          </p:cNvPr>
          <p:cNvGrpSpPr/>
          <p:nvPr/>
        </p:nvGrpSpPr>
        <p:grpSpPr>
          <a:xfrm>
            <a:off x="3057969" y="6160600"/>
            <a:ext cx="4485831" cy="885932"/>
            <a:chOff x="1310001" y="5937813"/>
            <a:chExt cx="4971175" cy="981785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4F2CCE91-0199-5F1D-3DCE-DFFE8A033F72}"/>
                </a:ext>
              </a:extLst>
            </p:cNvPr>
            <p:cNvGrpSpPr/>
            <p:nvPr/>
          </p:nvGrpSpPr>
          <p:grpSpPr>
            <a:xfrm>
              <a:off x="1310001" y="5937813"/>
              <a:ext cx="4971175" cy="981785"/>
              <a:chOff x="1310001" y="5937813"/>
              <a:chExt cx="4971175" cy="981785"/>
            </a:xfrm>
          </p:grpSpPr>
          <p:pic>
            <p:nvPicPr>
              <p:cNvPr id="3" name="Hình ảnh 2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4AFD730B-3D57-DDB5-AE18-F349C518B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001" y="5937813"/>
                <a:ext cx="4971175" cy="981785"/>
              </a:xfrm>
              <a:prstGeom prst="rect">
                <a:avLst/>
              </a:prstGeom>
            </p:spPr>
          </p:pic>
          <p:pic>
            <p:nvPicPr>
              <p:cNvPr id="13" name="Hình ảnh 12" descr="Ảnh có chứa đồ họa véc-tơ&#10;&#10;Mô tả được tạo tự động">
                <a:extLst>
                  <a:ext uri="{FF2B5EF4-FFF2-40B4-BE49-F238E27FC236}">
                    <a16:creationId xmlns:a16="http://schemas.microsoft.com/office/drawing/2014/main" id="{4216DD7B-6724-A6F8-5A81-77844234A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904" y="6002238"/>
                <a:ext cx="1059922" cy="917360"/>
              </a:xfrm>
              <a:prstGeom prst="rect">
                <a:avLst/>
              </a:prstGeom>
            </p:spPr>
          </p:pic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7BB71B82-EE18-7672-78A9-64D367E95318}"/>
                </a:ext>
              </a:extLst>
            </p:cNvPr>
            <p:cNvSpPr txBox="1"/>
            <p:nvPr/>
          </p:nvSpPr>
          <p:spPr>
            <a:xfrm>
              <a:off x="2749825" y="6222094"/>
              <a:ext cx="2819604" cy="57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Nối tiếp đoạn</a:t>
              </a:r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A8BD23BE-4CA2-748B-785C-61A5582D45E0}"/>
              </a:ext>
            </a:extLst>
          </p:cNvPr>
          <p:cNvSpPr txBox="1"/>
          <p:nvPr/>
        </p:nvSpPr>
        <p:spPr>
          <a:xfrm>
            <a:off x="3531570" y="0"/>
            <a:ext cx="51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tập làm văn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1AFECA-C017-AB35-40A5-B5E69EBF3527}"/>
              </a:ext>
            </a:extLst>
          </p:cNvPr>
          <p:cNvSpPr txBox="1"/>
          <p:nvPr/>
        </p:nvSpPr>
        <p:spPr>
          <a:xfrm>
            <a:off x="2583592" y="573898"/>
            <a:ext cx="702481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từ khó</a:t>
            </a:r>
            <a:endParaRPr lang="en-US" sz="4400" b="1">
              <a:solidFill>
                <a:srgbClr val="CC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5856CB2-9674-EDE9-C7BC-90E9BE509BE4}"/>
              </a:ext>
            </a:extLst>
          </p:cNvPr>
          <p:cNvSpPr/>
          <p:nvPr/>
        </p:nvSpPr>
        <p:spPr>
          <a:xfrm>
            <a:off x="5819454" y="2090526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endParaRPr lang="en-US" sz="1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42FB50-15D7-A855-6502-EC5B24B1DAD4}"/>
              </a:ext>
            </a:extLst>
          </p:cNvPr>
          <p:cNvSpPr/>
          <p:nvPr/>
        </p:nvSpPr>
        <p:spPr>
          <a:xfrm>
            <a:off x="5164202" y="29347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endParaRPr lang="en-US" sz="1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712E8B8-D7D9-C059-24EB-55FACA32B06A}"/>
              </a:ext>
            </a:extLst>
          </p:cNvPr>
          <p:cNvSpPr/>
          <p:nvPr/>
        </p:nvSpPr>
        <p:spPr>
          <a:xfrm>
            <a:off x="8243721" y="2098237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ộp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endParaRPr lang="en-US" sz="1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42BBF4F-D7CD-BD9E-F479-9AED4AF64092}"/>
              </a:ext>
            </a:extLst>
          </p:cNvPr>
          <p:cNvSpPr/>
          <p:nvPr/>
        </p:nvSpPr>
        <p:spPr>
          <a:xfrm>
            <a:off x="2379961" y="2938236"/>
            <a:ext cx="2481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endParaRPr lang="en-US" sz="1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7E5369A-215A-6D18-8A18-B555F9942B6B}"/>
              </a:ext>
            </a:extLst>
          </p:cNvPr>
          <p:cNvSpPr/>
          <p:nvPr/>
        </p:nvSpPr>
        <p:spPr>
          <a:xfrm>
            <a:off x="8389093" y="2938236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endParaRPr lang="en-US" sz="1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6D3372E-8878-3049-085C-27A98379030A}"/>
              </a:ext>
            </a:extLst>
          </p:cNvPr>
          <p:cNvSpPr/>
          <p:nvPr/>
        </p:nvSpPr>
        <p:spPr>
          <a:xfrm>
            <a:off x="7388995" y="2920659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ói, </a:t>
            </a:r>
            <a:endParaRPr lang="en-US" sz="1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23CEAFEE-B3A6-4960-0BC2-451E38CEA857}"/>
              </a:ext>
            </a:extLst>
          </p:cNvPr>
          <p:cNvSpPr/>
          <p:nvPr/>
        </p:nvSpPr>
        <p:spPr>
          <a:xfrm>
            <a:off x="2414705" y="3724638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ỉnh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endParaRPr lang="en-US" sz="1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2F0CC32-F466-5F5B-048D-8DDC3CCCE0FC}"/>
              </a:ext>
            </a:extLst>
          </p:cNvPr>
          <p:cNvSpPr/>
          <p:nvPr/>
        </p:nvSpPr>
        <p:spPr>
          <a:xfrm>
            <a:off x="5599730" y="3743081"/>
            <a:ext cx="1734770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chẳng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D6F7C56E-F7E4-CA28-A4B1-64407CA28944}"/>
              </a:ext>
            </a:extLst>
          </p:cNvPr>
          <p:cNvSpPr/>
          <p:nvPr/>
        </p:nvSpPr>
        <p:spPr>
          <a:xfrm>
            <a:off x="2379961" y="2078791"/>
            <a:ext cx="1802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Liu-xi-a, 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6A06DA78-FF55-E5F7-1D85-9B47A752E8A1}"/>
              </a:ext>
            </a:extLst>
          </p:cNvPr>
          <p:cNvSpPr/>
          <p:nvPr/>
        </p:nvSpPr>
        <p:spPr>
          <a:xfrm>
            <a:off x="4174247" y="2095871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Cô-li-a,</a:t>
            </a:r>
          </a:p>
        </p:txBody>
      </p:sp>
    </p:spTree>
    <p:extLst>
      <p:ext uri="{BB962C8B-B14F-4D97-AF65-F5344CB8AC3E}">
        <p14:creationId xmlns:p14="http://schemas.microsoft.com/office/powerpoint/2010/main" val="14656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1687</Words>
  <Application>Microsoft Office PowerPoint</Application>
  <PresentationFormat>Widescreen</PresentationFormat>
  <Paragraphs>101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#9Slide04 SFU Belle</vt:lpstr>
      <vt:lpstr>Arial</vt:lpstr>
      <vt:lpstr>AvantGarde</vt:lpstr>
      <vt:lpstr>Calibri</vt:lpstr>
      <vt:lpstr>Calibri Light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15</cp:revision>
  <dcterms:created xsi:type="dcterms:W3CDTF">2021-12-21T12:51:08Z</dcterms:created>
  <dcterms:modified xsi:type="dcterms:W3CDTF">2022-09-25T02:46:36Z</dcterms:modified>
</cp:coreProperties>
</file>