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94" r:id="rId2"/>
    <p:sldId id="256" r:id="rId3"/>
    <p:sldId id="257" r:id="rId4"/>
    <p:sldId id="267" r:id="rId5"/>
    <p:sldId id="266" r:id="rId6"/>
    <p:sldId id="261" r:id="rId7"/>
    <p:sldId id="270" r:id="rId8"/>
    <p:sldId id="271" r:id="rId9"/>
    <p:sldId id="269" r:id="rId10"/>
    <p:sldId id="272" r:id="rId11"/>
    <p:sldId id="273" r:id="rId12"/>
    <p:sldId id="263" r:id="rId13"/>
    <p:sldId id="262" r:id="rId14"/>
    <p:sldId id="274" r:id="rId15"/>
    <p:sldId id="275" r:id="rId16"/>
    <p:sldId id="276" r:id="rId17"/>
    <p:sldId id="277" r:id="rId18"/>
    <p:sldId id="278" r:id="rId19"/>
    <p:sldId id="260" r:id="rId20"/>
    <p:sldId id="279" r:id="rId21"/>
    <p:sldId id="280" r:id="rId22"/>
    <p:sldId id="264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00"/>
    <a:srgbClr val="FFFFFF"/>
    <a:srgbClr val="FFFCDA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94660"/>
  </p:normalViewPr>
  <p:slideViewPr>
    <p:cSldViewPr snapToGrid="0">
      <p:cViewPr varScale="1">
        <p:scale>
          <a:sx n="59" d="100"/>
          <a:sy n="59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7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51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9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5" r:id="rId4"/>
    <p:sldLayoutId id="2147483656" r:id="rId5"/>
    <p:sldLayoutId id="2147483657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" y="8691"/>
            <a:ext cx="12161103" cy="684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384" y="732868"/>
            <a:ext cx="8208745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6368" y="1397929"/>
            <a:ext cx="3876352" cy="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7497" y="3600017"/>
            <a:ext cx="760069" cy="28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9138" y="5035703"/>
            <a:ext cx="760069" cy="21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57" y="3581016"/>
            <a:ext cx="4484407" cy="123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106696" y="3241730"/>
            <a:ext cx="7695698" cy="291676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5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09" y="532293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17188" y="4948611"/>
            <a:ext cx="7357636" cy="1105005"/>
          </a:xfrm>
          <a:prstGeom prst="rect">
            <a:avLst/>
          </a:prstGeom>
          <a:noFill/>
        </p:spPr>
        <p:txBody>
          <a:bodyPr wrap="none" lIns="91208" tIns="45604" rIns="91208" bIns="45604">
            <a:spAutoFit/>
          </a:bodyPr>
          <a:lstStyle/>
          <a:p>
            <a:pPr algn="ctr">
              <a:defRPr/>
            </a:pPr>
            <a:r>
              <a:rPr lang="en-US" sz="658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58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AFE0BD1-DE3D-C812-4EF8-D16E1B949B93}"/>
              </a:ext>
            </a:extLst>
          </p:cNvPr>
          <p:cNvSpPr txBox="1"/>
          <p:nvPr/>
        </p:nvSpPr>
        <p:spPr>
          <a:xfrm>
            <a:off x="3524765" y="2079784"/>
            <a:ext cx="7024816" cy="2698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Aft>
                <a:spcPts val="800"/>
              </a:spcAft>
            </a:pPr>
            <a:r>
              <a:rPr lang="en-US" sz="3200" b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Tre bừng nắng lên</a:t>
            </a:r>
          </a:p>
          <a:p>
            <a:pPr marL="457200" algn="just">
              <a:lnSpc>
                <a:spcPct val="120000"/>
              </a:lnSpc>
              <a:spcAft>
                <a:spcPts val="800"/>
              </a:spcAft>
            </a:pPr>
            <a:r>
              <a:rPr lang="en-US" sz="3200" b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Rộn vườn tiếng sáo</a:t>
            </a:r>
          </a:p>
          <a:p>
            <a:pPr marL="457200" algn="just">
              <a:lnSpc>
                <a:spcPct val="120000"/>
              </a:lnSpc>
              <a:spcAft>
                <a:spcPts val="800"/>
              </a:spcAft>
            </a:pPr>
            <a:r>
              <a:rPr lang="en-US" sz="3200" b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đẹp nhắc em</a:t>
            </a:r>
          </a:p>
          <a:p>
            <a:pPr marL="457200" algn="just">
              <a:lnSpc>
                <a:spcPct val="120000"/>
              </a:lnSpc>
              <a:spcAft>
                <a:spcPts val="800"/>
              </a:spcAft>
            </a:pPr>
            <a:r>
              <a:rPr lang="en-US" sz="3200" b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Giặt quần, giặt áo.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974D917-D25D-21CE-FA0C-7ADDDE3025DF}"/>
              </a:ext>
            </a:extLst>
          </p:cNvPr>
          <p:cNvSpPr txBox="1"/>
          <p:nvPr/>
        </p:nvSpPr>
        <p:spPr>
          <a:xfrm>
            <a:off x="2583592" y="573898"/>
            <a:ext cx="7024816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 đọc câu</a:t>
            </a:r>
            <a:endParaRPr lang="en-US" sz="4400" b="1">
              <a:solidFill>
                <a:srgbClr val="CC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53624E9-5A5B-DD7D-2C8D-4707E813DDF0}"/>
              </a:ext>
            </a:extLst>
          </p:cNvPr>
          <p:cNvSpPr txBox="1"/>
          <p:nvPr/>
        </p:nvSpPr>
        <p:spPr>
          <a:xfrm>
            <a:off x="6783566" y="1966889"/>
            <a:ext cx="864973" cy="749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Aft>
                <a:spcPts val="800"/>
              </a:spcAft>
            </a:pPr>
            <a:r>
              <a:rPr lang="en-US" sz="4000" b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A74DDD3-7F84-B427-D563-29B74A504D42}"/>
              </a:ext>
            </a:extLst>
          </p:cNvPr>
          <p:cNvSpPr txBox="1"/>
          <p:nvPr/>
        </p:nvSpPr>
        <p:spPr>
          <a:xfrm>
            <a:off x="6900956" y="2679754"/>
            <a:ext cx="864973" cy="749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Aft>
                <a:spcPts val="800"/>
              </a:spcAft>
            </a:pPr>
            <a:r>
              <a:rPr lang="en-US" sz="4000" b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FC1ED66-B81F-5EDE-8BC4-32D878072ADD}"/>
              </a:ext>
            </a:extLst>
          </p:cNvPr>
          <p:cNvSpPr txBox="1"/>
          <p:nvPr/>
        </p:nvSpPr>
        <p:spPr>
          <a:xfrm>
            <a:off x="6783567" y="3352484"/>
            <a:ext cx="864973" cy="749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Aft>
                <a:spcPts val="800"/>
              </a:spcAft>
            </a:pPr>
            <a:r>
              <a:rPr lang="en-US" sz="4000" b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F3D0A9-BE98-E772-9839-010D61DC26FC}"/>
              </a:ext>
            </a:extLst>
          </p:cNvPr>
          <p:cNvSpPr txBox="1"/>
          <p:nvPr/>
        </p:nvSpPr>
        <p:spPr>
          <a:xfrm>
            <a:off x="5352828" y="4028971"/>
            <a:ext cx="864973" cy="749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Aft>
                <a:spcPts val="800"/>
              </a:spcAft>
            </a:pPr>
            <a:r>
              <a:rPr lang="en-US" sz="4000" b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AA5FB10-B182-65BD-59AC-6A80FF384807}"/>
              </a:ext>
            </a:extLst>
          </p:cNvPr>
          <p:cNvGrpSpPr/>
          <p:nvPr/>
        </p:nvGrpSpPr>
        <p:grpSpPr>
          <a:xfrm>
            <a:off x="6742671" y="4028971"/>
            <a:ext cx="959708" cy="749244"/>
            <a:chOff x="7269892" y="4069487"/>
            <a:chExt cx="959708" cy="749244"/>
          </a:xfrm>
        </p:grpSpPr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BBF56121-E616-6D0F-513A-8BEED60BA644}"/>
                </a:ext>
              </a:extLst>
            </p:cNvPr>
            <p:cNvSpPr txBox="1"/>
            <p:nvPr/>
          </p:nvSpPr>
          <p:spPr>
            <a:xfrm>
              <a:off x="7364627" y="4069487"/>
              <a:ext cx="864973" cy="7492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algn="just">
                <a:lnSpc>
                  <a:spcPct val="120000"/>
                </a:lnSpc>
                <a:spcAft>
                  <a:spcPts val="800"/>
                </a:spcAft>
              </a:pPr>
              <a:r>
                <a:rPr lang="en-US" sz="4000" b="1">
                  <a:solidFill>
                    <a:srgbClr val="FF0000"/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/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5030ED11-D2E6-8ADB-AC4D-100B5112485B}"/>
                </a:ext>
              </a:extLst>
            </p:cNvPr>
            <p:cNvSpPr txBox="1"/>
            <p:nvPr/>
          </p:nvSpPr>
          <p:spPr>
            <a:xfrm>
              <a:off x="7269892" y="4069487"/>
              <a:ext cx="864973" cy="7492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algn="just">
                <a:lnSpc>
                  <a:spcPct val="120000"/>
                </a:lnSpc>
                <a:spcAft>
                  <a:spcPts val="800"/>
                </a:spcAft>
              </a:pPr>
              <a:r>
                <a:rPr lang="en-US" sz="4000" b="1">
                  <a:solidFill>
                    <a:srgbClr val="FF0000"/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718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D63445-AA6B-7F89-585D-68957AD505E7}"/>
              </a:ext>
            </a:extLst>
          </p:cNvPr>
          <p:cNvSpPr txBox="1"/>
          <p:nvPr/>
        </p:nvSpPr>
        <p:spPr>
          <a:xfrm>
            <a:off x="81025" y="127322"/>
            <a:ext cx="380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Tre bừng nắng lên</a:t>
            </a:r>
          </a:p>
          <a:p>
            <a:r>
              <a:rPr lang="en-US" sz="2800" b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Rộn vườn tiếng sáo</a:t>
            </a:r>
          </a:p>
          <a:p>
            <a:r>
              <a:rPr lang="en-US" sz="2800" b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đẹp nhắc em</a:t>
            </a:r>
          </a:p>
          <a:p>
            <a:r>
              <a:rPr lang="en-US" sz="2800" b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Giặt quần, giặt áo.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193C236-0824-ED91-D1D9-0BF1B375C808}"/>
              </a:ext>
            </a:extLst>
          </p:cNvPr>
          <p:cNvSpPr txBox="1"/>
          <p:nvPr/>
        </p:nvSpPr>
        <p:spPr>
          <a:xfrm>
            <a:off x="84888" y="2235844"/>
            <a:ext cx="4024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 bọt xà phòng</a:t>
            </a:r>
          </a:p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đôi găng trắng</a:t>
            </a:r>
          </a:p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 đốm cầu vồng</a:t>
            </a:r>
          </a:p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 em lấp lánh.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F7EFA1-EC3B-1BB4-A978-3D4CF327CB3C}"/>
              </a:ext>
            </a:extLst>
          </p:cNvPr>
          <p:cNvSpPr txBox="1"/>
          <p:nvPr/>
        </p:nvSpPr>
        <p:spPr>
          <a:xfrm>
            <a:off x="169776" y="4240422"/>
            <a:ext cx="380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theo gió bay</a:t>
            </a:r>
          </a:p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 tre, trên chuối</a:t>
            </a:r>
          </a:p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vẫn đầy trời</a:t>
            </a:r>
          </a:p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Vàng sân, vàng lối.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E15FBA6-9922-CBD7-8F6E-0523BDDA75E0}"/>
              </a:ext>
            </a:extLst>
          </p:cNvPr>
          <p:cNvSpPr txBox="1"/>
          <p:nvPr/>
        </p:nvSpPr>
        <p:spPr>
          <a:xfrm>
            <a:off x="4396456" y="4240422"/>
            <a:ext cx="380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C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Sạch sẽ như mới</a:t>
            </a:r>
          </a:p>
          <a:p>
            <a:r>
              <a:rPr lang="en-US" sz="2800" b="1">
                <a:solidFill>
                  <a:srgbClr val="CC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Áo quần lên dây</a:t>
            </a:r>
          </a:p>
          <a:p>
            <a:r>
              <a:rPr lang="en-US" sz="2800" b="1">
                <a:solidFill>
                  <a:srgbClr val="CC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 yêu ngắm mãi</a:t>
            </a:r>
          </a:p>
          <a:p>
            <a:r>
              <a:rPr lang="en-US" sz="2800" b="1">
                <a:solidFill>
                  <a:srgbClr val="CC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Trắng hồng đôi tay...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7E112D9-2623-02C6-BB4F-3AFCDC3BD9D1}"/>
              </a:ext>
            </a:extLst>
          </p:cNvPr>
          <p:cNvSpPr txBox="1"/>
          <p:nvPr/>
        </p:nvSpPr>
        <p:spPr>
          <a:xfrm>
            <a:off x="8623136" y="4318168"/>
            <a:ext cx="380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đi suốt ngày</a:t>
            </a:r>
          </a:p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 lo xuống núi</a:t>
            </a:r>
          </a:p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vẫn còn đây</a:t>
            </a:r>
          </a:p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Áo thơm bên gối.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FFBDF23-96AF-D1C3-01C7-FC32DD9E34C7}"/>
              </a:ext>
            </a:extLst>
          </p:cNvPr>
          <p:cNvSpPr txBox="1"/>
          <p:nvPr/>
        </p:nvSpPr>
        <p:spPr>
          <a:xfrm>
            <a:off x="10245520" y="6216945"/>
            <a:ext cx="380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 HỔ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524AD6E-B16B-1EDB-E800-8D7ADE650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847" y="43714"/>
            <a:ext cx="7828330" cy="441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028B6EC-A3CD-E0A6-7F5F-6A63C8745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16" r="35101"/>
          <a:stretch/>
        </p:blipFill>
        <p:spPr>
          <a:xfrm>
            <a:off x="3977847" y="-103271"/>
            <a:ext cx="2742369" cy="1531541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ECF4B250-F9A3-81D5-2277-3462A4C5E892}"/>
              </a:ext>
            </a:extLst>
          </p:cNvPr>
          <p:cNvGrpSpPr/>
          <p:nvPr/>
        </p:nvGrpSpPr>
        <p:grpSpPr>
          <a:xfrm>
            <a:off x="1310001" y="5937813"/>
            <a:ext cx="4477341" cy="981785"/>
            <a:chOff x="1310001" y="5937813"/>
            <a:chExt cx="4477341" cy="981785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DBFF9451-FBB5-F462-80F4-1C3C60839561}"/>
                </a:ext>
              </a:extLst>
            </p:cNvPr>
            <p:cNvGrpSpPr/>
            <p:nvPr/>
          </p:nvGrpSpPr>
          <p:grpSpPr>
            <a:xfrm>
              <a:off x="1310001" y="5937813"/>
              <a:ext cx="4477341" cy="981785"/>
              <a:chOff x="1310001" y="5937813"/>
              <a:chExt cx="4477341" cy="981785"/>
            </a:xfrm>
          </p:grpSpPr>
          <p:pic>
            <p:nvPicPr>
              <p:cNvPr id="13" name="Hình ảnh 12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4DC82628-92E0-DC59-3BD7-31585D45C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001" y="5937813"/>
                <a:ext cx="4477341" cy="981785"/>
              </a:xfrm>
              <a:prstGeom prst="rect">
                <a:avLst/>
              </a:prstGeom>
            </p:spPr>
          </p:pic>
          <p:pic>
            <p:nvPicPr>
              <p:cNvPr id="14" name="Hình ảnh 13" descr="Ảnh có chứa đồ họa véc-tơ&#10;&#10;Mô tả được tạo tự động">
                <a:extLst>
                  <a:ext uri="{FF2B5EF4-FFF2-40B4-BE49-F238E27FC236}">
                    <a16:creationId xmlns:a16="http://schemas.microsoft.com/office/drawing/2014/main" id="{51269D7F-FAFC-4083-BF93-2BE163FC80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9904" y="6002238"/>
                <a:ext cx="1059922" cy="917360"/>
              </a:xfrm>
              <a:prstGeom prst="rect">
                <a:avLst/>
              </a:prstGeom>
            </p:spPr>
          </p:pic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4D0579C2-4054-1FA3-7D89-25427836524D}"/>
                </a:ext>
              </a:extLst>
            </p:cNvPr>
            <p:cNvSpPr txBox="1"/>
            <p:nvPr/>
          </p:nvSpPr>
          <p:spPr>
            <a:xfrm>
              <a:off x="2421925" y="6222094"/>
              <a:ext cx="2619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Nối tiếp đoạn</a:t>
              </a: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396880F6-73CC-B5EC-3FFF-27C6B82F8BB4}"/>
              </a:ext>
            </a:extLst>
          </p:cNvPr>
          <p:cNvGrpSpPr/>
          <p:nvPr/>
        </p:nvGrpSpPr>
        <p:grpSpPr>
          <a:xfrm>
            <a:off x="4357750" y="5937813"/>
            <a:ext cx="5032835" cy="981785"/>
            <a:chOff x="6384465" y="5876215"/>
            <a:chExt cx="5032835" cy="981785"/>
          </a:xfrm>
        </p:grpSpPr>
        <p:pic>
          <p:nvPicPr>
            <p:cNvPr id="18" name="Hình ảnh 17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2DE2251-B710-86F8-81A9-11DB511B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465" y="5876215"/>
              <a:ext cx="5032835" cy="981785"/>
            </a:xfrm>
            <a:prstGeom prst="rect">
              <a:avLst/>
            </a:prstGeom>
          </p:spPr>
        </p:pic>
        <p:pic>
          <p:nvPicPr>
            <p:cNvPr id="19" name="Hình ảnh 18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D68566C-545B-D1BD-A568-20F7B2ED9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368" y="5940640"/>
              <a:ext cx="1059922" cy="917360"/>
            </a:xfrm>
            <a:prstGeom prst="rect">
              <a:avLst/>
            </a:prstGeom>
          </p:spPr>
        </p:pic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5CA6D5B5-0971-32A6-00C5-B0C6FE641290}"/>
                </a:ext>
              </a:extLst>
            </p:cNvPr>
            <p:cNvSpPr txBox="1"/>
            <p:nvPr/>
          </p:nvSpPr>
          <p:spPr>
            <a:xfrm>
              <a:off x="7503941" y="6160496"/>
              <a:ext cx="324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Luyện đọc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37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B0957E7-B397-E4FD-D69C-DF854142B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79" y="828476"/>
            <a:ext cx="5716441" cy="520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5842108-84D1-4E33-E2FC-9CF0E0A61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62" y="1259357"/>
            <a:ext cx="6323276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0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D63445-AA6B-7F89-585D-68957AD505E7}"/>
              </a:ext>
            </a:extLst>
          </p:cNvPr>
          <p:cNvSpPr txBox="1"/>
          <p:nvPr/>
        </p:nvSpPr>
        <p:spPr>
          <a:xfrm>
            <a:off x="81025" y="127322"/>
            <a:ext cx="380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Tre bừng nắng lên</a:t>
            </a:r>
          </a:p>
          <a:p>
            <a:r>
              <a:rPr lang="en-US" sz="2800" b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Rộn vườn tiếng sáo</a:t>
            </a:r>
          </a:p>
          <a:p>
            <a:r>
              <a:rPr lang="en-US" sz="2800" b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đẹp nhắc em</a:t>
            </a:r>
          </a:p>
          <a:p>
            <a:r>
              <a:rPr lang="en-US" sz="2800" b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Giặt quần, giặt áo.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193C236-0824-ED91-D1D9-0BF1B375C808}"/>
              </a:ext>
            </a:extLst>
          </p:cNvPr>
          <p:cNvSpPr txBox="1"/>
          <p:nvPr/>
        </p:nvSpPr>
        <p:spPr>
          <a:xfrm>
            <a:off x="84888" y="2235844"/>
            <a:ext cx="4024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 bọt xà phòng</a:t>
            </a:r>
          </a:p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đôi găng trắng</a:t>
            </a:r>
          </a:p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 đốm cầu vồng</a:t>
            </a:r>
          </a:p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 em lấp lánh.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F7EFA1-EC3B-1BB4-A978-3D4CF327CB3C}"/>
              </a:ext>
            </a:extLst>
          </p:cNvPr>
          <p:cNvSpPr txBox="1"/>
          <p:nvPr/>
        </p:nvSpPr>
        <p:spPr>
          <a:xfrm>
            <a:off x="169776" y="4240422"/>
            <a:ext cx="380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theo gió bay</a:t>
            </a:r>
          </a:p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 tre, trên chuối</a:t>
            </a:r>
          </a:p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vẫn đầy trời</a:t>
            </a:r>
          </a:p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Vàng sân, vàng lối.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E15FBA6-9922-CBD7-8F6E-0523BDDA75E0}"/>
              </a:ext>
            </a:extLst>
          </p:cNvPr>
          <p:cNvSpPr txBox="1"/>
          <p:nvPr/>
        </p:nvSpPr>
        <p:spPr>
          <a:xfrm>
            <a:off x="4396456" y="4240422"/>
            <a:ext cx="380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C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Sạch sẽ như mới</a:t>
            </a:r>
          </a:p>
          <a:p>
            <a:r>
              <a:rPr lang="en-US" sz="2800" b="1">
                <a:solidFill>
                  <a:srgbClr val="CC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Áo quần lên dây</a:t>
            </a:r>
          </a:p>
          <a:p>
            <a:r>
              <a:rPr lang="en-US" sz="2800" b="1">
                <a:solidFill>
                  <a:srgbClr val="CC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 yêu ngắm mãi</a:t>
            </a:r>
          </a:p>
          <a:p>
            <a:r>
              <a:rPr lang="en-US" sz="2800" b="1">
                <a:solidFill>
                  <a:srgbClr val="CC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Trắng hồng đôi tay...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7E112D9-2623-02C6-BB4F-3AFCDC3BD9D1}"/>
              </a:ext>
            </a:extLst>
          </p:cNvPr>
          <p:cNvSpPr txBox="1"/>
          <p:nvPr/>
        </p:nvSpPr>
        <p:spPr>
          <a:xfrm>
            <a:off x="8623136" y="4240422"/>
            <a:ext cx="380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đi suốt ngày</a:t>
            </a:r>
          </a:p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 lo xuống núi</a:t>
            </a:r>
          </a:p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vẫn còn đây</a:t>
            </a:r>
          </a:p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Áo thơm bên gối.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FFBDF23-96AF-D1C3-01C7-FC32DD9E34C7}"/>
              </a:ext>
            </a:extLst>
          </p:cNvPr>
          <p:cNvSpPr txBox="1"/>
          <p:nvPr/>
        </p:nvSpPr>
        <p:spPr>
          <a:xfrm>
            <a:off x="10245520" y="6216945"/>
            <a:ext cx="380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 HỔ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524AD6E-B16B-1EDB-E800-8D7ADE650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847" y="43714"/>
            <a:ext cx="7828330" cy="441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028B6EC-A3CD-E0A6-7F5F-6A63C8745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16" r="35101"/>
          <a:stretch/>
        </p:blipFill>
        <p:spPr>
          <a:xfrm>
            <a:off x="3977847" y="-103271"/>
            <a:ext cx="2742369" cy="1531541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396880F6-73CC-B5EC-3FFF-27C6B82F8BB4}"/>
              </a:ext>
            </a:extLst>
          </p:cNvPr>
          <p:cNvGrpSpPr/>
          <p:nvPr/>
        </p:nvGrpSpPr>
        <p:grpSpPr>
          <a:xfrm>
            <a:off x="3037989" y="5987662"/>
            <a:ext cx="5585147" cy="981785"/>
            <a:chOff x="6384465" y="5876215"/>
            <a:chExt cx="5585147" cy="981785"/>
          </a:xfrm>
        </p:grpSpPr>
        <p:pic>
          <p:nvPicPr>
            <p:cNvPr id="18" name="Hình ảnh 17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2DE2251-B710-86F8-81A9-11DB511B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465" y="5876215"/>
              <a:ext cx="5585147" cy="981785"/>
            </a:xfrm>
            <a:prstGeom prst="rect">
              <a:avLst/>
            </a:prstGeom>
          </p:spPr>
        </p:pic>
        <p:pic>
          <p:nvPicPr>
            <p:cNvPr id="19" name="Hình ảnh 18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D68566C-545B-D1BD-A568-20F7B2ED9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368" y="5940640"/>
              <a:ext cx="1059922" cy="917360"/>
            </a:xfrm>
            <a:prstGeom prst="rect">
              <a:avLst/>
            </a:prstGeom>
          </p:spPr>
        </p:pic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5CA6D5B5-0971-32A6-00C5-B0C6FE641290}"/>
                </a:ext>
              </a:extLst>
            </p:cNvPr>
            <p:cNvSpPr txBox="1"/>
            <p:nvPr/>
          </p:nvSpPr>
          <p:spPr>
            <a:xfrm>
              <a:off x="7475065" y="6160550"/>
              <a:ext cx="4138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Luyện đọc toàn bài</a:t>
              </a: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A7A12AA-0751-CA78-51AF-2F029B7E39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519" y="-178274"/>
            <a:ext cx="896190" cy="1182727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84C8DEF4-B9F0-9B22-EC60-21B4C3D45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2" y="274287"/>
            <a:ext cx="896190" cy="1182727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85E0DBE-EC84-9A16-0282-F038A1531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392" y="675608"/>
            <a:ext cx="896190" cy="1182727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73EF1A0A-1F05-AFC0-5458-58E154998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897" y="1145967"/>
            <a:ext cx="896190" cy="1182727"/>
          </a:xfrm>
          <a:prstGeom prst="rect">
            <a:avLst/>
          </a:prstGeom>
        </p:spPr>
      </p:pic>
      <p:grpSp>
        <p:nvGrpSpPr>
          <p:cNvPr id="26" name="Nhóm 25">
            <a:extLst>
              <a:ext uri="{FF2B5EF4-FFF2-40B4-BE49-F238E27FC236}">
                <a16:creationId xmlns:a16="http://schemas.microsoft.com/office/drawing/2014/main" id="{3DD2E705-7AA2-BAA2-B6F3-EA365343A6E7}"/>
              </a:ext>
            </a:extLst>
          </p:cNvPr>
          <p:cNvGrpSpPr/>
          <p:nvPr/>
        </p:nvGrpSpPr>
        <p:grpSpPr>
          <a:xfrm>
            <a:off x="2699887" y="1137068"/>
            <a:ext cx="982799" cy="1182727"/>
            <a:chOff x="3191375" y="1217048"/>
            <a:chExt cx="982799" cy="1182727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556B3CA1-D59C-21F0-FE5F-1E6346923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1375" y="1217048"/>
              <a:ext cx="896190" cy="1182727"/>
            </a:xfrm>
            <a:prstGeom prst="rect">
              <a:avLst/>
            </a:prstGeom>
          </p:spPr>
        </p:pic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9365C537-0015-2BF9-2119-84B448BAD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7984" y="1217048"/>
              <a:ext cx="896190" cy="1182727"/>
            </a:xfrm>
            <a:prstGeom prst="rect">
              <a:avLst/>
            </a:prstGeom>
          </p:spPr>
        </p:pic>
      </p:grp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E01D54C6-B47E-DE69-FDEB-EB8FDDB90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7838" y="1900126"/>
            <a:ext cx="896190" cy="1182727"/>
          </a:xfrm>
          <a:prstGeom prst="rect">
            <a:avLst/>
          </a:prstGeom>
        </p:spPr>
      </p:pic>
      <p:grpSp>
        <p:nvGrpSpPr>
          <p:cNvPr id="28" name="Nhóm 27">
            <a:extLst>
              <a:ext uri="{FF2B5EF4-FFF2-40B4-BE49-F238E27FC236}">
                <a16:creationId xmlns:a16="http://schemas.microsoft.com/office/drawing/2014/main" id="{19F09020-BFDE-58C6-C405-568A290B0ACA}"/>
              </a:ext>
            </a:extLst>
          </p:cNvPr>
          <p:cNvGrpSpPr/>
          <p:nvPr/>
        </p:nvGrpSpPr>
        <p:grpSpPr>
          <a:xfrm>
            <a:off x="2395703" y="3238304"/>
            <a:ext cx="982799" cy="1182727"/>
            <a:chOff x="3191375" y="1217048"/>
            <a:chExt cx="982799" cy="1182727"/>
          </a:xfrm>
        </p:grpSpPr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39580E2D-A26C-A51D-CD31-3A3BD5D0E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1375" y="1217048"/>
              <a:ext cx="896190" cy="1182727"/>
            </a:xfrm>
            <a:prstGeom prst="rect">
              <a:avLst/>
            </a:prstGeom>
          </p:spPr>
        </p:pic>
        <p:pic>
          <p:nvPicPr>
            <p:cNvPr id="30" name="Hình ảnh 29">
              <a:extLst>
                <a:ext uri="{FF2B5EF4-FFF2-40B4-BE49-F238E27FC236}">
                  <a16:creationId xmlns:a16="http://schemas.microsoft.com/office/drawing/2014/main" id="{C95CE7D9-1C52-FC24-426F-41473DB73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7984" y="1217048"/>
              <a:ext cx="896190" cy="1182727"/>
            </a:xfrm>
            <a:prstGeom prst="rect">
              <a:avLst/>
            </a:prstGeom>
          </p:spPr>
        </p:pic>
      </p:grp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3878E9DC-6C6B-4436-31A9-26F0A0628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520" y="2358590"/>
            <a:ext cx="896190" cy="1182727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21319F2-1B74-EDD3-4B3C-254D8BF74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4683" y="2754910"/>
            <a:ext cx="896190" cy="1182727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C7C55525-FD3F-794E-0C46-687A82BA89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917" y="3920561"/>
            <a:ext cx="896190" cy="1182727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6D12C8C3-F5D4-4F8F-6F45-6674E4A13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703" y="4369524"/>
            <a:ext cx="896190" cy="1182727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5DAAEEC7-78FB-5480-3E2B-0F333CC82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261" y="4786668"/>
            <a:ext cx="896190" cy="1182727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AF3DA83E-CCCB-5F46-38A5-0A5E34FDB9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241" y="3984629"/>
            <a:ext cx="896190" cy="1182727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8005D9CD-BCC1-5AEF-A7D4-795AE8145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9292" y="3931315"/>
            <a:ext cx="896190" cy="1182727"/>
          </a:xfrm>
          <a:prstGeom prst="rect">
            <a:avLst/>
          </a:prstGeom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FC5B0549-B53A-BB5E-A324-7B9A557C9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644" y="4361070"/>
            <a:ext cx="896190" cy="1182727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228E6CB0-D699-03B1-5C24-8B2DD99B4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0670" y="4387886"/>
            <a:ext cx="896190" cy="1182727"/>
          </a:xfrm>
          <a:prstGeom prst="rect">
            <a:avLst/>
          </a:prstGeom>
        </p:spPr>
      </p:pic>
      <p:pic>
        <p:nvPicPr>
          <p:cNvPr id="40" name="Hình ảnh 39">
            <a:extLst>
              <a:ext uri="{FF2B5EF4-FFF2-40B4-BE49-F238E27FC236}">
                <a16:creationId xmlns:a16="http://schemas.microsoft.com/office/drawing/2014/main" id="{24B6AA6B-B498-F779-EBF6-A0D29DD75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6034" y="4815599"/>
            <a:ext cx="896190" cy="1182727"/>
          </a:xfrm>
          <a:prstGeom prst="rect">
            <a:avLst/>
          </a:prstGeom>
        </p:spPr>
      </p:pic>
      <p:pic>
        <p:nvPicPr>
          <p:cNvPr id="41" name="Hình ảnh 40">
            <a:extLst>
              <a:ext uri="{FF2B5EF4-FFF2-40B4-BE49-F238E27FC236}">
                <a16:creationId xmlns:a16="http://schemas.microsoft.com/office/drawing/2014/main" id="{7B65D100-7631-C902-DF57-4A236CB01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1019" y="4770059"/>
            <a:ext cx="896190" cy="1182727"/>
          </a:xfrm>
          <a:prstGeom prst="rect">
            <a:avLst/>
          </a:prstGeom>
        </p:spPr>
      </p:pic>
      <p:grpSp>
        <p:nvGrpSpPr>
          <p:cNvPr id="42" name="Nhóm 41">
            <a:extLst>
              <a:ext uri="{FF2B5EF4-FFF2-40B4-BE49-F238E27FC236}">
                <a16:creationId xmlns:a16="http://schemas.microsoft.com/office/drawing/2014/main" id="{0693A967-DD7C-7C3E-57FB-51D2FFAE6181}"/>
              </a:ext>
            </a:extLst>
          </p:cNvPr>
          <p:cNvGrpSpPr/>
          <p:nvPr/>
        </p:nvGrpSpPr>
        <p:grpSpPr>
          <a:xfrm>
            <a:off x="2794618" y="5222079"/>
            <a:ext cx="982799" cy="1182727"/>
            <a:chOff x="3191375" y="1217048"/>
            <a:chExt cx="982799" cy="1182727"/>
          </a:xfrm>
        </p:grpSpPr>
        <p:pic>
          <p:nvPicPr>
            <p:cNvPr id="43" name="Hình ảnh 42">
              <a:extLst>
                <a:ext uri="{FF2B5EF4-FFF2-40B4-BE49-F238E27FC236}">
                  <a16:creationId xmlns:a16="http://schemas.microsoft.com/office/drawing/2014/main" id="{A2D755A0-FD92-576D-1FEB-BE8C60875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1375" y="1217048"/>
              <a:ext cx="896190" cy="1182727"/>
            </a:xfrm>
            <a:prstGeom prst="rect">
              <a:avLst/>
            </a:prstGeom>
          </p:spPr>
        </p:pic>
        <p:pic>
          <p:nvPicPr>
            <p:cNvPr id="44" name="Hình ảnh 43">
              <a:extLst>
                <a:ext uri="{FF2B5EF4-FFF2-40B4-BE49-F238E27FC236}">
                  <a16:creationId xmlns:a16="http://schemas.microsoft.com/office/drawing/2014/main" id="{EE29114D-718E-81B4-024C-E5B49E1A7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7984" y="1217048"/>
              <a:ext cx="896190" cy="1182727"/>
            </a:xfrm>
            <a:prstGeom prst="rect">
              <a:avLst/>
            </a:prstGeom>
          </p:spPr>
        </p:pic>
      </p:grp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912B8983-70BE-9766-3BFF-38F7726F5223}"/>
              </a:ext>
            </a:extLst>
          </p:cNvPr>
          <p:cNvGrpSpPr/>
          <p:nvPr/>
        </p:nvGrpSpPr>
        <p:grpSpPr>
          <a:xfrm>
            <a:off x="7345809" y="5188229"/>
            <a:ext cx="982799" cy="1182727"/>
            <a:chOff x="3191375" y="1217048"/>
            <a:chExt cx="982799" cy="1182727"/>
          </a:xfrm>
        </p:grpSpPr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id="{B679800D-99A1-7F75-2969-CF2015AA6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1375" y="1217048"/>
              <a:ext cx="896190" cy="1182727"/>
            </a:xfrm>
            <a:prstGeom prst="rect">
              <a:avLst/>
            </a:prstGeom>
          </p:spPr>
        </p:pic>
        <p:pic>
          <p:nvPicPr>
            <p:cNvPr id="47" name="Hình ảnh 46">
              <a:extLst>
                <a:ext uri="{FF2B5EF4-FFF2-40B4-BE49-F238E27FC236}">
                  <a16:creationId xmlns:a16="http://schemas.microsoft.com/office/drawing/2014/main" id="{EED88A09-DF54-80AC-629B-67E22E4EF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7984" y="1217048"/>
              <a:ext cx="896190" cy="1182727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D359C2D5-9248-ADBC-0D5D-09D64458C3D0}"/>
              </a:ext>
            </a:extLst>
          </p:cNvPr>
          <p:cNvGrpSpPr/>
          <p:nvPr/>
        </p:nvGrpSpPr>
        <p:grpSpPr>
          <a:xfrm>
            <a:off x="10966667" y="5328040"/>
            <a:ext cx="982799" cy="1182727"/>
            <a:chOff x="3191375" y="1217048"/>
            <a:chExt cx="982799" cy="1182727"/>
          </a:xfrm>
        </p:grpSpPr>
        <p:pic>
          <p:nvPicPr>
            <p:cNvPr id="49" name="Hình ảnh 48">
              <a:extLst>
                <a:ext uri="{FF2B5EF4-FFF2-40B4-BE49-F238E27FC236}">
                  <a16:creationId xmlns:a16="http://schemas.microsoft.com/office/drawing/2014/main" id="{B5ED079A-239B-DAD4-8172-ED9B133D3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1375" y="1217048"/>
              <a:ext cx="896190" cy="1182727"/>
            </a:xfrm>
            <a:prstGeom prst="rect">
              <a:avLst/>
            </a:prstGeom>
          </p:spPr>
        </p:pic>
        <p:pic>
          <p:nvPicPr>
            <p:cNvPr id="50" name="Hình ảnh 49">
              <a:extLst>
                <a:ext uri="{FF2B5EF4-FFF2-40B4-BE49-F238E27FC236}">
                  <a16:creationId xmlns:a16="http://schemas.microsoft.com/office/drawing/2014/main" id="{26AD96D2-B8EE-4D54-6726-1D5BFE459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7984" y="1217048"/>
              <a:ext cx="896190" cy="1182727"/>
            </a:xfrm>
            <a:prstGeom prst="rect">
              <a:avLst/>
            </a:prstGeom>
          </p:spPr>
        </p:pic>
      </p:grpSp>
      <p:pic>
        <p:nvPicPr>
          <p:cNvPr id="51" name="Hình ảnh 50">
            <a:extLst>
              <a:ext uri="{FF2B5EF4-FFF2-40B4-BE49-F238E27FC236}">
                <a16:creationId xmlns:a16="http://schemas.microsoft.com/office/drawing/2014/main" id="{C414E6A6-AFDB-C13D-E6C4-9F5F811E9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5304" y="4404035"/>
            <a:ext cx="89619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>
            <a:extLst>
              <a:ext uri="{FF2B5EF4-FFF2-40B4-BE49-F238E27FC236}">
                <a16:creationId xmlns:a16="http://schemas.microsoft.com/office/drawing/2014/main" id="{E4872279-4FA3-19BE-AAB4-68D9E5BCD0E7}"/>
              </a:ext>
            </a:extLst>
          </p:cNvPr>
          <p:cNvSpPr/>
          <p:nvPr/>
        </p:nvSpPr>
        <p:spPr>
          <a:xfrm>
            <a:off x="850739" y="963178"/>
            <a:ext cx="10233818" cy="183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 1: 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 thơ có hai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là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Mỗi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những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thơ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endParaRPr lang="en-US" sz="3200" b="1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85EBD6F-84F0-04A6-457C-537BD46912D6}"/>
              </a:ext>
            </a:extLst>
          </p:cNvPr>
          <p:cNvSpPr/>
          <p:nvPr/>
        </p:nvSpPr>
        <p:spPr>
          <a:xfrm>
            <a:off x="1701478" y="3189764"/>
            <a:ext cx="10210801" cy="183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Nhân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thơ 2, 4;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thơ 1, 3, 5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C83E389-4AEA-FF81-C978-55A3FD84E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2328"/>
            <a:ext cx="1701478" cy="23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87B99C4-1F8A-ED1C-94E9-6EB12174E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2328"/>
            <a:ext cx="1701478" cy="239740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0951CC08-8604-5B6B-B650-E931395F9F2B}"/>
              </a:ext>
            </a:extLst>
          </p:cNvPr>
          <p:cNvSpPr/>
          <p:nvPr/>
        </p:nvSpPr>
        <p:spPr>
          <a:xfrm>
            <a:off x="1701478" y="1996658"/>
            <a:ext cx="10535134" cy="282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N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hững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hình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thơ 2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thơ 2): Lấy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bọt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/ Làm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găng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/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lấp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lánh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thơ 4): Sạch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|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quần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; Em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ngắm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mãi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/ Trắng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(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sungsướng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).</a:t>
            </a: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ED8FA9E6-5F73-F343-536B-75647EAED17F}"/>
              </a:ext>
            </a:extLst>
          </p:cNvPr>
          <p:cNvSpPr/>
          <p:nvPr/>
        </p:nvSpPr>
        <p:spPr>
          <a:xfrm>
            <a:off x="835918" y="452386"/>
            <a:ext cx="107300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 2: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những hình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niềm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Khi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Khi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B8B305EA-10E4-98A2-525D-25BA65F82D58}"/>
              </a:ext>
            </a:extLst>
          </p:cNvPr>
          <p:cNvSpPr/>
          <p:nvPr/>
        </p:nvSpPr>
        <p:spPr>
          <a:xfrm>
            <a:off x="1175879" y="1200006"/>
            <a:ext cx="10505406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chuối. Nắng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nhuộm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lối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A9BE781F-C861-2F0E-BE0D-295155E0B03C}"/>
              </a:ext>
            </a:extLst>
          </p:cNvPr>
          <p:cNvSpPr/>
          <p:nvPr/>
        </p:nvSpPr>
        <p:spPr>
          <a:xfrm>
            <a:off x="1175879" y="548999"/>
            <a:ext cx="10233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Câu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3: Khổ thơ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đẹp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833D601-85E2-EE30-E54F-EED283F47613}"/>
              </a:ext>
            </a:extLst>
          </p:cNvPr>
          <p:cNvSpPr/>
          <p:nvPr/>
        </p:nvSpPr>
        <p:spPr>
          <a:xfrm>
            <a:off x="1175879" y="2507228"/>
            <a:ext cx="9861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Câu 4: Em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thơ “Nắng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/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lo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</a:p>
          <a:p>
            <a:pPr lvl="0" algn="just">
              <a:defRPr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Nắng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bừng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Nắng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Nắng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6CADBD-2C99-7F24-89D2-FA41617EC03D}"/>
              </a:ext>
            </a:extLst>
          </p:cNvPr>
          <p:cNvSpPr/>
          <p:nvPr/>
        </p:nvSpPr>
        <p:spPr>
          <a:xfrm>
            <a:off x="1175879" y="4766214"/>
            <a:ext cx="10117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Em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thơ “Nắng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suốt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ngày/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lo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là: </a:t>
            </a:r>
          </a:p>
          <a:p>
            <a:pPr lvl="0" algn="just">
              <a:defRPr/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Nắng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715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6347014-22CD-71A9-B09C-7C9D228F6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01" y="3798024"/>
            <a:ext cx="3607241" cy="3059976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9F78B755-C2DF-C621-FAFE-A3C111E53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305" y="-313847"/>
            <a:ext cx="11716729" cy="717184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12D464-0F91-2DBC-9923-C6E38E72D722}"/>
              </a:ext>
            </a:extLst>
          </p:cNvPr>
          <p:cNvSpPr txBox="1"/>
          <p:nvPr/>
        </p:nvSpPr>
        <p:spPr>
          <a:xfrm>
            <a:off x="1334084" y="1199809"/>
            <a:ext cx="7859949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  <a:p>
            <a:pPr>
              <a:lnSpc>
                <a:spcPct val="150000"/>
              </a:lnSpc>
            </a:pPr>
            <a:r>
              <a:rPr lang="en-US" sz="4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thơ khen bạn nhỏ biết giặt quần áo để tự phục vụ mình và giúp đỡ cha mẹ.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AC7E06-226F-33C7-261B-31AD4D5C8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69" y="1259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3386199" y="2774417"/>
            <a:ext cx="826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#9Slide04 SFU Belle" panose="00000400000000000000" pitchFamily="2" charset="0"/>
              </a:rPr>
              <a:t>Bài đọc:  Giặt áo</a:t>
            </a:r>
            <a:endParaRPr lang="en-US" sz="4800" b="1" dirty="0">
              <a:latin typeface="#9Slide04 SFU Belle" panose="00000400000000000000" pitchFamily="2" charset="0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20" y="3898539"/>
            <a:ext cx="2491071" cy="277924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22" y="3898539"/>
            <a:ext cx="2698892" cy="2463362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17" y="4533084"/>
            <a:ext cx="2274938" cy="2144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1424C-060D-4F2A-AB67-188A996F2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034"/>
            <a:ext cx="1411642" cy="2931854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DC28943-EF19-8D99-3911-2E5C6314FF40}"/>
              </a:ext>
            </a:extLst>
          </p:cNvPr>
          <p:cNvSpPr txBox="1"/>
          <p:nvPr/>
        </p:nvSpPr>
        <p:spPr>
          <a:xfrm>
            <a:off x="203232" y="2670242"/>
            <a:ext cx="1014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ln w="38100">
                  <a:solidFill>
                    <a:schemeClr val="bg1"/>
                  </a:solidFill>
                </a:ln>
                <a:latin typeface="HP-087" panose="020B0803050302020204" pitchFamily="34" charset="0"/>
              </a:rPr>
              <a:t>4</a:t>
            </a:r>
            <a:endParaRPr lang="en-US" sz="9600" b="1" dirty="0">
              <a:ln w="38100">
                <a:solidFill>
                  <a:schemeClr val="bg1"/>
                </a:solidFill>
              </a:ln>
              <a:latin typeface="HP-087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FF184D29-AB6B-DD1E-C52C-EC89A0869996}"/>
              </a:ext>
            </a:extLst>
          </p:cNvPr>
          <p:cNvSpPr txBox="1"/>
          <p:nvPr/>
        </p:nvSpPr>
        <p:spPr>
          <a:xfrm>
            <a:off x="700799" y="443749"/>
            <a:ext cx="10790402" cy="2108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3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</a:t>
            </a:r>
            <a:r>
              <a:rPr lang="en-US" sz="3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ít</a:t>
            </a:r>
            <a:r>
              <a:rPr lang="en-US" sz="3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 </a:t>
            </a:r>
            <a:r>
              <a:rPr lang="en-US" sz="3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mỗi </a:t>
            </a:r>
            <a:r>
              <a:rPr lang="en-US" sz="3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nhóm</a:t>
            </a:r>
            <a:r>
              <a:rPr lang="en-US" sz="3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a)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000" b="1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...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b)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để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...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...</a:t>
            </a:r>
            <a:endParaRPr lang="en-US" sz="3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31">
            <a:extLst>
              <a:ext uri="{FF2B5EF4-FFF2-40B4-BE49-F238E27FC236}">
                <a16:creationId xmlns:a16="http://schemas.microsoft.com/office/drawing/2014/main" id="{E573E3F1-32C3-FCCA-2446-37A9E371191C}"/>
              </a:ext>
            </a:extLst>
          </p:cNvPr>
          <p:cNvSpPr txBox="1"/>
          <p:nvPr/>
        </p:nvSpPr>
        <p:spPr>
          <a:xfrm>
            <a:off x="508605" y="2715793"/>
            <a:ext cx="10982595" cy="302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a)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giặt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áo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quần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áo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quét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lau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rửa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rửa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bát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nhổ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cỏ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bắt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sâu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tưới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,...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b)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dùng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để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găng,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chổi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chậu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xà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phòng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giẻ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nồi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ấm,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thùng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tưới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,...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c)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nhanh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nhẹn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tích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cực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hăng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hải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hăng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say,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cù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</a:t>
            </a:r>
            <a:endParaRPr lang="en-US" sz="30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C21BB081-4E66-4600-8122-CEFD547F849A}"/>
              </a:ext>
            </a:extLst>
          </p:cNvPr>
          <p:cNvSpPr txBox="1"/>
          <p:nvPr/>
        </p:nvSpPr>
        <p:spPr>
          <a:xfrm>
            <a:off x="853227" y="800911"/>
            <a:ext cx="10485546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nhà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31">
            <a:extLst>
              <a:ext uri="{FF2B5EF4-FFF2-40B4-BE49-F238E27FC236}">
                <a16:creationId xmlns:a16="http://schemas.microsoft.com/office/drawing/2014/main" id="{AA2DC664-D89D-A32B-16E6-F41B957C7F65}"/>
              </a:ext>
            </a:extLst>
          </p:cNvPr>
          <p:cNvSpPr txBox="1"/>
          <p:nvPr/>
        </p:nvSpPr>
        <p:spPr>
          <a:xfrm>
            <a:off x="655692" y="1991936"/>
            <a:ext cx="10485546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Hằng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quét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rửa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8E5B4A4B-8B06-1979-20B0-ED68E6532804}"/>
              </a:ext>
            </a:extLst>
          </p:cNvPr>
          <p:cNvSpPr txBox="1"/>
          <p:nvPr/>
        </p:nvSpPr>
        <p:spPr>
          <a:xfrm>
            <a:off x="742778" y="3012308"/>
            <a:ext cx="10485546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 buổi sáng trước khi đi học em thường cho gà ăn.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65DFEBD-88BD-AB9A-5670-5243C9A4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63" y="2320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4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6295ED7A-38E1-9AE0-F1D3-91E333ED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CEBDDE8-8F09-E3DA-4642-D92EA73E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14" y="3153325"/>
            <a:ext cx="566816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9" y="1261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1C0AE206-C4F3-F738-26B4-88C57EC2FB24}"/>
              </a:ext>
            </a:extLst>
          </p:cNvPr>
          <p:cNvSpPr/>
          <p:nvPr/>
        </p:nvSpPr>
        <p:spPr>
          <a:xfrm>
            <a:off x="2824223" y="798653"/>
            <a:ext cx="7986531" cy="9375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 Đọc đoạn 2 bài “Con đã lớn thật rồi!”.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5302CFA7-FAB4-5511-1661-6BF222616FF6}"/>
              </a:ext>
            </a:extLst>
          </p:cNvPr>
          <p:cNvSpPr/>
          <p:nvPr/>
        </p:nvSpPr>
        <p:spPr>
          <a:xfrm>
            <a:off x="2824223" y="2491450"/>
            <a:ext cx="7986531" cy="9375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Vì sao mẹ cô bé nói: “Con đã lớn thật rồi!” 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1E6F23A-5E30-079B-91F6-B1A26A75A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5" y="2878697"/>
            <a:ext cx="2489782" cy="35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5CE5D34-17FE-6B82-60F2-F7D836EFC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684" y="1105429"/>
            <a:ext cx="8854632" cy="499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16C2FB6-54B6-C3DA-BA27-312C1CD91C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16" r="35101"/>
          <a:stretch/>
        </p:blipFill>
        <p:spPr>
          <a:xfrm>
            <a:off x="4724816" y="0"/>
            <a:ext cx="2742369" cy="15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7" y="1421403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D63445-AA6B-7F89-585D-68957AD505E7}"/>
              </a:ext>
            </a:extLst>
          </p:cNvPr>
          <p:cNvSpPr txBox="1"/>
          <p:nvPr/>
        </p:nvSpPr>
        <p:spPr>
          <a:xfrm>
            <a:off x="81025" y="127322"/>
            <a:ext cx="380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Tre bừng nắng lên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Rộn vườn tiếng sáo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đẹp nhắc em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Giặt quần, giặt áo.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193C236-0824-ED91-D1D9-0BF1B375C808}"/>
              </a:ext>
            </a:extLst>
          </p:cNvPr>
          <p:cNvSpPr txBox="1"/>
          <p:nvPr/>
        </p:nvSpPr>
        <p:spPr>
          <a:xfrm>
            <a:off x="84888" y="2235844"/>
            <a:ext cx="4024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 bọt xà phòng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đôi găng trắng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 đốm cầu vồng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 em lấp lánh.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F7EFA1-EC3B-1BB4-A978-3D4CF327CB3C}"/>
              </a:ext>
            </a:extLst>
          </p:cNvPr>
          <p:cNvSpPr txBox="1"/>
          <p:nvPr/>
        </p:nvSpPr>
        <p:spPr>
          <a:xfrm>
            <a:off x="169776" y="4204290"/>
            <a:ext cx="380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theo gió bay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 tre, trên chuối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vẫn đầy trời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Vàng sân, vàng lối.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E15FBA6-9922-CBD7-8F6E-0523BDDA75E0}"/>
              </a:ext>
            </a:extLst>
          </p:cNvPr>
          <p:cNvSpPr txBox="1"/>
          <p:nvPr/>
        </p:nvSpPr>
        <p:spPr>
          <a:xfrm>
            <a:off x="4396456" y="4204290"/>
            <a:ext cx="380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Sạch sẽ như mới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Áo quần lên dây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 yêu ngắm mãi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Trắng hồng đôi tay...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7E112D9-2623-02C6-BB4F-3AFCDC3BD9D1}"/>
              </a:ext>
            </a:extLst>
          </p:cNvPr>
          <p:cNvSpPr txBox="1"/>
          <p:nvPr/>
        </p:nvSpPr>
        <p:spPr>
          <a:xfrm>
            <a:off x="8623136" y="4384813"/>
            <a:ext cx="380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đi suốt ngày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 lo xuống núi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vẫn còn đây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Áo thơm bên gối.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FFBDF23-96AF-D1C3-01C7-FC32DD9E34C7}"/>
              </a:ext>
            </a:extLst>
          </p:cNvPr>
          <p:cNvSpPr txBox="1"/>
          <p:nvPr/>
        </p:nvSpPr>
        <p:spPr>
          <a:xfrm>
            <a:off x="10245521" y="6309541"/>
            <a:ext cx="194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 HỔ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524AD6E-B16B-1EDB-E800-8D7ADE650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847" y="43714"/>
            <a:ext cx="7828330" cy="441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028B6EC-A3CD-E0A6-7F5F-6A63C8745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16" r="35101"/>
          <a:stretch/>
        </p:blipFill>
        <p:spPr>
          <a:xfrm>
            <a:off x="3977847" y="-103271"/>
            <a:ext cx="2742369" cy="1531541"/>
          </a:xfrm>
          <a:prstGeom prst="rect">
            <a:avLst/>
          </a:prstGeom>
        </p:spPr>
      </p:pic>
      <p:grpSp>
        <p:nvGrpSpPr>
          <p:cNvPr id="16" name="Nhóm 15">
            <a:extLst>
              <a:ext uri="{FF2B5EF4-FFF2-40B4-BE49-F238E27FC236}">
                <a16:creationId xmlns:a16="http://schemas.microsoft.com/office/drawing/2014/main" id="{03218653-B72D-55E7-486A-FF64911D29C1}"/>
              </a:ext>
            </a:extLst>
          </p:cNvPr>
          <p:cNvGrpSpPr/>
          <p:nvPr/>
        </p:nvGrpSpPr>
        <p:grpSpPr>
          <a:xfrm>
            <a:off x="1310001" y="5937813"/>
            <a:ext cx="4477341" cy="981785"/>
            <a:chOff x="1310001" y="5937813"/>
            <a:chExt cx="4477341" cy="981785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4F2CCE91-0199-5F1D-3DCE-DFFE8A033F72}"/>
                </a:ext>
              </a:extLst>
            </p:cNvPr>
            <p:cNvGrpSpPr/>
            <p:nvPr/>
          </p:nvGrpSpPr>
          <p:grpSpPr>
            <a:xfrm>
              <a:off x="1310001" y="5937813"/>
              <a:ext cx="4477341" cy="981785"/>
              <a:chOff x="1310001" y="5937813"/>
              <a:chExt cx="4477341" cy="981785"/>
            </a:xfrm>
          </p:grpSpPr>
          <p:pic>
            <p:nvPicPr>
              <p:cNvPr id="3" name="Hình ảnh 2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4AFD730B-3D57-DDB5-AE18-F349C518B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001" y="5937813"/>
                <a:ext cx="4477341" cy="981785"/>
              </a:xfrm>
              <a:prstGeom prst="rect">
                <a:avLst/>
              </a:prstGeom>
            </p:spPr>
          </p:pic>
          <p:pic>
            <p:nvPicPr>
              <p:cNvPr id="13" name="Hình ảnh 12" descr="Ảnh có chứa đồ họa véc-tơ&#10;&#10;Mô tả được tạo tự động">
                <a:extLst>
                  <a:ext uri="{FF2B5EF4-FFF2-40B4-BE49-F238E27FC236}">
                    <a16:creationId xmlns:a16="http://schemas.microsoft.com/office/drawing/2014/main" id="{4216DD7B-6724-A6F8-5A81-77844234A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9904" y="6002238"/>
                <a:ext cx="1059922" cy="917360"/>
              </a:xfrm>
              <a:prstGeom prst="rect">
                <a:avLst/>
              </a:prstGeom>
            </p:spPr>
          </p:pic>
        </p:grp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7BB71B82-EE18-7672-78A9-64D367E95318}"/>
                </a:ext>
              </a:extLst>
            </p:cNvPr>
            <p:cNvSpPr txBox="1"/>
            <p:nvPr/>
          </p:nvSpPr>
          <p:spPr>
            <a:xfrm>
              <a:off x="2749826" y="6222094"/>
              <a:ext cx="1946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Đọc mẫu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2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D63445-AA6B-7F89-585D-68957AD505E7}"/>
              </a:ext>
            </a:extLst>
          </p:cNvPr>
          <p:cNvSpPr txBox="1"/>
          <p:nvPr/>
        </p:nvSpPr>
        <p:spPr>
          <a:xfrm>
            <a:off x="81025" y="127322"/>
            <a:ext cx="380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Tre bừng nắng lên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Rộn vườn tiếng sáo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đẹp nhắc em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Giặt quần, giặt áo.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193C236-0824-ED91-D1D9-0BF1B375C808}"/>
              </a:ext>
            </a:extLst>
          </p:cNvPr>
          <p:cNvSpPr txBox="1"/>
          <p:nvPr/>
        </p:nvSpPr>
        <p:spPr>
          <a:xfrm>
            <a:off x="84888" y="2235844"/>
            <a:ext cx="4024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 bọt xà phòng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đôi găng trắng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 đốm cầu vồng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 em lấp lánh.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F7EFA1-EC3B-1BB4-A978-3D4CF327CB3C}"/>
              </a:ext>
            </a:extLst>
          </p:cNvPr>
          <p:cNvSpPr txBox="1"/>
          <p:nvPr/>
        </p:nvSpPr>
        <p:spPr>
          <a:xfrm>
            <a:off x="169776" y="4240422"/>
            <a:ext cx="380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theo gió bay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 tre, trên chuối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vẫn đầy trời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Vàng sân, vàng lối.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E15FBA6-9922-CBD7-8F6E-0523BDDA75E0}"/>
              </a:ext>
            </a:extLst>
          </p:cNvPr>
          <p:cNvSpPr txBox="1"/>
          <p:nvPr/>
        </p:nvSpPr>
        <p:spPr>
          <a:xfrm>
            <a:off x="4396456" y="4240422"/>
            <a:ext cx="380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Sạch sẽ như mới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Áo quần lên dây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 yêu ngắm mãi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Trắng hồng đôi tay...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7E112D9-2623-02C6-BB4F-3AFCDC3BD9D1}"/>
              </a:ext>
            </a:extLst>
          </p:cNvPr>
          <p:cNvSpPr txBox="1"/>
          <p:nvPr/>
        </p:nvSpPr>
        <p:spPr>
          <a:xfrm>
            <a:off x="8623136" y="4350351"/>
            <a:ext cx="380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đi suốt ngày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 lo xuống núi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 vẫn còn đây</a:t>
            </a:r>
          </a:p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Áo thơm bên gối.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FFBDF23-96AF-D1C3-01C7-FC32DD9E34C7}"/>
              </a:ext>
            </a:extLst>
          </p:cNvPr>
          <p:cNvSpPr txBox="1"/>
          <p:nvPr/>
        </p:nvSpPr>
        <p:spPr>
          <a:xfrm>
            <a:off x="10245520" y="6216945"/>
            <a:ext cx="380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 HỔ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524AD6E-B16B-1EDB-E800-8D7ADE650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847" y="43714"/>
            <a:ext cx="7828330" cy="441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028B6EC-A3CD-E0A6-7F5F-6A63C8745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16" r="35101"/>
          <a:stretch/>
        </p:blipFill>
        <p:spPr>
          <a:xfrm>
            <a:off x="3977847" y="-103271"/>
            <a:ext cx="2742369" cy="1531541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ECF4B250-F9A3-81D5-2277-3462A4C5E892}"/>
              </a:ext>
            </a:extLst>
          </p:cNvPr>
          <p:cNvGrpSpPr/>
          <p:nvPr/>
        </p:nvGrpSpPr>
        <p:grpSpPr>
          <a:xfrm>
            <a:off x="1310001" y="5937813"/>
            <a:ext cx="4477341" cy="981785"/>
            <a:chOff x="1310001" y="5937813"/>
            <a:chExt cx="4477341" cy="981785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DBFF9451-FBB5-F462-80F4-1C3C60839561}"/>
                </a:ext>
              </a:extLst>
            </p:cNvPr>
            <p:cNvGrpSpPr/>
            <p:nvPr/>
          </p:nvGrpSpPr>
          <p:grpSpPr>
            <a:xfrm>
              <a:off x="1310001" y="5937813"/>
              <a:ext cx="4477341" cy="981785"/>
              <a:chOff x="1310001" y="5937813"/>
              <a:chExt cx="4477341" cy="981785"/>
            </a:xfrm>
          </p:grpSpPr>
          <p:pic>
            <p:nvPicPr>
              <p:cNvPr id="13" name="Hình ảnh 12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4DC82628-92E0-DC59-3BD7-31585D45C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001" y="5937813"/>
                <a:ext cx="4477341" cy="981785"/>
              </a:xfrm>
              <a:prstGeom prst="rect">
                <a:avLst/>
              </a:prstGeom>
            </p:spPr>
          </p:pic>
          <p:pic>
            <p:nvPicPr>
              <p:cNvPr id="14" name="Hình ảnh 13" descr="Ảnh có chứa đồ họa véc-tơ&#10;&#10;Mô tả được tạo tự động">
                <a:extLst>
                  <a:ext uri="{FF2B5EF4-FFF2-40B4-BE49-F238E27FC236}">
                    <a16:creationId xmlns:a16="http://schemas.microsoft.com/office/drawing/2014/main" id="{51269D7F-FAFC-4083-BF93-2BE163FC80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9904" y="6002238"/>
                <a:ext cx="1059922" cy="917360"/>
              </a:xfrm>
              <a:prstGeom prst="rect">
                <a:avLst/>
              </a:prstGeom>
            </p:spPr>
          </p:pic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4D0579C2-4054-1FA3-7D89-25427836524D}"/>
                </a:ext>
              </a:extLst>
            </p:cNvPr>
            <p:cNvSpPr txBox="1"/>
            <p:nvPr/>
          </p:nvSpPr>
          <p:spPr>
            <a:xfrm>
              <a:off x="2749825" y="6222094"/>
              <a:ext cx="22917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Chia đoạn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EEF9E97-5F9C-B46F-8159-9591DB31FB92}"/>
              </a:ext>
            </a:extLst>
          </p:cNvPr>
          <p:cNvGrpSpPr/>
          <p:nvPr/>
        </p:nvGrpSpPr>
        <p:grpSpPr>
          <a:xfrm>
            <a:off x="1314117" y="5941929"/>
            <a:ext cx="4477341" cy="981785"/>
            <a:chOff x="1310001" y="5937813"/>
            <a:chExt cx="4477341" cy="981785"/>
          </a:xfrm>
        </p:grpSpPr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70A2755B-16D0-9E9C-7F9D-FF0E4A0D577A}"/>
                </a:ext>
              </a:extLst>
            </p:cNvPr>
            <p:cNvGrpSpPr/>
            <p:nvPr/>
          </p:nvGrpSpPr>
          <p:grpSpPr>
            <a:xfrm>
              <a:off x="1310001" y="5937813"/>
              <a:ext cx="4477341" cy="981785"/>
              <a:chOff x="1310001" y="5937813"/>
              <a:chExt cx="4477341" cy="981785"/>
            </a:xfrm>
          </p:grpSpPr>
          <p:pic>
            <p:nvPicPr>
              <p:cNvPr id="18" name="Hình ảnh 17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32DE2251-B710-86F8-81A9-11DB511B8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001" y="5937813"/>
                <a:ext cx="4477341" cy="981785"/>
              </a:xfrm>
              <a:prstGeom prst="rect">
                <a:avLst/>
              </a:prstGeom>
            </p:spPr>
          </p:pic>
          <p:pic>
            <p:nvPicPr>
              <p:cNvPr id="19" name="Hình ảnh 18" descr="Ảnh có chứa đồ họa véc-tơ&#10;&#10;Mô tả được tạo tự động">
                <a:extLst>
                  <a:ext uri="{FF2B5EF4-FFF2-40B4-BE49-F238E27FC236}">
                    <a16:creationId xmlns:a16="http://schemas.microsoft.com/office/drawing/2014/main" id="{ED68566C-545B-D1BD-A568-20F7B2ED9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9904" y="6002238"/>
                <a:ext cx="1059922" cy="917360"/>
              </a:xfrm>
              <a:prstGeom prst="rect">
                <a:avLst/>
              </a:prstGeom>
            </p:spPr>
          </p:pic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5CA6D5B5-0971-32A6-00C5-B0C6FE641290}"/>
                </a:ext>
              </a:extLst>
            </p:cNvPr>
            <p:cNvSpPr txBox="1"/>
            <p:nvPr/>
          </p:nvSpPr>
          <p:spPr>
            <a:xfrm>
              <a:off x="2454877" y="6222094"/>
              <a:ext cx="2586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Nối tiếp đoạn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48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B28267D-D057-759C-ACA1-AD2035DF95E1}"/>
              </a:ext>
            </a:extLst>
          </p:cNvPr>
          <p:cNvSpPr txBox="1"/>
          <p:nvPr/>
        </p:nvSpPr>
        <p:spPr>
          <a:xfrm>
            <a:off x="4636872" y="1786236"/>
            <a:ext cx="3555658" cy="4014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giặt quần</a:t>
            </a:r>
          </a:p>
          <a:p>
            <a:pPr>
              <a:lnSpc>
                <a:spcPct val="150000"/>
              </a:lnSpc>
            </a:pPr>
            <a:r>
              <a:rPr lang="nl-NL" sz="440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giặt áo</a:t>
            </a:r>
          </a:p>
          <a:p>
            <a:pPr>
              <a:lnSpc>
                <a:spcPct val="150000"/>
              </a:lnSpc>
            </a:pPr>
            <a:r>
              <a:rPr lang="nl-NL" sz="44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</a:t>
            </a:r>
            <a:r>
              <a:rPr lang="nl-NL" sz="440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ộn</a:t>
            </a:r>
          </a:p>
          <a:p>
            <a:pPr>
              <a:lnSpc>
                <a:spcPct val="150000"/>
              </a:lnSpc>
            </a:pPr>
            <a:r>
              <a:rPr lang="nl-NL" sz="440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chuối</a:t>
            </a:r>
            <a:endParaRPr lang="en-US" sz="440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1AFECA-C017-AB35-40A5-B5E69EBF3527}"/>
              </a:ext>
            </a:extLst>
          </p:cNvPr>
          <p:cNvSpPr txBox="1"/>
          <p:nvPr/>
        </p:nvSpPr>
        <p:spPr>
          <a:xfrm>
            <a:off x="2583592" y="573898"/>
            <a:ext cx="7024816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 đọc từ khó</a:t>
            </a:r>
            <a:endParaRPr lang="en-US" sz="4400" b="1">
              <a:solidFill>
                <a:srgbClr val="CC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984</Words>
  <Application>Microsoft Office PowerPoint</Application>
  <PresentationFormat>Widescreen</PresentationFormat>
  <Paragraphs>143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#9Slide04 SFU Belle</vt:lpstr>
      <vt:lpstr>Arial</vt:lpstr>
      <vt:lpstr>AvantGarde</vt:lpstr>
      <vt:lpstr>Calibri</vt:lpstr>
      <vt:lpstr>Calibri Light</vt:lpstr>
      <vt:lpstr>HP-087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13</cp:revision>
  <dcterms:created xsi:type="dcterms:W3CDTF">2021-12-21T12:51:08Z</dcterms:created>
  <dcterms:modified xsi:type="dcterms:W3CDTF">2022-09-25T02:30:42Z</dcterms:modified>
</cp:coreProperties>
</file>