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4" r:id="rId2"/>
    <p:sldId id="430" r:id="rId3"/>
    <p:sldId id="443" r:id="rId4"/>
    <p:sldId id="450" r:id="rId5"/>
    <p:sldId id="452" r:id="rId6"/>
    <p:sldId id="442" r:id="rId7"/>
    <p:sldId id="446" r:id="rId8"/>
    <p:sldId id="449" r:id="rId9"/>
    <p:sldId id="454" r:id="rId10"/>
    <p:sldId id="453" r:id="rId11"/>
    <p:sldId id="434" r:id="rId12"/>
    <p:sldId id="456" r:id="rId13"/>
    <p:sldId id="447" r:id="rId14"/>
    <p:sldId id="455" r:id="rId15"/>
    <p:sldId id="448" r:id="rId16"/>
    <p:sldId id="457" r:id="rId17"/>
    <p:sldId id="458"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00CC"/>
    <a:srgbClr val="3333FF"/>
    <a:srgbClr val="FF7C80"/>
    <a:srgbClr val="0000CC"/>
    <a:srgbClr val="FF66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47" d="100"/>
          <a:sy n="47" d="100"/>
        </p:scale>
        <p:origin x="744" y="2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pic>
        <p:nvPicPr>
          <p:cNvPr id="2" name="Hình ảnh 1">
            <a:extLst>
              <a:ext uri="{FF2B5EF4-FFF2-40B4-BE49-F238E27FC236}">
                <a16:creationId xmlns:a16="http://schemas.microsoft.com/office/drawing/2014/main" id="{908B8005-9ABF-A103-2050-6EED516A205D}"/>
              </a:ext>
            </a:extLst>
          </p:cNvPr>
          <p:cNvPicPr>
            <a:picLocks noChangeAspect="1"/>
          </p:cNvPicPr>
          <p:nvPr userDrawn="1"/>
        </p:nvPicPr>
        <p:blipFill>
          <a:blip r:embed="rId2"/>
          <a:stretch>
            <a:fillRect/>
          </a:stretch>
        </p:blipFill>
        <p:spPr>
          <a:xfrm>
            <a:off x="6905859" y="100370"/>
            <a:ext cx="3182388" cy="2536156"/>
          </a:xfrm>
          <a:prstGeom prst="rect">
            <a:avLst/>
          </a:prstGeom>
        </p:spPr>
      </p:pic>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3"/>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4"/>
          <a:stretch>
            <a:fillRect/>
          </a:stretch>
        </p:blipFill>
        <p:spPr>
          <a:xfrm>
            <a:off x="1" y="4070653"/>
            <a:ext cx="7075526" cy="2763760"/>
          </a:xfrm>
          <a:prstGeom prst="rect">
            <a:avLst/>
          </a:prstGeom>
        </p:spPr>
      </p:pic>
      <p:pic>
        <p:nvPicPr>
          <p:cNvPr id="17" name="Hình ảnh 16">
            <a:extLst>
              <a:ext uri="{FF2B5EF4-FFF2-40B4-BE49-F238E27FC236}">
                <a16:creationId xmlns:a16="http://schemas.microsoft.com/office/drawing/2014/main" id="{B5A75915-D2B0-7E8D-65B6-233E0ECBE7CF}"/>
              </a:ext>
            </a:extLst>
          </p:cNvPr>
          <p:cNvPicPr>
            <a:picLocks noChangeAspect="1"/>
          </p:cNvPicPr>
          <p:nvPr userDrawn="1"/>
        </p:nvPicPr>
        <p:blipFill>
          <a:blip r:embed="rId5"/>
          <a:stretch>
            <a:fillRect/>
          </a:stretch>
        </p:blipFill>
        <p:spPr>
          <a:xfrm>
            <a:off x="9817671" y="504246"/>
            <a:ext cx="6895174" cy="4224894"/>
          </a:xfrm>
          <a:prstGeom prst="rect">
            <a:avLst/>
          </a:prstGeom>
        </p:spPr>
      </p:pic>
    </p:spTree>
    <p:extLst>
      <p:ext uri="{BB962C8B-B14F-4D97-AF65-F5344CB8AC3E}">
        <p14:creationId xmlns:p14="http://schemas.microsoft.com/office/powerpoint/2010/main" val="202645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9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312353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45EAC16F-6168-BDE7-C7BE-E1556CC67D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3058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73434A82-F564-FD1D-1EAF-A5D0F3EA7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260669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4339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0" r:id="rId5"/>
    <p:sldLayoutId id="2147483655" r:id="rId6"/>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2341475" y="968023"/>
            <a:ext cx="10972800" cy="6096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358431" y="1857025"/>
            <a:ext cx="5181600" cy="7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21519" y="4800603"/>
            <a:ext cx="1016000" cy="380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980230" y="6719712"/>
            <a:ext cx="10160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031" y="4775202"/>
            <a:ext cx="5994400" cy="164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805733" y="4321673"/>
            <a:ext cx="10287001" cy="389890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2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2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2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2564" y="699912"/>
            <a:ext cx="1746955" cy="17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4788370" y="6603296"/>
            <a:ext cx="6699911" cy="1477328"/>
          </a:xfrm>
          <a:prstGeom prst="rect">
            <a:avLst/>
          </a:prstGeom>
          <a:noFill/>
        </p:spPr>
        <p:txBody>
          <a:bodyPr wrap="none" lIns="121920" tIns="60960" rIns="121920" bIns="60960">
            <a:spAutoFit/>
          </a:bodyPr>
          <a:lstStyle/>
          <a:p>
            <a:pPr algn="ctr">
              <a:defRPr/>
            </a:pPr>
            <a:r>
              <a:rPr lang="en-US" sz="8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8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DCA9C25D-B641-78D5-3DF3-8C89CC3CD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4" name="Hình ảnh 3">
            <a:extLst>
              <a:ext uri="{FF2B5EF4-FFF2-40B4-BE49-F238E27FC236}">
                <a16:creationId xmlns:a16="http://schemas.microsoft.com/office/drawing/2014/main" id="{DC486E6E-BDFA-2A73-3F06-795C49ABC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spTree>
    <p:extLst>
      <p:ext uri="{BB962C8B-B14F-4D97-AF65-F5344CB8AC3E}">
        <p14:creationId xmlns:p14="http://schemas.microsoft.com/office/powerpoint/2010/main" val="3455844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54243" y="516255"/>
            <a:ext cx="8169876" cy="707886"/>
          </a:xfrm>
          <a:prstGeom prst="rect">
            <a:avLst/>
          </a:prstGeom>
        </p:spPr>
        <p:txBody>
          <a:bodyPr wrap="square">
            <a:spAutoFit/>
          </a:bodyPr>
          <a:lstStyle/>
          <a:p>
            <a:r>
              <a:rPr lang="en-US" sz="3800" b="1" dirty="0">
                <a:solidFill>
                  <a:schemeClr val="accent4">
                    <a:lumMod val="95000"/>
                    <a:lumOff val="5000"/>
                  </a:schemeClr>
                </a:solidFill>
                <a:latin typeface="Times New Roman" panose="02020603050405020304" pitchFamily="18" charset="0"/>
                <a:ea typeface="AvantGarde" panose="00000400000000000000" pitchFamily="2" charset="0"/>
                <a:cs typeface="Times New Roman" panose="02020603050405020304" pitchFamily="18" charset="0"/>
              </a:rPr>
              <a:t>2. </a:t>
            </a:r>
            <a:r>
              <a:rPr lang="nl-NL" sz="4000" b="1" dirty="0">
                <a:solidFill>
                  <a:schemeClr val="accent4">
                    <a:lumMod val="95000"/>
                    <a:lumOff val="5000"/>
                  </a:schemeClr>
                </a:solidFill>
                <a:latin typeface="Times New Roman" panose="02020603050405020304" pitchFamily="18" charset="0"/>
                <a:ea typeface="AvantGarde" panose="00000400000000000000" pitchFamily="2" charset="0"/>
                <a:cs typeface="Times New Roman" panose="02020603050405020304" pitchFamily="18" charset="0"/>
              </a:rPr>
              <a:t>Xây dựng lớp học thân thiện</a:t>
            </a:r>
            <a:r>
              <a:rPr lang="en-US" sz="3800" b="1" dirty="0">
                <a:solidFill>
                  <a:schemeClr val="accent4">
                    <a:lumMod val="95000"/>
                    <a:lumOff val="5000"/>
                  </a:schemeClr>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6" name="AutoShape 4" descr="Cần hình thành thói quen ăn uống lành mạ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 name="AutoShape 2" descr="TRANG TRÍ LỚP HỌC THÂN THIỆN” MỘT LUỒNG GIÓ MỚI Ở TRƯỜNG TIỂU HỌC SỐ 1 VÕ  XÁ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7" name="Rectangle 6"/>
          <p:cNvSpPr/>
          <p:nvPr/>
        </p:nvSpPr>
        <p:spPr>
          <a:xfrm>
            <a:off x="654243" y="1469884"/>
            <a:ext cx="7663285" cy="4896661"/>
          </a:xfrm>
          <a:prstGeom prst="rect">
            <a:avLst/>
          </a:prstGeom>
        </p:spPr>
        <p:txBody>
          <a:bodyPr wrap="square">
            <a:spAutoFit/>
          </a:bodyPr>
          <a:lstStyle/>
          <a:p>
            <a:pPr marL="571500" indent="-571500" algn="just">
              <a:lnSpc>
                <a:spcPct val="120000"/>
              </a:lnSpc>
              <a:spcAft>
                <a:spcPts val="0"/>
              </a:spcAft>
              <a:buFont typeface="Arial" panose="020B0604020202020204" pitchFamily="34" charset="0"/>
              <a:buChar char="•"/>
            </a:pPr>
            <a:r>
              <a:rPr lang="en-US" sz="4400" b="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Chia sẻ những việc làm để xây dựng lớp học thân thiện.</a:t>
            </a:r>
          </a:p>
          <a:p>
            <a:pPr marL="571500" indent="-571500" algn="just">
              <a:lnSpc>
                <a:spcPct val="120000"/>
              </a:lnSpc>
              <a:spcAft>
                <a:spcPts val="0"/>
              </a:spcAft>
              <a:buFont typeface="Arial" panose="020B0604020202020204" pitchFamily="34" charset="0"/>
              <a:buChar char="•"/>
            </a:pPr>
            <a:r>
              <a:rPr lang="en-US" sz="4400" b="1">
                <a:solidFill>
                  <a:srgbClr val="0070C0"/>
                </a:solidFill>
                <a:effectLst/>
                <a:latin typeface="Times New Roman" panose="02020603050405020304" pitchFamily="18" charset="0"/>
                <a:ea typeface="AvantGarde" panose="00000400000000000000" pitchFamily="2" charset="0"/>
                <a:cs typeface="Times New Roman" panose="02020603050405020304" pitchFamily="18" charset="0"/>
              </a:rPr>
              <a:t>V</a:t>
            </a:r>
            <a:r>
              <a:rPr lang="en-US" sz="4400" b="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ẽ biểu tượng trang trí lớp học để nhắc nhở các bạn cùng xây dựng lớp học thân thiện.</a:t>
            </a:r>
            <a:endParaRPr lang="en-US" sz="4400" b="1" dirty="0">
              <a:solidFill>
                <a:srgbClr val="0070C0"/>
              </a:solidFill>
              <a:effectLst/>
              <a:latin typeface="Times New Roman" panose="02020603050405020304" pitchFamily="18" charset="0"/>
              <a:ea typeface="AvantGarde" panose="00000400000000000000" pitchFamily="2" charset="0"/>
              <a:cs typeface="Times New Roman" panose="02020603050405020304" pitchFamily="18" charset="0"/>
            </a:endParaRPr>
          </a:p>
        </p:txBody>
      </p:sp>
      <p:cxnSp>
        <p:nvCxnSpPr>
          <p:cNvPr id="2" name="Straight Connector 10">
            <a:extLst>
              <a:ext uri="{FF2B5EF4-FFF2-40B4-BE49-F238E27FC236}">
                <a16:creationId xmlns:a16="http://schemas.microsoft.com/office/drawing/2014/main" id="{C4AA3DA2-4639-DAC2-BE58-57153E7FC695}"/>
              </a:ext>
            </a:extLst>
          </p:cNvPr>
          <p:cNvCxnSpPr>
            <a:cxnSpLocks/>
          </p:cNvCxnSpPr>
          <p:nvPr/>
        </p:nvCxnSpPr>
        <p:spPr>
          <a:xfrm flipV="1">
            <a:off x="823119" y="1224141"/>
            <a:ext cx="7620000" cy="4202"/>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pic>
        <p:nvPicPr>
          <p:cNvPr id="5" name="Hình ảnh 4">
            <a:extLst>
              <a:ext uri="{FF2B5EF4-FFF2-40B4-BE49-F238E27FC236}">
                <a16:creationId xmlns:a16="http://schemas.microsoft.com/office/drawing/2014/main" id="{4C05F8D6-1887-A426-29C9-F1F094713E16}"/>
              </a:ext>
            </a:extLst>
          </p:cNvPr>
          <p:cNvPicPr>
            <a:picLocks noChangeAspect="1"/>
          </p:cNvPicPr>
          <p:nvPr/>
        </p:nvPicPr>
        <p:blipFill rotWithShape="1">
          <a:blip r:embed="rId2">
            <a:extLst>
              <a:ext uri="{28A0092B-C50C-407E-A947-70E740481C1C}">
                <a14:useLocalDpi xmlns:a14="http://schemas.microsoft.com/office/drawing/2010/main" val="0"/>
              </a:ext>
            </a:extLst>
          </a:blip>
          <a:srcRect l="53585" t="8418" r="7928" b="8418"/>
          <a:stretch/>
        </p:blipFill>
        <p:spPr>
          <a:xfrm>
            <a:off x="8317528" y="516255"/>
            <a:ext cx="7417430" cy="5690083"/>
          </a:xfrm>
          <a:prstGeom prst="rect">
            <a:avLst/>
          </a:prstGeom>
          <a:ln>
            <a:noFill/>
          </a:ln>
          <a:effectLst>
            <a:softEdge rad="112500"/>
          </a:effectLst>
        </p:spPr>
      </p:pic>
      <p:grpSp>
        <p:nvGrpSpPr>
          <p:cNvPr id="8" name="Nhóm 7">
            <a:extLst>
              <a:ext uri="{FF2B5EF4-FFF2-40B4-BE49-F238E27FC236}">
                <a16:creationId xmlns:a16="http://schemas.microsoft.com/office/drawing/2014/main" id="{CCBF967E-F214-1520-4B35-05D149131892}"/>
              </a:ext>
            </a:extLst>
          </p:cNvPr>
          <p:cNvGrpSpPr/>
          <p:nvPr/>
        </p:nvGrpSpPr>
        <p:grpSpPr>
          <a:xfrm>
            <a:off x="9433719" y="6096000"/>
            <a:ext cx="4318156" cy="2755646"/>
            <a:chOff x="2210277" y="6540758"/>
            <a:chExt cx="4318156" cy="2755646"/>
          </a:xfrm>
        </p:grpSpPr>
        <p:pic>
          <p:nvPicPr>
            <p:cNvPr id="12" name="Hình ảnh 11">
              <a:extLst>
                <a:ext uri="{FF2B5EF4-FFF2-40B4-BE49-F238E27FC236}">
                  <a16:creationId xmlns:a16="http://schemas.microsoft.com/office/drawing/2014/main" id="{438388E5-5B88-BB73-2150-C9B9DBB13F7A}"/>
                </a:ext>
              </a:extLst>
            </p:cNvPr>
            <p:cNvPicPr>
              <a:picLocks noChangeAspect="1"/>
            </p:cNvPicPr>
            <p:nvPr/>
          </p:nvPicPr>
          <p:blipFill rotWithShape="1">
            <a:blip r:embed="rId3">
              <a:extLst>
                <a:ext uri="{28A0092B-C50C-407E-A947-70E740481C1C}">
                  <a14:useLocalDpi xmlns:a14="http://schemas.microsoft.com/office/drawing/2010/main" val="0"/>
                </a:ext>
              </a:extLst>
            </a:blip>
            <a:srcRect l="15167" t="36548" r="12059" b="35025"/>
            <a:stretch/>
          </p:blipFill>
          <p:spPr>
            <a:xfrm>
              <a:off x="2210277" y="6934200"/>
              <a:ext cx="4318156" cy="2362204"/>
            </a:xfrm>
            <a:prstGeom prst="rect">
              <a:avLst/>
            </a:prstGeom>
          </p:spPr>
        </p:pic>
        <p:sp>
          <p:nvSpPr>
            <p:cNvPr id="13" name="Bong bóng Lời nói: Hình chữ nhật với Góc Tròn 12">
              <a:extLst>
                <a:ext uri="{FF2B5EF4-FFF2-40B4-BE49-F238E27FC236}">
                  <a16:creationId xmlns:a16="http://schemas.microsoft.com/office/drawing/2014/main" id="{2BDA5E73-F9CA-EBFA-0C81-E0B968A6388C}"/>
                </a:ext>
              </a:extLst>
            </p:cNvPr>
            <p:cNvSpPr/>
            <p:nvPr/>
          </p:nvSpPr>
          <p:spPr>
            <a:xfrm>
              <a:off x="2502455" y="6540758"/>
              <a:ext cx="3733800" cy="533400"/>
            </a:xfrm>
            <a:prstGeom prst="wedgeRoundRectCallout">
              <a:avLst>
                <a:gd name="adj1" fmla="val -3390"/>
                <a:gd name="adj2" fmla="val 100477"/>
                <a:gd name="adj3" fmla="val 16667"/>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THẢO LUẬN NHÓM 4</a:t>
              </a:r>
            </a:p>
          </p:txBody>
        </p:sp>
      </p:gr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45594D89-D236-8B18-A329-0E0E7D7DC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4" name="Hình ảnh 3">
            <a:extLst>
              <a:ext uri="{FF2B5EF4-FFF2-40B4-BE49-F238E27FC236}">
                <a16:creationId xmlns:a16="http://schemas.microsoft.com/office/drawing/2014/main" id="{E9140F1F-A8FD-2802-F023-AABCD31D7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4681" y="4170854"/>
            <a:ext cx="5839640" cy="4953691"/>
          </a:xfrm>
          <a:prstGeom prst="rect">
            <a:avLst/>
          </a:prstGeom>
        </p:spPr>
      </p:pic>
      <p:pic>
        <p:nvPicPr>
          <p:cNvPr id="8" name="Hình ảnh 7">
            <a:extLst>
              <a:ext uri="{FF2B5EF4-FFF2-40B4-BE49-F238E27FC236}">
                <a16:creationId xmlns:a16="http://schemas.microsoft.com/office/drawing/2014/main" id="{F5FCD333-0900-8537-2F73-6093CD88220B}"/>
              </a:ext>
            </a:extLst>
          </p:cNvPr>
          <p:cNvPicPr>
            <a:picLocks noChangeAspect="1"/>
          </p:cNvPicPr>
          <p:nvPr/>
        </p:nvPicPr>
        <p:blipFill>
          <a:blip r:embed="rId4"/>
          <a:stretch>
            <a:fillRect/>
          </a:stretch>
        </p:blipFill>
        <p:spPr>
          <a:xfrm>
            <a:off x="4922400" y="2758283"/>
            <a:ext cx="6431837" cy="3627434"/>
          </a:xfrm>
          <a:prstGeom prst="rect">
            <a:avLst/>
          </a:prstGeom>
        </p:spPr>
      </p:pic>
    </p:spTree>
    <p:extLst>
      <p:ext uri="{BB962C8B-B14F-4D97-AF65-F5344CB8AC3E}">
        <p14:creationId xmlns:p14="http://schemas.microsoft.com/office/powerpoint/2010/main" val="3824306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Cần hình thành thói quen ăn uống lành mạ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AutoShape 2" descr="TRANG TRÍ LỚP HỌC THÂN THIỆN” MỘT LUỒNG GIÓ MỚI Ở TRƯỜNG TIỂU HỌC SỐ 1 VÕ  XÁ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924017" y="1981200"/>
            <a:ext cx="14428604" cy="5709192"/>
          </a:xfrm>
          <a:prstGeom prst="rect">
            <a:avLst/>
          </a:prstGeom>
        </p:spPr>
        <p:txBody>
          <a:bodyPr wrap="square">
            <a:spAutoFit/>
          </a:bodyPr>
          <a:lstStyle/>
          <a:p>
            <a:pPr algn="just">
              <a:lnSpc>
                <a:spcPct val="120000"/>
              </a:lnSpc>
              <a:spcAft>
                <a:spcPts val="0"/>
              </a:spcAft>
            </a:pPr>
            <a:r>
              <a:rPr lang="nl-NL" sz="4400" b="1" dirty="0">
                <a:solidFill>
                  <a:srgbClr val="0000CC"/>
                </a:solidFill>
                <a:latin typeface="Times New Roman" panose="02020603050405020304" pitchFamily="18" charset="0"/>
                <a:ea typeface="AvantGarde" panose="00000400000000000000" pitchFamily="2" charset="0"/>
                <a:cs typeface="Times New Roman" panose="02020603050405020304" pitchFamily="18" charset="0"/>
              </a:rPr>
              <a:t>- Những việc làm để xây dựng lớp học thân thiện:</a:t>
            </a:r>
            <a:endParaRPr lang="en-US" sz="4000" b="1" dirty="0">
              <a:solidFill>
                <a:srgbClr val="0000CC"/>
              </a:solidFill>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20000"/>
              </a:lnSpc>
              <a:spcAft>
                <a:spcPts val="0"/>
              </a:spcAft>
            </a:pPr>
            <a:r>
              <a:rPr lang="nl-NL" sz="4400" b="1" dirty="0">
                <a:solidFill>
                  <a:srgbClr val="FF0066"/>
                </a:solidFill>
                <a:latin typeface="Times New Roman" panose="02020603050405020304" pitchFamily="18" charset="0"/>
                <a:ea typeface="AvantGarde" panose="00000400000000000000" pitchFamily="2" charset="0"/>
                <a:cs typeface="Times New Roman" panose="02020603050405020304" pitchFamily="18" charset="0"/>
              </a:rPr>
              <a:t>+ Đoàn kết, yêu thương, giúp đỡ lẫn nhau trong học tập và đời sống</a:t>
            </a:r>
            <a:endParaRPr lang="en-US" sz="4000" b="1" dirty="0">
              <a:solidFill>
                <a:srgbClr val="FF0066"/>
              </a:solidFill>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20000"/>
              </a:lnSpc>
              <a:spcAft>
                <a:spcPts val="0"/>
              </a:spcAft>
            </a:pPr>
            <a:r>
              <a:rPr lang="nl-NL" sz="44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Khi có tranh chấp không nên cãi vã hay đánh nhau mà bình tĩnh để hóa giải trong hòa bình.</a:t>
            </a:r>
            <a:endParaRPr lang="en-US" sz="40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20000"/>
              </a:lnSpc>
              <a:spcAft>
                <a:spcPts val="0"/>
              </a:spcAft>
            </a:pPr>
            <a:r>
              <a:rPr lang="nl-NL" sz="4400" b="1" dirty="0">
                <a:solidFill>
                  <a:srgbClr val="6600CC"/>
                </a:solidFill>
                <a:latin typeface="Times New Roman" panose="02020603050405020304" pitchFamily="18" charset="0"/>
                <a:ea typeface="AvantGarde" panose="00000400000000000000" pitchFamily="2" charset="0"/>
                <a:cs typeface="Times New Roman" panose="02020603050405020304" pitchFamily="18" charset="0"/>
              </a:rPr>
              <a:t>+ Trong giờ học luôn tươi cười, niềm nở với các bạn.</a:t>
            </a:r>
            <a:endParaRPr lang="en-US" sz="4000" b="1" dirty="0">
              <a:solidFill>
                <a:srgbClr val="6600CC"/>
              </a:solidFill>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20000"/>
              </a:lnSpc>
              <a:spcAft>
                <a:spcPts val="0"/>
              </a:spcAft>
            </a:pPr>
            <a:r>
              <a:rPr lang="nl-NL" sz="4400" b="1" dirty="0">
                <a:solidFill>
                  <a:srgbClr val="6600CC"/>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4000" b="1" dirty="0">
              <a:solidFill>
                <a:srgbClr val="6600CC"/>
              </a:solidFill>
              <a:effectLst/>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 name="Hộp Văn bản 1">
            <a:extLst>
              <a:ext uri="{FF2B5EF4-FFF2-40B4-BE49-F238E27FC236}">
                <a16:creationId xmlns:a16="http://schemas.microsoft.com/office/drawing/2014/main" id="{2B062750-FB8D-F70D-8ED1-44F0604A9DB4}"/>
              </a:ext>
            </a:extLst>
          </p:cNvPr>
          <p:cNvSpPr txBox="1"/>
          <p:nvPr/>
        </p:nvSpPr>
        <p:spPr>
          <a:xfrm>
            <a:off x="4654440" y="828764"/>
            <a:ext cx="6400800" cy="1200329"/>
          </a:xfrm>
          <a:prstGeom prst="rect">
            <a:avLst/>
          </a:prstGeom>
          <a:noFill/>
        </p:spPr>
        <p:txBody>
          <a:bodyPr wrap="square" rtlCol="0">
            <a:spAutoFit/>
          </a:bodyPr>
          <a:lstStyle/>
          <a:p>
            <a:pPr algn="ctr"/>
            <a:r>
              <a:rPr lang="en-US" sz="7200">
                <a:ln w="38100">
                  <a:solidFill>
                    <a:schemeClr val="accent5">
                      <a:lumMod val="25000"/>
                    </a:schemeClr>
                  </a:solidFill>
                </a:ln>
                <a:solidFill>
                  <a:schemeClr val="accent5">
                    <a:lumMod val="75000"/>
                  </a:schemeClr>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7309588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 calcmode="lin" valueType="num">
                                      <p:cBhvr additive="base">
                                        <p:cTn id="2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08C2BB19-7178-4D73-FF94-77EFB74F1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sp>
        <p:nvSpPr>
          <p:cNvPr id="5" name="Hộp Văn bản 4">
            <a:extLst>
              <a:ext uri="{FF2B5EF4-FFF2-40B4-BE49-F238E27FC236}">
                <a16:creationId xmlns:a16="http://schemas.microsoft.com/office/drawing/2014/main" id="{C7B5D5E4-E92A-CA11-0E1C-6C0C6B8F4A42}"/>
              </a:ext>
            </a:extLst>
          </p:cNvPr>
          <p:cNvSpPr txBox="1"/>
          <p:nvPr/>
        </p:nvSpPr>
        <p:spPr>
          <a:xfrm>
            <a:off x="5090319" y="2811839"/>
            <a:ext cx="6400800" cy="3139321"/>
          </a:xfrm>
          <a:prstGeom prst="rect">
            <a:avLst/>
          </a:prstGeom>
          <a:noFill/>
        </p:spPr>
        <p:txBody>
          <a:bodyPr wrap="square" rtlCol="0">
            <a:spAutoFit/>
          </a:bodyPr>
          <a:lstStyle/>
          <a:p>
            <a:pPr algn="ctr"/>
            <a:r>
              <a:rPr lang="en-US" sz="6600" b="1">
                <a:solidFill>
                  <a:srgbClr val="FF0066"/>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Một số hình ảnh lớp học thân thiện</a:t>
            </a:r>
          </a:p>
        </p:txBody>
      </p:sp>
    </p:spTree>
    <p:extLst>
      <p:ext uri="{BB962C8B-B14F-4D97-AF65-F5344CB8AC3E}">
        <p14:creationId xmlns:p14="http://schemas.microsoft.com/office/powerpoint/2010/main" val="246972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Cần hình thành thói quen ăn uống lành mạ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2" descr="TRANG TRÍ LỚP HỌC THÂN THIỆN” MỘT LUỒNG GIÓ MỚI Ở TRƯỜNG TIỂU HỌC SỐ 1 VÕ  XÁ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2"/>
          <a:stretch>
            <a:fillRect/>
          </a:stretch>
        </p:blipFill>
        <p:spPr>
          <a:xfrm>
            <a:off x="975519" y="1066800"/>
            <a:ext cx="6333196" cy="4495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3"/>
          <a:stretch>
            <a:fillRect/>
          </a:stretch>
        </p:blipFill>
        <p:spPr>
          <a:xfrm>
            <a:off x="10096989" y="575553"/>
            <a:ext cx="4953000" cy="448407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a:blip r:embed="rId4"/>
          <a:stretch>
            <a:fillRect/>
          </a:stretch>
        </p:blipFill>
        <p:spPr>
          <a:xfrm>
            <a:off x="5090319" y="3003634"/>
            <a:ext cx="6553200" cy="6137123"/>
          </a:xfrm>
          <a:prstGeom prst="ellipse">
            <a:avLst/>
          </a:prstGeom>
          <a:ln>
            <a:noFill/>
          </a:ln>
          <a:effectLst>
            <a:softEdge rad="112500"/>
          </a:effectLst>
        </p:spPr>
      </p:pic>
    </p:spTree>
    <p:extLst>
      <p:ext uri="{BB962C8B-B14F-4D97-AF65-F5344CB8AC3E}">
        <p14:creationId xmlns:p14="http://schemas.microsoft.com/office/powerpoint/2010/main" val="8375362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7268876E-1631-6CA1-E8B4-3C896F82A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4" name="Hình ảnh 3">
            <a:extLst>
              <a:ext uri="{FF2B5EF4-FFF2-40B4-BE49-F238E27FC236}">
                <a16:creationId xmlns:a16="http://schemas.microsoft.com/office/drawing/2014/main" id="{7545F7D2-E16D-4153-722C-DAC1358D6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3463625"/>
            <a:ext cx="6248461" cy="2216749"/>
          </a:xfrm>
          <a:prstGeom prst="rect">
            <a:avLst/>
          </a:prstGeom>
        </p:spPr>
      </p:pic>
    </p:spTree>
    <p:extLst>
      <p:ext uri="{BB962C8B-B14F-4D97-AF65-F5344CB8AC3E}">
        <p14:creationId xmlns:p14="http://schemas.microsoft.com/office/powerpoint/2010/main" val="22269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5E0312C2-48D2-2750-C163-C9B75340E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50" y="1066800"/>
            <a:ext cx="14378338" cy="4718416"/>
          </a:xfrm>
          <a:prstGeom prst="rect">
            <a:avLst/>
          </a:prstGeom>
        </p:spPr>
      </p:pic>
      <p:pic>
        <p:nvPicPr>
          <p:cNvPr id="6" name="Hình ảnh 5">
            <a:extLst>
              <a:ext uri="{FF2B5EF4-FFF2-40B4-BE49-F238E27FC236}">
                <a16:creationId xmlns:a16="http://schemas.microsoft.com/office/drawing/2014/main" id="{1C6F3994-A46D-4E58-B431-4BC1D327E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056" y="2895600"/>
            <a:ext cx="9534525" cy="7076736"/>
          </a:xfrm>
          <a:prstGeom prst="rect">
            <a:avLst/>
          </a:prstGeom>
        </p:spPr>
      </p:pic>
    </p:spTree>
    <p:extLst>
      <p:ext uri="{BB962C8B-B14F-4D97-AF65-F5344CB8AC3E}">
        <p14:creationId xmlns:p14="http://schemas.microsoft.com/office/powerpoint/2010/main" val="314117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DA01144-26E6-1CEE-B258-AEB12B625559}"/>
              </a:ext>
            </a:extLst>
          </p:cNvPr>
          <p:cNvPicPr>
            <a:picLocks noChangeAspect="1"/>
          </p:cNvPicPr>
          <p:nvPr/>
        </p:nvPicPr>
        <p:blipFill>
          <a:blip r:embed="rId3"/>
          <a:stretch>
            <a:fillRect/>
          </a:stretch>
        </p:blipFill>
        <p:spPr>
          <a:xfrm>
            <a:off x="4175919" y="4419600"/>
            <a:ext cx="2017951" cy="2347163"/>
          </a:xfrm>
          <a:prstGeom prst="rect">
            <a:avLst/>
          </a:prstGeom>
        </p:spPr>
      </p:pic>
      <p:pic>
        <p:nvPicPr>
          <p:cNvPr id="5" name="Hình ảnh 4">
            <a:extLst>
              <a:ext uri="{FF2B5EF4-FFF2-40B4-BE49-F238E27FC236}">
                <a16:creationId xmlns:a16="http://schemas.microsoft.com/office/drawing/2014/main" id="{40CDB9EF-9A41-58A8-F07D-153F142194C3}"/>
              </a:ext>
            </a:extLst>
          </p:cNvPr>
          <p:cNvPicPr>
            <a:picLocks noChangeAspect="1"/>
          </p:cNvPicPr>
          <p:nvPr/>
        </p:nvPicPr>
        <p:blipFill>
          <a:blip r:embed="rId4"/>
          <a:stretch>
            <a:fillRect/>
          </a:stretch>
        </p:blipFill>
        <p:spPr>
          <a:xfrm>
            <a:off x="3566319" y="7315200"/>
            <a:ext cx="8303472" cy="1280271"/>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45594D89-D236-8B18-A329-0E0E7D7DC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5" name="Hình ảnh 4">
            <a:extLst>
              <a:ext uri="{FF2B5EF4-FFF2-40B4-BE49-F238E27FC236}">
                <a16:creationId xmlns:a16="http://schemas.microsoft.com/office/drawing/2014/main" id="{CA253DDF-D5B3-EB72-D29C-2F1EF82ED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418" y="1949994"/>
            <a:ext cx="7010671" cy="4863012"/>
          </a:xfrm>
          <a:prstGeom prst="rect">
            <a:avLst/>
          </a:prstGeom>
        </p:spPr>
      </p:pic>
      <p:pic>
        <p:nvPicPr>
          <p:cNvPr id="7" name="Hình ảnh 6" descr="Ảnh có chứa mẫu họa&#10;&#10;Mô tả được tạo tự động">
            <a:extLst>
              <a:ext uri="{FF2B5EF4-FFF2-40B4-BE49-F238E27FC236}">
                <a16:creationId xmlns:a16="http://schemas.microsoft.com/office/drawing/2014/main" id="{A8FD2733-706A-052F-9F13-ACF0BEC4AA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4113" y1="65854" x2="19326" y2="76497"/>
                        <a14:foregroundMark x1="18085" y1="64523" x2="15780" y2="67184"/>
                        <a14:foregroundMark x1="16135" y1="64302" x2="14184" y2="66297"/>
                        <a14:foregroundMark x1="15071" y1="64745" x2="15071" y2="64745"/>
                        <a14:foregroundMark x1="15426" y1="64302" x2="15426" y2="64302"/>
                        <a14:foregroundMark x1="15248" y1="64302" x2="15248" y2="64302"/>
                        <a14:foregroundMark x1="15248" y1="64080" x2="14894" y2="64745"/>
                        <a14:foregroundMark x1="14539" y1="65188" x2="14539" y2="65188"/>
                        <a14:foregroundMark x1="17730" y1="63636" x2="17730" y2="63636"/>
                        <a14:foregroundMark x1="17908" y1="63636" x2="17908" y2="63636"/>
                        <a14:foregroundMark x1="18262" y1="63858" x2="18262" y2="63858"/>
                        <a14:foregroundMark x1="18617" y1="67627" x2="18617" y2="67627"/>
                        <a14:foregroundMark x1="18972" y1="68293" x2="18972" y2="68293"/>
                        <a14:foregroundMark x1="20035" y1="68958" x2="20035" y2="68958"/>
                        <a14:foregroundMark x1="19681" y1="69401" x2="19681" y2="69401"/>
                        <a14:foregroundMark x1="18972" y1="68958" x2="18972" y2="68958"/>
                        <a14:foregroundMark x1="18617" y1="68514" x2="17908" y2="67627"/>
                        <a14:foregroundMark x1="17908" y1="67627" x2="17908" y2="67627"/>
                        <a14:foregroundMark x1="20213" y1="69401" x2="19504" y2="68958"/>
                        <a14:foregroundMark x1="18972" y1="68293" x2="18972" y2="68293"/>
                        <a14:foregroundMark x1="19681" y1="68514" x2="19681" y2="68514"/>
                        <a14:foregroundMark x1="20035" y1="68958" x2="20035" y2="68958"/>
                        <a14:foregroundMark x1="23759" y1="65410" x2="23759" y2="65410"/>
                        <a14:foregroundMark x1="23050" y1="65410" x2="23050" y2="65410"/>
                        <a14:foregroundMark x1="22340" y1="65632" x2="21986" y2="66297"/>
                        <a14:foregroundMark x1="21809" y1="66519" x2="21809" y2="66519"/>
                        <a14:foregroundMark x1="21454" y1="66962" x2="21454" y2="66962"/>
                        <a14:foregroundMark x1="21099" y1="67627" x2="21099" y2="67627"/>
                        <a14:foregroundMark x1="21099" y1="67849" x2="21099" y2="67849"/>
                        <a14:foregroundMark x1="21099" y1="67849" x2="21099" y2="67849"/>
                        <a14:foregroundMark x1="20922" y1="67627" x2="20922" y2="67627"/>
                        <a14:foregroundMark x1="21277" y1="66962" x2="21277" y2="66962"/>
                        <a14:foregroundMark x1="21454" y1="66962" x2="21454" y2="66962"/>
                        <a14:foregroundMark x1="21986" y1="66297" x2="21986" y2="66297"/>
                        <a14:foregroundMark x1="21809" y1="66297" x2="21809" y2="66297"/>
                        <a14:foregroundMark x1="21277" y1="66741" x2="20567" y2="67627"/>
                      </a14:backgroundRemoval>
                    </a14:imgEffect>
                  </a14:imgLayer>
                </a14:imgProps>
              </a:ext>
              <a:ext uri="{28A0092B-C50C-407E-A947-70E740481C1C}">
                <a14:useLocalDpi xmlns:a14="http://schemas.microsoft.com/office/drawing/2010/main" val="0"/>
              </a:ext>
            </a:extLst>
          </a:blip>
          <a:stretch>
            <a:fillRect/>
          </a:stretch>
        </p:blipFill>
        <p:spPr>
          <a:xfrm>
            <a:off x="1203577" y="4559300"/>
            <a:ext cx="5943600" cy="4752772"/>
          </a:xfrm>
          <a:prstGeom prst="rect">
            <a:avLst/>
          </a:prstGeom>
        </p:spPr>
      </p:pic>
    </p:spTree>
    <p:extLst>
      <p:ext uri="{BB962C8B-B14F-4D97-AF65-F5344CB8AC3E}">
        <p14:creationId xmlns:p14="http://schemas.microsoft.com/office/powerpoint/2010/main" val="3027230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a:extLst>
              <a:ext uri="{FF2B5EF4-FFF2-40B4-BE49-F238E27FC236}">
                <a16:creationId xmlns:a16="http://schemas.microsoft.com/office/drawing/2014/main" id="{715B4E1F-3AC9-6356-5C31-2A720B20F6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27072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4DF2D3DD-F57B-C9A5-6BA2-32EC86B34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4" name="Hình ảnh 3">
            <a:extLst>
              <a:ext uri="{FF2B5EF4-FFF2-40B4-BE49-F238E27FC236}">
                <a16:creationId xmlns:a16="http://schemas.microsoft.com/office/drawing/2014/main" id="{DC00C85E-0C2D-B312-FCF2-7F81FE8BD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092" y="2402357"/>
            <a:ext cx="5486453" cy="4339286"/>
          </a:xfrm>
          <a:prstGeom prst="rect">
            <a:avLst/>
          </a:prstGeom>
        </p:spPr>
      </p:pic>
    </p:spTree>
    <p:extLst>
      <p:ext uri="{BB962C8B-B14F-4D97-AF65-F5344CB8AC3E}">
        <p14:creationId xmlns:p14="http://schemas.microsoft.com/office/powerpoint/2010/main" val="543769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3922" y="609600"/>
            <a:ext cx="5867401" cy="707886"/>
            <a:chOff x="1508915" y="1888664"/>
            <a:chExt cx="9214769" cy="707886"/>
          </a:xfrm>
        </p:grpSpPr>
        <p:sp>
          <p:nvSpPr>
            <p:cNvPr id="10" name="Rectangle 9"/>
            <p:cNvSpPr/>
            <p:nvPr/>
          </p:nvSpPr>
          <p:spPr>
            <a:xfrm>
              <a:off x="1508915" y="1888664"/>
              <a:ext cx="9214769" cy="707886"/>
            </a:xfrm>
            <a:prstGeom prst="rect">
              <a:avLst/>
            </a:prstGeom>
          </p:spPr>
          <p:txBody>
            <a:bodyPr wrap="square">
              <a:spAutoFit/>
            </a:bodyPr>
            <a:lstStyle/>
            <a:p>
              <a:pPr lvl="0">
                <a:defRPr/>
              </a:pPr>
              <a:r>
                <a:rPr kumimoji="0" lang="en-US" sz="3800" b="1" i="0" u="none" strike="noStrike" kern="1200" cap="none" spc="0" normalizeH="0" baseline="0" noProof="0" dirty="0">
                  <a:ln>
                    <a:noFill/>
                  </a:ln>
                  <a:effectLst/>
                  <a:uLnTx/>
                  <a:uFillTx/>
                  <a:latin typeface="Times New Roman" panose="02020603050405020304" pitchFamily="18" charset="0"/>
                  <a:ea typeface="AvantGarde" panose="00000400000000000000" pitchFamily="2" charset="0"/>
                  <a:cs typeface="Times New Roman" panose="02020603050405020304" pitchFamily="18" charset="0"/>
                </a:rPr>
                <a:t>1. </a:t>
              </a:r>
              <a:r>
                <a:rPr lang="nl-NL" sz="4000" b="1" dirty="0">
                  <a:latin typeface="Times New Roman" panose="02020603050405020304" pitchFamily="18" charset="0"/>
                  <a:ea typeface="AvantGarde" panose="00000400000000000000" pitchFamily="2" charset="0"/>
                  <a:cs typeface="Times New Roman" panose="02020603050405020304" pitchFamily="18" charset="0"/>
                </a:rPr>
                <a:t>Nhận xét và chia sẻ </a:t>
              </a:r>
              <a:endParaRPr kumimoji="0" lang="en-US" sz="3800" b="1" i="0" u="none" strike="noStrike" kern="1200" cap="none" spc="0" normalizeH="0" baseline="0" noProof="0" dirty="0">
                <a:ln>
                  <a:noFill/>
                </a:ln>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cxnSp>
          <p:nvCxnSpPr>
            <p:cNvPr id="11" name="Straight Connector 10"/>
            <p:cNvCxnSpPr/>
            <p:nvPr/>
          </p:nvCxnSpPr>
          <p:spPr>
            <a:xfrm>
              <a:off x="1938044" y="2565772"/>
              <a:ext cx="8671670"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grpSp>
      <p:sp>
        <p:nvSpPr>
          <p:cNvPr id="16" name="TextBox 15"/>
          <p:cNvSpPr txBox="1"/>
          <p:nvPr/>
        </p:nvSpPr>
        <p:spPr>
          <a:xfrm>
            <a:off x="734327" y="1524000"/>
            <a:ext cx="6993397" cy="4031873"/>
          </a:xfrm>
          <a:prstGeom prst="rect">
            <a:avLst/>
          </a:prstGeom>
          <a:noFill/>
        </p:spPr>
        <p:txBody>
          <a:bodyPr wrap="square" rtlCol="0">
            <a:spAutoFit/>
          </a:bodyPr>
          <a:lstStyle/>
          <a:p>
            <a:pPr algn="just">
              <a:spcAft>
                <a:spcPts val="0"/>
              </a:spcAft>
            </a:pP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Hãy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lại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chuyện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học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Linh</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p>
          <a:p>
            <a:pPr algn="just">
              <a:spcAft>
                <a:spcPts val="0"/>
              </a:spcAft>
            </a:pP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học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Linh</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có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gì</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biệt</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p>
          <a:p>
            <a:pPr algn="just">
              <a:spcAft>
                <a:spcPts val="0"/>
              </a:spcAft>
            </a:pP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học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em</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có những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giống</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và</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khác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học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Linh</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p>
          <a:p>
            <a:pPr algn="just">
              <a:spcAft>
                <a:spcPts val="0"/>
              </a:spcAft>
            </a:pP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Em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và</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làm</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gì</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để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hiện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việc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ứng</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xử</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thân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thiện</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với</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nhau</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3200" b="1" dirty="0">
              <a:solidFill>
                <a:srgbClr val="0070C0"/>
              </a:solidFill>
              <a:effectLst/>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3" name="Hình ảnh 2" descr="Ảnh có chứa văn bản&#10;&#10;Mô tả được tạo tự động">
            <a:extLst>
              <a:ext uri="{FF2B5EF4-FFF2-40B4-BE49-F238E27FC236}">
                <a16:creationId xmlns:a16="http://schemas.microsoft.com/office/drawing/2014/main" id="{51EB7715-0430-94A0-431F-27DEB1AF92CF}"/>
              </a:ext>
            </a:extLst>
          </p:cNvPr>
          <p:cNvPicPr>
            <a:picLocks noChangeAspect="1"/>
          </p:cNvPicPr>
          <p:nvPr/>
        </p:nvPicPr>
        <p:blipFill rotWithShape="1">
          <a:blip r:embed="rId2">
            <a:extLst>
              <a:ext uri="{28A0092B-C50C-407E-A947-70E740481C1C}">
                <a14:useLocalDpi xmlns:a14="http://schemas.microsoft.com/office/drawing/2010/main" val="0"/>
              </a:ext>
            </a:extLst>
          </a:blip>
          <a:srcRect l="12771" t="19167" r="10048" b="7925"/>
          <a:stretch/>
        </p:blipFill>
        <p:spPr>
          <a:xfrm>
            <a:off x="7827586" y="609600"/>
            <a:ext cx="7685130" cy="7910286"/>
          </a:xfrm>
          <a:prstGeom prst="rect">
            <a:avLst/>
          </a:prstGeom>
          <a:ln>
            <a:noFill/>
          </a:ln>
          <a:effectLst>
            <a:softEdge rad="112500"/>
          </a:effectLst>
        </p:spPr>
      </p:pic>
      <p:grpSp>
        <p:nvGrpSpPr>
          <p:cNvPr id="7" name="Nhóm 6">
            <a:extLst>
              <a:ext uri="{FF2B5EF4-FFF2-40B4-BE49-F238E27FC236}">
                <a16:creationId xmlns:a16="http://schemas.microsoft.com/office/drawing/2014/main" id="{088C5010-D8F2-E672-9B52-3934C794AF5A}"/>
              </a:ext>
            </a:extLst>
          </p:cNvPr>
          <p:cNvGrpSpPr/>
          <p:nvPr/>
        </p:nvGrpSpPr>
        <p:grpSpPr>
          <a:xfrm>
            <a:off x="2210277" y="6540758"/>
            <a:ext cx="4318156" cy="2755646"/>
            <a:chOff x="2210277" y="6540758"/>
            <a:chExt cx="4318156" cy="2755646"/>
          </a:xfrm>
        </p:grpSpPr>
        <p:pic>
          <p:nvPicPr>
            <p:cNvPr id="5" name="Hình ảnh 4">
              <a:extLst>
                <a:ext uri="{FF2B5EF4-FFF2-40B4-BE49-F238E27FC236}">
                  <a16:creationId xmlns:a16="http://schemas.microsoft.com/office/drawing/2014/main" id="{68BE3B30-FB50-3B36-C5CF-7718DFBA4C05}"/>
                </a:ext>
              </a:extLst>
            </p:cNvPr>
            <p:cNvPicPr>
              <a:picLocks noChangeAspect="1"/>
            </p:cNvPicPr>
            <p:nvPr/>
          </p:nvPicPr>
          <p:blipFill rotWithShape="1">
            <a:blip r:embed="rId3">
              <a:extLst>
                <a:ext uri="{28A0092B-C50C-407E-A947-70E740481C1C}">
                  <a14:useLocalDpi xmlns:a14="http://schemas.microsoft.com/office/drawing/2010/main" val="0"/>
                </a:ext>
              </a:extLst>
            </a:blip>
            <a:srcRect l="15167" t="36548" r="12059" b="35025"/>
            <a:stretch/>
          </p:blipFill>
          <p:spPr>
            <a:xfrm>
              <a:off x="2210277" y="6934200"/>
              <a:ext cx="4318156" cy="2362204"/>
            </a:xfrm>
            <a:prstGeom prst="rect">
              <a:avLst/>
            </a:prstGeom>
          </p:spPr>
        </p:pic>
        <p:sp>
          <p:nvSpPr>
            <p:cNvPr id="6" name="Bong bóng Lời nói: Hình chữ nhật với Góc Tròn 5">
              <a:extLst>
                <a:ext uri="{FF2B5EF4-FFF2-40B4-BE49-F238E27FC236}">
                  <a16:creationId xmlns:a16="http://schemas.microsoft.com/office/drawing/2014/main" id="{8CB33EEC-D576-CB4C-3F48-A7143BBC3233}"/>
                </a:ext>
              </a:extLst>
            </p:cNvPr>
            <p:cNvSpPr/>
            <p:nvPr/>
          </p:nvSpPr>
          <p:spPr>
            <a:xfrm>
              <a:off x="2502455" y="6540758"/>
              <a:ext cx="3733800" cy="533400"/>
            </a:xfrm>
            <a:prstGeom prst="wedgeRoundRectCallout">
              <a:avLst>
                <a:gd name="adj1" fmla="val -3390"/>
                <a:gd name="adj2" fmla="val 100477"/>
                <a:gd name="adj3" fmla="val 16667"/>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THẢO LUẬN NHÓM 4</a:t>
              </a:r>
            </a:p>
          </p:txBody>
        </p:sp>
      </p:grpSp>
    </p:spTree>
    <p:extLst>
      <p:ext uri="{BB962C8B-B14F-4D97-AF65-F5344CB8AC3E}">
        <p14:creationId xmlns:p14="http://schemas.microsoft.com/office/powerpoint/2010/main" val="842861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0A401D6-BC9F-8180-81A3-E0A325FA2DCA}"/>
              </a:ext>
            </a:extLst>
          </p:cNvPr>
          <p:cNvSpPr txBox="1"/>
          <p:nvPr/>
        </p:nvSpPr>
        <p:spPr>
          <a:xfrm>
            <a:off x="686442" y="370850"/>
            <a:ext cx="7141144" cy="7294305"/>
          </a:xfrm>
          <a:prstGeom prst="rect">
            <a:avLst/>
          </a:prstGeom>
          <a:noFill/>
        </p:spPr>
        <p:txBody>
          <a:bodyPr wrap="square">
            <a:spAutoFit/>
          </a:bodyPr>
          <a:lstStyle/>
          <a:p>
            <a:pPr algn="ctr"/>
            <a:r>
              <a:rPr lang="nl-NL" sz="360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Tham khảo</a:t>
            </a:r>
          </a:p>
          <a:p>
            <a:r>
              <a:rPr lang="nl-NL" sz="3600">
                <a:solidFill>
                  <a:srgbClr val="0070C0"/>
                </a:solidFill>
                <a:effectLst/>
                <a:latin typeface="Times New Roman" panose="02020603050405020304" pitchFamily="18" charset="0"/>
                <a:ea typeface="AvantGarde" panose="00000400000000000000" pitchFamily="2" charset="0"/>
                <a:cs typeface="Times New Roman" panose="02020603050405020304" pitchFamily="18" charset="0"/>
              </a:rPr>
              <a:t>Bạn Linh là học sinh của lớp 3A. Trước cửa lớp bạn có treo một bảng gồm các hoạt động khác nhau được vẽ rất tỉ mỉ. Mỗi ngày khi đến lớp, Linh và các bạn sẽ chọn những hoạt động trong tranh để thực hiện. Ngoài ra, khi bước vào chỗ ngồi, mỗi bạn sẽ thực hiện một cử chỉ thân thiện với bạn bên cạnh như đập tay, chào hỏi,... Vì thể buổi học nào của lớp Linh cũng diễn ra trong sự vui vẻ, thân thiện.</a:t>
            </a:r>
            <a:endParaRPr lang="en-US" sz="360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5" name="Hình ảnh 4" descr="Ảnh có chứa văn bản&#10;&#10;Mô tả được tạo tự động">
            <a:extLst>
              <a:ext uri="{FF2B5EF4-FFF2-40B4-BE49-F238E27FC236}">
                <a16:creationId xmlns:a16="http://schemas.microsoft.com/office/drawing/2014/main" id="{27AE6ACC-2A95-9488-C5ED-1DD42629F04C}"/>
              </a:ext>
            </a:extLst>
          </p:cNvPr>
          <p:cNvPicPr>
            <a:picLocks noChangeAspect="1"/>
          </p:cNvPicPr>
          <p:nvPr/>
        </p:nvPicPr>
        <p:blipFill rotWithShape="1">
          <a:blip r:embed="rId2">
            <a:extLst>
              <a:ext uri="{28A0092B-C50C-407E-A947-70E740481C1C}">
                <a14:useLocalDpi xmlns:a14="http://schemas.microsoft.com/office/drawing/2010/main" val="0"/>
              </a:ext>
            </a:extLst>
          </a:blip>
          <a:srcRect l="12771" t="19167" r="10048" b="7925"/>
          <a:stretch/>
        </p:blipFill>
        <p:spPr>
          <a:xfrm>
            <a:off x="7827586" y="609600"/>
            <a:ext cx="7685130" cy="7910286"/>
          </a:xfrm>
          <a:prstGeom prst="rect">
            <a:avLst/>
          </a:prstGeom>
          <a:ln>
            <a:noFill/>
          </a:ln>
          <a:effectLst>
            <a:softEdge rad="112500"/>
          </a:effectLst>
        </p:spPr>
      </p:pic>
    </p:spTree>
    <p:extLst>
      <p:ext uri="{BB962C8B-B14F-4D97-AF65-F5344CB8AC3E}">
        <p14:creationId xmlns:p14="http://schemas.microsoft.com/office/powerpoint/2010/main" val="2813137892"/>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45594D89-D236-8B18-A329-0E0E7D7DC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4" name="Hình ảnh 3">
            <a:extLst>
              <a:ext uri="{FF2B5EF4-FFF2-40B4-BE49-F238E27FC236}">
                <a16:creationId xmlns:a16="http://schemas.microsoft.com/office/drawing/2014/main" id="{E9140F1F-A8FD-2802-F023-AABCD31D7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4681" y="4170854"/>
            <a:ext cx="5839640" cy="4953691"/>
          </a:xfrm>
          <a:prstGeom prst="rect">
            <a:avLst/>
          </a:prstGeom>
        </p:spPr>
      </p:pic>
      <p:pic>
        <p:nvPicPr>
          <p:cNvPr id="8" name="Hình ảnh 7">
            <a:extLst>
              <a:ext uri="{FF2B5EF4-FFF2-40B4-BE49-F238E27FC236}">
                <a16:creationId xmlns:a16="http://schemas.microsoft.com/office/drawing/2014/main" id="{F5FCD333-0900-8537-2F73-6093CD88220B}"/>
              </a:ext>
            </a:extLst>
          </p:cNvPr>
          <p:cNvPicPr>
            <a:picLocks noChangeAspect="1"/>
          </p:cNvPicPr>
          <p:nvPr/>
        </p:nvPicPr>
        <p:blipFill>
          <a:blip r:embed="rId4"/>
          <a:stretch>
            <a:fillRect/>
          </a:stretch>
        </p:blipFill>
        <p:spPr>
          <a:xfrm>
            <a:off x="4922400" y="2758283"/>
            <a:ext cx="6431837" cy="3627434"/>
          </a:xfrm>
          <a:prstGeom prst="rect">
            <a:avLst/>
          </a:prstGeom>
        </p:spPr>
      </p:pic>
    </p:spTree>
    <p:extLst>
      <p:ext uri="{BB962C8B-B14F-4D97-AF65-F5344CB8AC3E}">
        <p14:creationId xmlns:p14="http://schemas.microsoft.com/office/powerpoint/2010/main" val="413507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4C491C9-CD27-9905-564E-8B2F669DE6E7}"/>
              </a:ext>
            </a:extLst>
          </p:cNvPr>
          <p:cNvSpPr txBox="1"/>
          <p:nvPr/>
        </p:nvSpPr>
        <p:spPr>
          <a:xfrm>
            <a:off x="1013619" y="2667000"/>
            <a:ext cx="14249400" cy="2145268"/>
          </a:xfrm>
          <a:custGeom>
            <a:avLst/>
            <a:gdLst>
              <a:gd name="connsiteX0" fmla="*/ 0 w 14249400"/>
              <a:gd name="connsiteY0" fmla="*/ 357545 h 2145268"/>
              <a:gd name="connsiteX1" fmla="*/ 357545 w 14249400"/>
              <a:gd name="connsiteY1" fmla="*/ 0 h 2145268"/>
              <a:gd name="connsiteX2" fmla="*/ 13891855 w 14249400"/>
              <a:gd name="connsiteY2" fmla="*/ 0 h 2145268"/>
              <a:gd name="connsiteX3" fmla="*/ 14249400 w 14249400"/>
              <a:gd name="connsiteY3" fmla="*/ 357545 h 2145268"/>
              <a:gd name="connsiteX4" fmla="*/ 14249400 w 14249400"/>
              <a:gd name="connsiteY4" fmla="*/ 1787723 h 2145268"/>
              <a:gd name="connsiteX5" fmla="*/ 13891855 w 14249400"/>
              <a:gd name="connsiteY5" fmla="*/ 2145268 h 2145268"/>
              <a:gd name="connsiteX6" fmla="*/ 357545 w 14249400"/>
              <a:gd name="connsiteY6" fmla="*/ 2145268 h 2145268"/>
              <a:gd name="connsiteX7" fmla="*/ 0 w 14249400"/>
              <a:gd name="connsiteY7" fmla="*/ 1787723 h 2145268"/>
              <a:gd name="connsiteX8" fmla="*/ 0 w 14249400"/>
              <a:gd name="connsiteY8" fmla="*/ 357545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9400" h="2145268" extrusionOk="0">
                <a:moveTo>
                  <a:pt x="0" y="357545"/>
                </a:moveTo>
                <a:cubicBezTo>
                  <a:pt x="-16843" y="129019"/>
                  <a:pt x="177229" y="-7649"/>
                  <a:pt x="357545" y="0"/>
                </a:cubicBezTo>
                <a:cubicBezTo>
                  <a:pt x="3899583" y="-27149"/>
                  <a:pt x="7291133" y="3425"/>
                  <a:pt x="13891855" y="0"/>
                </a:cubicBezTo>
                <a:cubicBezTo>
                  <a:pt x="14085344" y="-3452"/>
                  <a:pt x="14272741" y="151403"/>
                  <a:pt x="14249400" y="357545"/>
                </a:cubicBezTo>
                <a:cubicBezTo>
                  <a:pt x="14254820" y="1066300"/>
                  <a:pt x="14149984" y="1409600"/>
                  <a:pt x="14249400" y="1787723"/>
                </a:cubicBezTo>
                <a:cubicBezTo>
                  <a:pt x="14272500" y="2004495"/>
                  <a:pt x="14081041" y="2134883"/>
                  <a:pt x="13891855" y="2145268"/>
                </a:cubicBezTo>
                <a:cubicBezTo>
                  <a:pt x="9904904" y="2234788"/>
                  <a:pt x="5859630" y="2227329"/>
                  <a:pt x="357545" y="2145268"/>
                </a:cubicBezTo>
                <a:cubicBezTo>
                  <a:pt x="160188" y="2112373"/>
                  <a:pt x="-28702" y="1995012"/>
                  <a:pt x="0" y="1787723"/>
                </a:cubicBezTo>
                <a:cubicBezTo>
                  <a:pt x="122671" y="1099152"/>
                  <a:pt x="78738" y="503346"/>
                  <a:pt x="0" y="357545"/>
                </a:cubicBezTo>
                <a:close/>
              </a:path>
            </a:pathLst>
          </a:custGeom>
          <a:noFill/>
          <a:ln w="38100">
            <a:solidFill>
              <a:schemeClr val="accent5">
                <a:lumMod val="25000"/>
              </a:schemeClr>
            </a:solidFill>
            <a:prstDash val="sysDot"/>
            <a:extLst>
              <a:ext uri="{C807C97D-BFC1-408E-A445-0C87EB9F89A2}">
                <ask:lineSketchStyleProps xmlns:ask="http://schemas.microsoft.com/office/drawing/2018/sketchyshapes" sd="3978248048">
                  <a:prstGeom prst="flowChartAlternateProcess">
                    <a:avLst/>
                  </a:prstGeom>
                  <ask:type>
                    <ask:lineSketchCurved/>
                  </ask:type>
                </ask:lineSketchStyleProps>
              </a:ext>
            </a:extLst>
          </a:ln>
        </p:spPr>
        <p:txBody>
          <a:bodyPr wrap="square">
            <a:spAutoFit/>
          </a:bodyPr>
          <a:lstStyle/>
          <a:p>
            <a:pPr algn="just"/>
            <a:r>
              <a:rPr lang="en-US" sz="4000" b="1" i="1">
                <a:solidFill>
                  <a:srgbClr val="C00000"/>
                </a:solidFill>
                <a:effectLst/>
                <a:latin typeface="Times New Roman" panose="02020603050405020304" pitchFamily="18" charset="0"/>
                <a:ea typeface="AvantGarde" panose="00000400000000000000" pitchFamily="2" charset="0"/>
                <a:cs typeface="Times New Roman" panose="02020603050405020304" pitchFamily="18" charset="0"/>
              </a:rPr>
              <a:t>Lớp học của bạn Linh đã xây dựng những biểu tượng thân thiện để mọi người cùng thực hiện theo. Các bạn trong lớp đều yêu thương, gắn bó và ứng xử thân thiện với nhau.</a:t>
            </a:r>
            <a:endParaRPr lang="en-US" sz="4000" b="1">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Hộp Văn bản 3">
            <a:extLst>
              <a:ext uri="{FF2B5EF4-FFF2-40B4-BE49-F238E27FC236}">
                <a16:creationId xmlns:a16="http://schemas.microsoft.com/office/drawing/2014/main" id="{B2207B84-71B2-9E8B-E241-E7CFC2A6AE13}"/>
              </a:ext>
            </a:extLst>
          </p:cNvPr>
          <p:cNvSpPr txBox="1"/>
          <p:nvPr/>
        </p:nvSpPr>
        <p:spPr>
          <a:xfrm>
            <a:off x="4654440" y="828764"/>
            <a:ext cx="6400800" cy="1200329"/>
          </a:xfrm>
          <a:prstGeom prst="rect">
            <a:avLst/>
          </a:prstGeom>
          <a:noFill/>
        </p:spPr>
        <p:txBody>
          <a:bodyPr wrap="square" rtlCol="0">
            <a:spAutoFit/>
          </a:bodyPr>
          <a:lstStyle/>
          <a:p>
            <a:pPr algn="ctr"/>
            <a:r>
              <a:rPr lang="en-US" sz="7200">
                <a:ln w="38100">
                  <a:solidFill>
                    <a:schemeClr val="accent5">
                      <a:lumMod val="25000"/>
                    </a:schemeClr>
                  </a:solidFill>
                </a:ln>
                <a:solidFill>
                  <a:schemeClr val="accent5">
                    <a:lumMod val="75000"/>
                  </a:schemeClr>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424876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10759</TotalTime>
  <Words>360</Words>
  <Application>Microsoft Office PowerPoint</Application>
  <PresentationFormat>Custom</PresentationFormat>
  <Paragraphs>26</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AvantGarde</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Hà Nguyễn Thị Thu</cp:lastModifiedBy>
  <cp:revision>1169</cp:revision>
  <dcterms:created xsi:type="dcterms:W3CDTF">2008-09-09T22:52:10Z</dcterms:created>
  <dcterms:modified xsi:type="dcterms:W3CDTF">2022-09-17T03:10:29Z</dcterms:modified>
</cp:coreProperties>
</file>