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1"/>
  </p:notesMasterIdLst>
  <p:sldIdLst>
    <p:sldId id="294" r:id="rId4"/>
    <p:sldId id="471" r:id="rId5"/>
    <p:sldId id="488" r:id="rId6"/>
    <p:sldId id="481" r:id="rId7"/>
    <p:sldId id="489" r:id="rId8"/>
    <p:sldId id="490" r:id="rId9"/>
    <p:sldId id="514" r:id="rId10"/>
    <p:sldId id="484" r:id="rId11"/>
    <p:sldId id="470" r:id="rId12"/>
    <p:sldId id="493" r:id="rId13"/>
    <p:sldId id="2632" r:id="rId14"/>
    <p:sldId id="2633" r:id="rId15"/>
    <p:sldId id="2634" r:id="rId16"/>
    <p:sldId id="2635" r:id="rId17"/>
    <p:sldId id="2636" r:id="rId18"/>
    <p:sldId id="2637" r:id="rId19"/>
    <p:sldId id="51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58"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661F-589D-4431-BF84-1840612CE339}" type="datetimeFigureOut">
              <a:rPr lang="en-US" smtClean="0"/>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AB33-FD16-46AD-AC1F-A916173389F3}" type="slidenum">
              <a:rPr lang="en-US" smtClean="0"/>
              <a:t>‹#›</a:t>
            </a:fld>
            <a:endParaRPr lang="en-US"/>
          </a:p>
        </p:txBody>
      </p:sp>
    </p:spTree>
    <p:extLst>
      <p:ext uri="{BB962C8B-B14F-4D97-AF65-F5344CB8AC3E}">
        <p14:creationId xmlns:p14="http://schemas.microsoft.com/office/powerpoint/2010/main" val="266568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542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639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105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632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3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910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22887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3123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203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33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10757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245968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67048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862990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821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17832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5805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5454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189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1749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9968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24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370658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2648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72542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02490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526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7962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83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4618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3457607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941345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8065602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049232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84691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07157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9714879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5534735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408467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79363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3035178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981282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66287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703064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9/5/2022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6295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1688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837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2.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093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F0C0A7CE-68B0-4D7E-9884-D7BE6EE8BC27}" type="datetimeFigureOut">
              <a:rPr lang="en-US" smtClean="0">
                <a:solidFill>
                  <a:prstClr val="black">
                    <a:tint val="75000"/>
                  </a:prstClr>
                </a:solidFill>
              </a:rPr>
              <a:pPr defTabSz="914126"/>
              <a:t>9/5/2022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66DBCC0-FBEF-47A8-9596-5EAB2D89B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C4EC7B27-34C6-4B3D-A547-1B435715295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BC2761E-B67A-4620-8EDD-D2420991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44550653-224E-4ED7-820C-700FE3F25D1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BC000803-70AB-46D3-894B-5B75BEF728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256CEB39-D288-4E54-8528-92D72E5143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8860280E-06F1-4710-9084-45BBD605C11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9068DB3D-A97F-4DBB-A8E7-5E475A0CBB9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3935767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6346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tags" Target="../tags/tag1.xm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11.png"/><Relationship Id="rId4" Type="http://schemas.openxmlformats.org/officeDocument/2006/relationships/slideLayout" Target="../slideLayouts/slideLayout8.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7.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24.xml"/><Relationship Id="rId6" Type="http://schemas.openxmlformats.org/officeDocument/2006/relationships/image" Target="../media/image15.png"/><Relationship Id="rId11" Type="http://schemas.openxmlformats.org/officeDocument/2006/relationships/slide" Target="slide8.xml"/><Relationship Id="rId5" Type="http://schemas.openxmlformats.org/officeDocument/2006/relationships/slide" Target="slide7.xml"/><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slide" Target="slide5.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24.xml"/><Relationship Id="rId10" Type="http://schemas.openxmlformats.org/officeDocument/2006/relationships/image" Target="../media/image20.png"/><Relationship Id="rId4" Type="http://schemas.microsoft.com/office/2007/relationships/media" Target="../media/media3.mp3"/><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3565917" y="4952471"/>
            <a:ext cx="5060168"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5" name="Text Placeholder 3">
            <a:extLst>
              <a:ext uri="{FF2B5EF4-FFF2-40B4-BE49-F238E27FC236}">
                <a16:creationId xmlns:a16="http://schemas.microsoft.com/office/drawing/2014/main" id="{67A5DF51-3041-42CD-B93F-ABE72B24C19C}"/>
              </a:ext>
            </a:extLst>
          </p:cNvPr>
          <p:cNvSpPr txBox="1">
            <a:spLocks/>
          </p:cNvSpPr>
          <p:nvPr/>
        </p:nvSpPr>
        <p:spPr>
          <a:xfrm>
            <a:off x="2866812" y="2611626"/>
            <a:ext cx="6458376" cy="1177538"/>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217" fontAlgn="base">
              <a:spcBef>
                <a:spcPct val="20000"/>
              </a:spcBef>
              <a:spcAft>
                <a:spcPct val="0"/>
              </a:spcAft>
              <a:defRPr/>
            </a:pP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Luyện</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tập</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p>
          <a:p>
            <a:pPr defTabSz="914217" fontAlgn="base">
              <a:spcBef>
                <a:spcPct val="20000"/>
              </a:spcBef>
              <a:spcAft>
                <a:spcPct val="0"/>
              </a:spcAft>
              <a:defRPr/>
            </a:pP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Thực</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hành</a:t>
            </a:r>
            <a:endPar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defTabSz="914217">
              <a:defRPr/>
            </a:pPr>
            <a:r>
              <a:rPr lang="en-US" sz="3600" b="1" dirty="0" err="1">
                <a:solidFill>
                  <a:srgbClr val="FF0000"/>
                </a:solidFill>
                <a:latin typeface="Arial" panose="020B0604020202020204" pitchFamily="34" charset="0"/>
                <a:cs typeface="Arial" panose="020B0604020202020204" pitchFamily="34" charset="0"/>
              </a:rPr>
              <a:t>Số</a:t>
            </a:r>
            <a:endParaRPr lang="en-US" sz="3600" b="1" dirty="0">
              <a:solidFill>
                <a:srgbClr val="FF0000"/>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799" b="1" dirty="0">
                <a:solidFill>
                  <a:srgbClr val="FFFFFF"/>
                </a:solidFill>
                <a:latin typeface="Calibri"/>
              </a:rPr>
              <a:t>1</a:t>
            </a:r>
          </a:p>
        </p:txBody>
      </p:sp>
      <p:pic>
        <p:nvPicPr>
          <p:cNvPr id="11" name="Picture 10">
            <a:extLst>
              <a:ext uri="{FF2B5EF4-FFF2-40B4-BE49-F238E27FC236}">
                <a16:creationId xmlns:a16="http://schemas.microsoft.com/office/drawing/2014/main" id="{84A7DF32-77CB-4E0F-A8E9-42B747FE3354}"/>
              </a:ext>
            </a:extLst>
          </p:cNvPr>
          <p:cNvPicPr>
            <a:picLocks noChangeAspect="1"/>
          </p:cNvPicPr>
          <p:nvPr/>
        </p:nvPicPr>
        <p:blipFill>
          <a:blip r:embed="rId3"/>
          <a:stretch>
            <a:fillRect/>
          </a:stretch>
        </p:blipFill>
        <p:spPr>
          <a:xfrm>
            <a:off x="644215" y="1151110"/>
            <a:ext cx="4630312" cy="2250487"/>
          </a:xfrm>
          <a:prstGeom prst="rect">
            <a:avLst/>
          </a:prstGeom>
        </p:spPr>
      </p:pic>
      <p:pic>
        <p:nvPicPr>
          <p:cNvPr id="12" name="Picture 11">
            <a:extLst>
              <a:ext uri="{FF2B5EF4-FFF2-40B4-BE49-F238E27FC236}">
                <a16:creationId xmlns:a16="http://schemas.microsoft.com/office/drawing/2014/main" id="{7FC88266-5FD7-419E-936E-B53309BBEFC8}"/>
              </a:ext>
            </a:extLst>
          </p:cNvPr>
          <p:cNvPicPr>
            <a:picLocks noChangeAspect="1"/>
          </p:cNvPicPr>
          <p:nvPr/>
        </p:nvPicPr>
        <p:blipFill>
          <a:blip r:embed="rId4"/>
          <a:stretch>
            <a:fillRect/>
          </a:stretch>
        </p:blipFill>
        <p:spPr>
          <a:xfrm>
            <a:off x="6295235" y="920243"/>
            <a:ext cx="4769005" cy="2508757"/>
          </a:xfrm>
          <a:prstGeom prst="rect">
            <a:avLst/>
          </a:prstGeom>
        </p:spPr>
      </p:pic>
      <p:pic>
        <p:nvPicPr>
          <p:cNvPr id="15" name="Picture 14">
            <a:extLst>
              <a:ext uri="{FF2B5EF4-FFF2-40B4-BE49-F238E27FC236}">
                <a16:creationId xmlns:a16="http://schemas.microsoft.com/office/drawing/2014/main" id="{A87D75DB-15E3-415F-ADCB-13164466D522}"/>
              </a:ext>
            </a:extLst>
          </p:cNvPr>
          <p:cNvPicPr>
            <a:picLocks noChangeAspect="1"/>
          </p:cNvPicPr>
          <p:nvPr/>
        </p:nvPicPr>
        <p:blipFill>
          <a:blip r:embed="rId5"/>
          <a:stretch>
            <a:fillRect/>
          </a:stretch>
        </p:blipFill>
        <p:spPr>
          <a:xfrm>
            <a:off x="6295234" y="3960320"/>
            <a:ext cx="4686969" cy="2239072"/>
          </a:xfrm>
          <a:prstGeom prst="rect">
            <a:avLst/>
          </a:prstGeom>
        </p:spPr>
      </p:pic>
      <p:sp>
        <p:nvSpPr>
          <p:cNvPr id="3" name="TextBox 2">
            <a:extLst>
              <a:ext uri="{FF2B5EF4-FFF2-40B4-BE49-F238E27FC236}">
                <a16:creationId xmlns:a16="http://schemas.microsoft.com/office/drawing/2014/main" id="{CE0458FF-1485-4AC6-81AE-C9DA29221ED1}"/>
              </a:ext>
            </a:extLst>
          </p:cNvPr>
          <p:cNvSpPr txBox="1"/>
          <p:nvPr/>
        </p:nvSpPr>
        <p:spPr>
          <a:xfrm>
            <a:off x="1215483" y="3401597"/>
            <a:ext cx="3311912" cy="543675"/>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FB6EEAF-15A6-45C9-B5D8-3D69B33FCC95}"/>
              </a:ext>
            </a:extLst>
          </p:cNvPr>
          <p:cNvSpPr txBox="1"/>
          <p:nvPr/>
        </p:nvSpPr>
        <p:spPr>
          <a:xfrm>
            <a:off x="1127760" y="3429000"/>
            <a:ext cx="3616960" cy="646331"/>
          </a:xfrm>
          <a:prstGeom prst="rect">
            <a:avLst/>
          </a:prstGeom>
          <a:noFill/>
        </p:spPr>
        <p:txBody>
          <a:bodyPr wrap="square" rtlCol="0">
            <a:spAutoFit/>
          </a:bodyPr>
          <a:lstStyle/>
          <a:p>
            <a:r>
              <a:rPr lang="en-US" sz="3600" dirty="0">
                <a:latin typeface="Nunito black" pitchFamily="2" charset="0"/>
              </a:rPr>
              <a:t>100 + 20 = 120</a:t>
            </a:r>
          </a:p>
        </p:txBody>
      </p:sp>
      <p:sp>
        <p:nvSpPr>
          <p:cNvPr id="5" name="Rectangle: Rounded Corners 4">
            <a:extLst>
              <a:ext uri="{FF2B5EF4-FFF2-40B4-BE49-F238E27FC236}">
                <a16:creationId xmlns:a16="http://schemas.microsoft.com/office/drawing/2014/main" id="{EE7BCA2C-1FF1-4C84-823A-677E91839442}"/>
              </a:ext>
            </a:extLst>
          </p:cNvPr>
          <p:cNvSpPr/>
          <p:nvPr/>
        </p:nvSpPr>
        <p:spPr>
          <a:xfrm>
            <a:off x="4527394" y="1940560"/>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120</a:t>
            </a:r>
          </a:p>
        </p:txBody>
      </p:sp>
      <p:sp>
        <p:nvSpPr>
          <p:cNvPr id="20" name="TextBox 19">
            <a:extLst>
              <a:ext uri="{FF2B5EF4-FFF2-40B4-BE49-F238E27FC236}">
                <a16:creationId xmlns:a16="http://schemas.microsoft.com/office/drawing/2014/main" id="{26D54144-BE5A-4435-BADE-E3F53C9735D3}"/>
              </a:ext>
            </a:extLst>
          </p:cNvPr>
          <p:cNvSpPr txBox="1"/>
          <p:nvPr/>
        </p:nvSpPr>
        <p:spPr>
          <a:xfrm>
            <a:off x="6521559" y="3397304"/>
            <a:ext cx="3616960" cy="646331"/>
          </a:xfrm>
          <a:prstGeom prst="rect">
            <a:avLst/>
          </a:prstGeom>
          <a:noFill/>
        </p:spPr>
        <p:txBody>
          <a:bodyPr wrap="square" rtlCol="0">
            <a:spAutoFit/>
          </a:bodyPr>
          <a:lstStyle/>
          <a:p>
            <a:r>
              <a:rPr lang="en-US" sz="3600" dirty="0">
                <a:latin typeface="Nunito black" pitchFamily="2" charset="0"/>
              </a:rPr>
              <a:t>200 + 40 = 240</a:t>
            </a:r>
          </a:p>
        </p:txBody>
      </p:sp>
      <p:sp>
        <p:nvSpPr>
          <p:cNvPr id="21" name="Rectangle: Rounded Corners 20">
            <a:extLst>
              <a:ext uri="{FF2B5EF4-FFF2-40B4-BE49-F238E27FC236}">
                <a16:creationId xmlns:a16="http://schemas.microsoft.com/office/drawing/2014/main" id="{0B7FD26F-7729-4F54-94FD-756DAB643335}"/>
              </a:ext>
            </a:extLst>
          </p:cNvPr>
          <p:cNvSpPr/>
          <p:nvPr/>
        </p:nvSpPr>
        <p:spPr>
          <a:xfrm>
            <a:off x="10427705" y="1910467"/>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240</a:t>
            </a:r>
          </a:p>
        </p:txBody>
      </p:sp>
      <p:sp>
        <p:nvSpPr>
          <p:cNvPr id="22" name="TextBox 21">
            <a:extLst>
              <a:ext uri="{FF2B5EF4-FFF2-40B4-BE49-F238E27FC236}">
                <a16:creationId xmlns:a16="http://schemas.microsoft.com/office/drawing/2014/main" id="{52791C5C-9B25-4E7B-899A-AC577E3D2504}"/>
              </a:ext>
            </a:extLst>
          </p:cNvPr>
          <p:cNvSpPr txBox="1"/>
          <p:nvPr/>
        </p:nvSpPr>
        <p:spPr>
          <a:xfrm>
            <a:off x="367540" y="5829076"/>
            <a:ext cx="4531360" cy="646331"/>
          </a:xfrm>
          <a:prstGeom prst="rect">
            <a:avLst/>
          </a:prstGeom>
          <a:noFill/>
        </p:spPr>
        <p:txBody>
          <a:bodyPr wrap="square" rtlCol="0">
            <a:spAutoFit/>
          </a:bodyPr>
          <a:lstStyle/>
          <a:p>
            <a:r>
              <a:rPr lang="en-US" sz="3600" dirty="0">
                <a:latin typeface="Nunito black" pitchFamily="2" charset="0"/>
              </a:rPr>
              <a:t>200 + 30 + 8 = 238</a:t>
            </a:r>
          </a:p>
        </p:txBody>
      </p:sp>
      <p:sp>
        <p:nvSpPr>
          <p:cNvPr id="24" name="TextBox 23">
            <a:extLst>
              <a:ext uri="{FF2B5EF4-FFF2-40B4-BE49-F238E27FC236}">
                <a16:creationId xmlns:a16="http://schemas.microsoft.com/office/drawing/2014/main" id="{B813A790-1422-405A-AE4B-07F46B7C6534}"/>
              </a:ext>
            </a:extLst>
          </p:cNvPr>
          <p:cNvSpPr txBox="1"/>
          <p:nvPr/>
        </p:nvSpPr>
        <p:spPr>
          <a:xfrm>
            <a:off x="6416705" y="6027585"/>
            <a:ext cx="4531360" cy="646331"/>
          </a:xfrm>
          <a:prstGeom prst="rect">
            <a:avLst/>
          </a:prstGeom>
          <a:noFill/>
        </p:spPr>
        <p:txBody>
          <a:bodyPr wrap="square" rtlCol="0">
            <a:spAutoFit/>
          </a:bodyPr>
          <a:lstStyle/>
          <a:p>
            <a:r>
              <a:rPr lang="en-US" sz="3600" dirty="0">
                <a:latin typeface="Nunito black" pitchFamily="2" charset="0"/>
              </a:rPr>
              <a:t>500 + 30 + 4 = 534</a:t>
            </a:r>
          </a:p>
        </p:txBody>
      </p:sp>
      <p:sp>
        <p:nvSpPr>
          <p:cNvPr id="25" name="Rectangle: Rounded Corners 24">
            <a:extLst>
              <a:ext uri="{FF2B5EF4-FFF2-40B4-BE49-F238E27FC236}">
                <a16:creationId xmlns:a16="http://schemas.microsoft.com/office/drawing/2014/main" id="{DAE07204-5751-4901-8AA3-47273153FB20}"/>
              </a:ext>
            </a:extLst>
          </p:cNvPr>
          <p:cNvSpPr/>
          <p:nvPr/>
        </p:nvSpPr>
        <p:spPr>
          <a:xfrm>
            <a:off x="10315945" y="4693606"/>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534</a:t>
            </a:r>
          </a:p>
        </p:txBody>
      </p:sp>
      <p:pic>
        <p:nvPicPr>
          <p:cNvPr id="7" name="Picture 6">
            <a:extLst>
              <a:ext uri="{FF2B5EF4-FFF2-40B4-BE49-F238E27FC236}">
                <a16:creationId xmlns:a16="http://schemas.microsoft.com/office/drawing/2014/main" id="{CDB7A2AD-D267-4746-9CE5-E5BBF655D876}"/>
              </a:ext>
            </a:extLst>
          </p:cNvPr>
          <p:cNvPicPr>
            <a:picLocks noChangeAspect="1"/>
          </p:cNvPicPr>
          <p:nvPr/>
        </p:nvPicPr>
        <p:blipFill>
          <a:blip r:embed="rId6"/>
          <a:stretch>
            <a:fillRect/>
          </a:stretch>
        </p:blipFill>
        <p:spPr>
          <a:xfrm>
            <a:off x="662172" y="3933017"/>
            <a:ext cx="4772436" cy="1950587"/>
          </a:xfrm>
          <a:prstGeom prst="rect">
            <a:avLst/>
          </a:prstGeom>
        </p:spPr>
      </p:pic>
      <p:sp>
        <p:nvSpPr>
          <p:cNvPr id="26" name="Rectangle: Rounded Corners 25">
            <a:extLst>
              <a:ext uri="{FF2B5EF4-FFF2-40B4-BE49-F238E27FC236}">
                <a16:creationId xmlns:a16="http://schemas.microsoft.com/office/drawing/2014/main" id="{4D1BBC00-1336-4F8E-9472-D50B308E1257}"/>
              </a:ext>
            </a:extLst>
          </p:cNvPr>
          <p:cNvSpPr/>
          <p:nvPr/>
        </p:nvSpPr>
        <p:spPr>
          <a:xfrm>
            <a:off x="4562683" y="4562714"/>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238</a:t>
            </a:r>
          </a:p>
        </p:txBody>
      </p:sp>
      <p:grpSp>
        <p:nvGrpSpPr>
          <p:cNvPr id="27" name="Group 26">
            <a:extLst>
              <a:ext uri="{FF2B5EF4-FFF2-40B4-BE49-F238E27FC236}">
                <a16:creationId xmlns:a16="http://schemas.microsoft.com/office/drawing/2014/main" id="{589AB97B-B215-4AD8-9243-E5FFA23BEF23}"/>
              </a:ext>
            </a:extLst>
          </p:cNvPr>
          <p:cNvGrpSpPr/>
          <p:nvPr/>
        </p:nvGrpSpPr>
        <p:grpSpPr>
          <a:xfrm>
            <a:off x="4423574" y="4383033"/>
            <a:ext cx="2846669" cy="2361736"/>
            <a:chOff x="8619134" y="7041365"/>
            <a:chExt cx="3074541" cy="2440364"/>
          </a:xfrm>
          <a:effectLst>
            <a:outerShdw blurRad="50800" dist="38100" dir="2700000" algn="tl" rotWithShape="0">
              <a:prstClr val="black">
                <a:alpha val="40000"/>
              </a:prstClr>
            </a:outerShdw>
          </a:effectLst>
        </p:grpSpPr>
        <p:sp>
          <p:nvSpPr>
            <p:cNvPr id="28" name="Cloud 27">
              <a:extLst>
                <a:ext uri="{FF2B5EF4-FFF2-40B4-BE49-F238E27FC236}">
                  <a16:creationId xmlns:a16="http://schemas.microsoft.com/office/drawing/2014/main" id="{104FFAD8-FC41-44CB-8EAB-407D89C1D3D7}"/>
                </a:ext>
              </a:extLst>
            </p:cNvPr>
            <p:cNvSpPr/>
            <p:nvPr/>
          </p:nvSpPr>
          <p:spPr>
            <a:xfrm rot="554997">
              <a:off x="8684817" y="7041365"/>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grpSp>
          <p:nvGrpSpPr>
            <p:cNvPr id="29" name="Group 28">
              <a:extLst>
                <a:ext uri="{FF2B5EF4-FFF2-40B4-BE49-F238E27FC236}">
                  <a16:creationId xmlns:a16="http://schemas.microsoft.com/office/drawing/2014/main" id="{4F9858B7-2ED6-45B7-A036-40E8E0CCB808}"/>
                </a:ext>
              </a:extLst>
            </p:cNvPr>
            <p:cNvGrpSpPr/>
            <p:nvPr/>
          </p:nvGrpSpPr>
          <p:grpSpPr>
            <a:xfrm>
              <a:off x="8619134" y="7086600"/>
              <a:ext cx="3074541" cy="2033609"/>
              <a:chOff x="8583275" y="7098813"/>
              <a:chExt cx="3074541" cy="2033609"/>
            </a:xfrm>
          </p:grpSpPr>
          <p:pic>
            <p:nvPicPr>
              <p:cNvPr id="30" name="Picture 29">
                <a:extLst>
                  <a:ext uri="{FF2B5EF4-FFF2-40B4-BE49-F238E27FC236}">
                    <a16:creationId xmlns:a16="http://schemas.microsoft.com/office/drawing/2014/main" id="{28CDB388-6C01-4344-A7E1-9697E6DE1304}"/>
                  </a:ext>
                </a:extLst>
              </p:cNvPr>
              <p:cNvPicPr>
                <a:picLocks noChangeAspect="1"/>
              </p:cNvPicPr>
              <p:nvPr/>
            </p:nvPicPr>
            <p:blipFill rotWithShape="1">
              <a:blip r:embed="rId7">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31" name="TextBox 30">
                <a:extLst>
                  <a:ext uri="{FF2B5EF4-FFF2-40B4-BE49-F238E27FC236}">
                    <a16:creationId xmlns:a16="http://schemas.microsoft.com/office/drawing/2014/main" id="{FCCB6DE7-EBB9-464D-9E33-F10894AAA54B}"/>
                  </a:ext>
                </a:extLst>
              </p:cNvPr>
              <p:cNvSpPr txBox="1"/>
              <p:nvPr/>
            </p:nvSpPr>
            <p:spPr>
              <a:xfrm>
                <a:off x="8583275" y="8273759"/>
                <a:ext cx="3074541" cy="858663"/>
              </a:xfrm>
              <a:prstGeom prst="rect">
                <a:avLst/>
              </a:prstGeom>
              <a:noFill/>
            </p:spPr>
            <p:txBody>
              <a:bodyPr wrap="square" rtlCol="0">
                <a:spAutoFit/>
              </a:bodyPr>
              <a:lstStyle/>
              <a:p>
                <a:pPr algn="ctr" defTabSz="685800">
                  <a:buClrTx/>
                </a:pPr>
                <a:r>
                  <a:rPr lang="en-US" sz="2400" kern="1200" dirty="0">
                    <a:solidFill>
                      <a:srgbClr val="DB9231"/>
                    </a:solidFill>
                    <a:latin typeface="Nunito black" pitchFamily="2" charset="0"/>
                  </a:rPr>
                  <a:t>THẢO LUẬN</a:t>
                </a:r>
                <a:br>
                  <a:rPr lang="en-US" sz="2400" kern="1200" dirty="0">
                    <a:solidFill>
                      <a:srgbClr val="DB9231"/>
                    </a:solidFill>
                    <a:latin typeface="Nunito black" pitchFamily="2" charset="0"/>
                  </a:rPr>
                </a:br>
                <a:r>
                  <a:rPr lang="en-US" sz="2400" kern="1200" dirty="0">
                    <a:solidFill>
                      <a:srgbClr val="DB9231"/>
                    </a:solidFill>
                    <a:latin typeface="Nunito black" pitchFamily="2" charset="0"/>
                  </a:rPr>
                  <a:t>NHÓM ĐÔI</a:t>
                </a:r>
              </a:p>
            </p:txBody>
          </p:sp>
        </p:grpSp>
      </p:grpSp>
    </p:spTree>
    <p:extLst>
      <p:ext uri="{BB962C8B-B14F-4D97-AF65-F5344CB8AC3E}">
        <p14:creationId xmlns:p14="http://schemas.microsoft.com/office/powerpoint/2010/main" val="231882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inVertic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barn(inVertic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barn(inVertical)">
                                      <p:cBhvr>
                                        <p:cTn id="61" dur="500"/>
                                        <p:tgtEl>
                                          <p:spTgt spid="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barn(inVertical)">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789001"/>
            <a:ext cx="11686478"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6" name="TextBox 5">
            <a:extLst>
              <a:ext uri="{FF2B5EF4-FFF2-40B4-BE49-F238E27FC236}">
                <a16:creationId xmlns:a16="http://schemas.microsoft.com/office/drawing/2014/main" id="{835E290E-8873-4070-BD0B-1D93D289A1AE}"/>
              </a:ext>
            </a:extLst>
          </p:cNvPr>
          <p:cNvSpPr txBox="1"/>
          <p:nvPr/>
        </p:nvSpPr>
        <p:spPr>
          <a:xfrm>
            <a:off x="628184" y="1018894"/>
            <a:ext cx="863600" cy="707886"/>
          </a:xfrm>
          <a:prstGeom prst="rect">
            <a:avLst/>
          </a:prstGeom>
          <a:noFill/>
        </p:spPr>
        <p:txBody>
          <a:bodyPr wrap="square" rtlCol="0">
            <a:spAutoFit/>
          </a:bodyPr>
          <a:lstStyle/>
          <a:p>
            <a:r>
              <a:rPr lang="en-US" sz="4000" dirty="0">
                <a:latin typeface="Nunito black" pitchFamily="2" charset="0"/>
              </a:rPr>
              <a:t>b)</a:t>
            </a:r>
          </a:p>
        </p:txBody>
      </p:sp>
      <p:pic>
        <p:nvPicPr>
          <p:cNvPr id="13" name="Picture 12">
            <a:extLst>
              <a:ext uri="{FF2B5EF4-FFF2-40B4-BE49-F238E27FC236}">
                <a16:creationId xmlns:a16="http://schemas.microsoft.com/office/drawing/2014/main" id="{E0066838-DEEA-4C1D-A164-F0D70A46AAE5}"/>
              </a:ext>
            </a:extLst>
          </p:cNvPr>
          <p:cNvPicPr>
            <a:picLocks noChangeAspect="1"/>
          </p:cNvPicPr>
          <p:nvPr/>
        </p:nvPicPr>
        <p:blipFill>
          <a:blip r:embed="rId3"/>
          <a:stretch>
            <a:fillRect/>
          </a:stretch>
        </p:blipFill>
        <p:spPr>
          <a:xfrm>
            <a:off x="742632" y="1879957"/>
            <a:ext cx="10544175" cy="1428750"/>
          </a:xfrm>
          <a:prstGeom prst="rect">
            <a:avLst/>
          </a:prstGeom>
        </p:spPr>
      </p:pic>
      <p:sp>
        <p:nvSpPr>
          <p:cNvPr id="32" name="Rectangle: Rounded Corners 31">
            <a:extLst>
              <a:ext uri="{FF2B5EF4-FFF2-40B4-BE49-F238E27FC236}">
                <a16:creationId xmlns:a16="http://schemas.microsoft.com/office/drawing/2014/main" id="{954661EF-E9FF-4053-BDC1-1702B0EF2D76}"/>
              </a:ext>
            </a:extLst>
          </p:cNvPr>
          <p:cNvSpPr/>
          <p:nvPr/>
        </p:nvSpPr>
        <p:spPr>
          <a:xfrm>
            <a:off x="1046862" y="261681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461</a:t>
            </a:r>
          </a:p>
        </p:txBody>
      </p:sp>
      <p:sp>
        <p:nvSpPr>
          <p:cNvPr id="33" name="Rectangle: Rounded Corners 32">
            <a:extLst>
              <a:ext uri="{FF2B5EF4-FFF2-40B4-BE49-F238E27FC236}">
                <a16:creationId xmlns:a16="http://schemas.microsoft.com/office/drawing/2014/main" id="{721C3AB6-8F8F-4132-A728-0B93FF2511B8}"/>
              </a:ext>
            </a:extLst>
          </p:cNvPr>
          <p:cNvSpPr/>
          <p:nvPr/>
        </p:nvSpPr>
        <p:spPr>
          <a:xfrm>
            <a:off x="4260385" y="26392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465</a:t>
            </a:r>
          </a:p>
        </p:txBody>
      </p:sp>
      <p:sp>
        <p:nvSpPr>
          <p:cNvPr id="36" name="Rectangle: Rounded Corners 35">
            <a:extLst>
              <a:ext uri="{FF2B5EF4-FFF2-40B4-BE49-F238E27FC236}">
                <a16:creationId xmlns:a16="http://schemas.microsoft.com/office/drawing/2014/main" id="{3EEDB19A-DCE6-475D-8F1B-E832B179A641}"/>
              </a:ext>
            </a:extLst>
          </p:cNvPr>
          <p:cNvSpPr/>
          <p:nvPr/>
        </p:nvSpPr>
        <p:spPr>
          <a:xfrm>
            <a:off x="5875825" y="263228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482</a:t>
            </a:r>
          </a:p>
        </p:txBody>
      </p:sp>
      <p:sp>
        <p:nvSpPr>
          <p:cNvPr id="37" name="Rectangle: Rounded Corners 36">
            <a:extLst>
              <a:ext uri="{FF2B5EF4-FFF2-40B4-BE49-F238E27FC236}">
                <a16:creationId xmlns:a16="http://schemas.microsoft.com/office/drawing/2014/main" id="{EFFD8070-14A3-4F16-A575-3091A3758FC6}"/>
              </a:ext>
            </a:extLst>
          </p:cNvPr>
          <p:cNvSpPr/>
          <p:nvPr/>
        </p:nvSpPr>
        <p:spPr>
          <a:xfrm>
            <a:off x="8893345" y="2632279"/>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495</a:t>
            </a:r>
          </a:p>
        </p:txBody>
      </p:sp>
      <p:sp>
        <p:nvSpPr>
          <p:cNvPr id="38" name="TextBox 37">
            <a:extLst>
              <a:ext uri="{FF2B5EF4-FFF2-40B4-BE49-F238E27FC236}">
                <a16:creationId xmlns:a16="http://schemas.microsoft.com/office/drawing/2014/main" id="{B1404343-F4CF-4EFE-B09D-D47E51E240EC}"/>
              </a:ext>
            </a:extLst>
          </p:cNvPr>
          <p:cNvSpPr txBox="1"/>
          <p:nvPr/>
        </p:nvSpPr>
        <p:spPr>
          <a:xfrm>
            <a:off x="742632" y="3429000"/>
            <a:ext cx="863600" cy="707886"/>
          </a:xfrm>
          <a:prstGeom prst="rect">
            <a:avLst/>
          </a:prstGeom>
          <a:noFill/>
        </p:spPr>
        <p:txBody>
          <a:bodyPr wrap="square" rtlCol="0">
            <a:spAutoFit/>
          </a:bodyPr>
          <a:lstStyle/>
          <a:p>
            <a:r>
              <a:rPr lang="en-US" sz="4000" dirty="0">
                <a:latin typeface="Nunito black" pitchFamily="2" charset="0"/>
              </a:rPr>
              <a:t>c)</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271345" y="3977220"/>
            <a:ext cx="11015462" cy="682886"/>
            <a:chOff x="271345" y="3977220"/>
            <a:chExt cx="11015462" cy="682886"/>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523220"/>
            </a:xfrm>
            <a:prstGeom prst="rect">
              <a:avLst/>
            </a:prstGeom>
            <a:noFill/>
          </p:spPr>
          <p:txBody>
            <a:bodyPr wrap="square" rtlCol="0">
              <a:spAutoFit/>
            </a:bodyPr>
            <a:lstStyle/>
            <a:p>
              <a:r>
                <a:rPr lang="nl-NL" sz="2800" dirty="0">
                  <a:effectLst/>
                  <a:latin typeface="Nunito black" pitchFamily="2" charset="0"/>
                  <a:ea typeface="Calibri" panose="020F0502020204030204" pitchFamily="34" charset="0"/>
                </a:rPr>
                <a:t>Số liền trước của số 470 là        . Số liền sau của số 489 là         .</a:t>
              </a:r>
              <a:endParaRPr lang="en-US" sz="2800" dirty="0">
                <a:latin typeface="Nunito black" pitchFamily="2"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4959980" y="403006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10227463" y="397722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grpSp>
      <p:sp>
        <p:nvSpPr>
          <p:cNvPr id="46" name="Rectangle: Rounded Corners 45">
            <a:extLst>
              <a:ext uri="{FF2B5EF4-FFF2-40B4-BE49-F238E27FC236}">
                <a16:creationId xmlns:a16="http://schemas.microsoft.com/office/drawing/2014/main" id="{546A6158-084E-4DE3-B51E-1F9D40E7C043}"/>
              </a:ext>
            </a:extLst>
          </p:cNvPr>
          <p:cNvSpPr/>
          <p:nvPr/>
        </p:nvSpPr>
        <p:spPr>
          <a:xfrm>
            <a:off x="4948376" y="4030065"/>
            <a:ext cx="760100"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469</a:t>
            </a:r>
          </a:p>
        </p:txBody>
      </p:sp>
      <p:sp>
        <p:nvSpPr>
          <p:cNvPr id="47" name="Rectangle: Rounded Corners 46">
            <a:extLst>
              <a:ext uri="{FF2B5EF4-FFF2-40B4-BE49-F238E27FC236}">
                <a16:creationId xmlns:a16="http://schemas.microsoft.com/office/drawing/2014/main" id="{9EABEB92-910F-4938-A056-C4741618F03D}"/>
              </a:ext>
            </a:extLst>
          </p:cNvPr>
          <p:cNvSpPr/>
          <p:nvPr/>
        </p:nvSpPr>
        <p:spPr>
          <a:xfrm>
            <a:off x="10215859" y="3977221"/>
            <a:ext cx="760100" cy="64083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490</a:t>
            </a:r>
          </a:p>
        </p:txBody>
      </p:sp>
    </p:spTree>
    <p:extLst>
      <p:ext uri="{BB962C8B-B14F-4D97-AF65-F5344CB8AC3E}">
        <p14:creationId xmlns:p14="http://schemas.microsoft.com/office/powerpoint/2010/main" val="47508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33" grpId="0" animBg="1"/>
      <p:bldP spid="36" grpId="0" animBg="1"/>
      <p:bldP spid="37" grpId="0" animBg="1"/>
      <p:bldP spid="38" grpId="0"/>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38" name="TextBox 37">
            <a:extLst>
              <a:ext uri="{FF2B5EF4-FFF2-40B4-BE49-F238E27FC236}">
                <a16:creationId xmlns:a16="http://schemas.microsoft.com/office/drawing/2014/main" id="{B1404343-F4CF-4EFE-B09D-D47E51E240EC}"/>
              </a:ext>
            </a:extLst>
          </p:cNvPr>
          <p:cNvSpPr txBox="1"/>
          <p:nvPr/>
        </p:nvSpPr>
        <p:spPr>
          <a:xfrm>
            <a:off x="633847" y="1767007"/>
            <a:ext cx="86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unito black" pitchFamily="2" charset="0"/>
                <a:ea typeface="+mn-ea"/>
                <a:cs typeface="+mn-cs"/>
              </a:rPr>
              <a:t>d)</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162560" y="2364100"/>
            <a:ext cx="11866880" cy="1064900"/>
            <a:chOff x="271345" y="4026093"/>
            <a:chExt cx="11015462" cy="1064900"/>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Nunito black" pitchFamily="2" charset="0"/>
                  <a:ea typeface="Calibri" panose="020F0502020204030204" pitchFamily="34" charset="0"/>
                  <a:cs typeface="+mn-cs"/>
                </a:rPr>
                <a:t>715 gồm         trăm        chục       đơn vị, ta viết 715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1802972" y="402609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3433580" y="4026094"/>
              <a:ext cx="606528"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19" name="Rectangle: Rounded Corners 18">
              <a:extLst>
                <a:ext uri="{FF2B5EF4-FFF2-40B4-BE49-F238E27FC236}">
                  <a16:creationId xmlns:a16="http://schemas.microsoft.com/office/drawing/2014/main" id="{6B5CF64A-6E92-4898-9423-6A7A4720524B}"/>
                </a:ext>
              </a:extLst>
            </p:cNvPr>
            <p:cNvSpPr/>
            <p:nvPr/>
          </p:nvSpPr>
          <p:spPr>
            <a:xfrm>
              <a:off x="4933137" y="4026093"/>
              <a:ext cx="533711"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0" name="Rectangle: Rounded Corners 19">
              <a:extLst>
                <a:ext uri="{FF2B5EF4-FFF2-40B4-BE49-F238E27FC236}">
                  <a16:creationId xmlns:a16="http://schemas.microsoft.com/office/drawing/2014/main" id="{429D408E-B879-4C80-BC12-D25AE91E1F31}"/>
                </a:ext>
              </a:extLst>
            </p:cNvPr>
            <p:cNvSpPr/>
            <p:nvPr/>
          </p:nvSpPr>
          <p:spPr>
            <a:xfrm>
              <a:off x="8673653" y="40260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4" name="Rectangle: Rounded Corners 23">
              <a:extLst>
                <a:ext uri="{FF2B5EF4-FFF2-40B4-BE49-F238E27FC236}">
                  <a16:creationId xmlns:a16="http://schemas.microsoft.com/office/drawing/2014/main" id="{0F7AD723-C681-4E1F-8B1D-C85197B6E887}"/>
                </a:ext>
              </a:extLst>
            </p:cNvPr>
            <p:cNvSpPr/>
            <p:nvPr/>
          </p:nvSpPr>
          <p:spPr>
            <a:xfrm>
              <a:off x="975518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5" name="Rectangle: Rounded Corners 24">
              <a:extLst>
                <a:ext uri="{FF2B5EF4-FFF2-40B4-BE49-F238E27FC236}">
                  <a16:creationId xmlns:a16="http://schemas.microsoft.com/office/drawing/2014/main" id="{45E921A3-8E2B-483B-9602-5F358F1E5C3B}"/>
                </a:ext>
              </a:extLst>
            </p:cNvPr>
            <p:cNvSpPr/>
            <p:nvPr/>
          </p:nvSpPr>
          <p:spPr>
            <a:xfrm>
              <a:off x="1066056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grpSp>
      <p:sp>
        <p:nvSpPr>
          <p:cNvPr id="26" name="Rectangle: Rounded Corners 25">
            <a:extLst>
              <a:ext uri="{FF2B5EF4-FFF2-40B4-BE49-F238E27FC236}">
                <a16:creationId xmlns:a16="http://schemas.microsoft.com/office/drawing/2014/main" id="{7BFC098E-4F30-4AC2-B181-C356EFFB431C}"/>
              </a:ext>
            </a:extLst>
          </p:cNvPr>
          <p:cNvSpPr/>
          <p:nvPr/>
        </p:nvSpPr>
        <p:spPr>
          <a:xfrm>
            <a:off x="1812570" y="2364099"/>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27" name="Rectangle: Rounded Corners 26">
            <a:extLst>
              <a:ext uri="{FF2B5EF4-FFF2-40B4-BE49-F238E27FC236}">
                <a16:creationId xmlns:a16="http://schemas.microsoft.com/office/drawing/2014/main" id="{A5071E38-0C83-4508-8ECF-89514EA33AC5}"/>
              </a:ext>
            </a:extLst>
          </p:cNvPr>
          <p:cNvSpPr/>
          <p:nvPr/>
        </p:nvSpPr>
        <p:spPr>
          <a:xfrm>
            <a:off x="3562401" y="2364099"/>
            <a:ext cx="66022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1</a:t>
            </a:r>
          </a:p>
        </p:txBody>
      </p:sp>
      <p:sp>
        <p:nvSpPr>
          <p:cNvPr id="28" name="Rectangle: Rounded Corners 27">
            <a:extLst>
              <a:ext uri="{FF2B5EF4-FFF2-40B4-BE49-F238E27FC236}">
                <a16:creationId xmlns:a16="http://schemas.microsoft.com/office/drawing/2014/main" id="{E59B211A-BC4B-4EBA-91EA-1F31B81654B5}"/>
              </a:ext>
            </a:extLst>
          </p:cNvPr>
          <p:cNvSpPr/>
          <p:nvPr/>
        </p:nvSpPr>
        <p:spPr>
          <a:xfrm>
            <a:off x="5165307" y="2364099"/>
            <a:ext cx="5943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5</a:t>
            </a:r>
          </a:p>
        </p:txBody>
      </p:sp>
      <p:sp>
        <p:nvSpPr>
          <p:cNvPr id="29" name="Rectangle: Rounded Corners 28">
            <a:extLst>
              <a:ext uri="{FF2B5EF4-FFF2-40B4-BE49-F238E27FC236}">
                <a16:creationId xmlns:a16="http://schemas.microsoft.com/office/drawing/2014/main" id="{7D229BFE-E5AE-4A81-A2CB-C7A2366D83CB}"/>
              </a:ext>
            </a:extLst>
          </p:cNvPr>
          <p:cNvSpPr/>
          <p:nvPr/>
        </p:nvSpPr>
        <p:spPr>
          <a:xfrm>
            <a:off x="9214307" y="2371078"/>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30" name="Rectangle: Rounded Corners 29">
            <a:extLst>
              <a:ext uri="{FF2B5EF4-FFF2-40B4-BE49-F238E27FC236}">
                <a16:creationId xmlns:a16="http://schemas.microsoft.com/office/drawing/2014/main" id="{14AFB241-92B0-4E0A-9866-B79C5E7D8D28}"/>
              </a:ext>
            </a:extLst>
          </p:cNvPr>
          <p:cNvSpPr/>
          <p:nvPr/>
        </p:nvSpPr>
        <p:spPr>
          <a:xfrm>
            <a:off x="10379428"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10</a:t>
            </a:r>
          </a:p>
        </p:txBody>
      </p:sp>
      <p:sp>
        <p:nvSpPr>
          <p:cNvPr id="31" name="Rectangle: Rounded Corners 30">
            <a:extLst>
              <a:ext uri="{FF2B5EF4-FFF2-40B4-BE49-F238E27FC236}">
                <a16:creationId xmlns:a16="http://schemas.microsoft.com/office/drawing/2014/main" id="{2C985304-53D7-4B5E-837C-64F5055E1282}"/>
              </a:ext>
            </a:extLst>
          </p:cNvPr>
          <p:cNvSpPr/>
          <p:nvPr/>
        </p:nvSpPr>
        <p:spPr>
          <a:xfrm>
            <a:off x="11355007"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a:t>
            </a:r>
          </a:p>
        </p:txBody>
      </p:sp>
    </p:spTree>
    <p:extLst>
      <p:ext uri="{BB962C8B-B14F-4D97-AF65-F5344CB8AC3E}">
        <p14:creationId xmlns:p14="http://schemas.microsoft.com/office/powerpoint/2010/main" val="117358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pic>
        <p:nvPicPr>
          <p:cNvPr id="8" name="Picture 7">
            <a:extLst>
              <a:ext uri="{FF2B5EF4-FFF2-40B4-BE49-F238E27FC236}">
                <a16:creationId xmlns:a16="http://schemas.microsoft.com/office/drawing/2014/main" id="{7830913F-89B7-4943-B6F6-642F5CBF1B5B}"/>
              </a:ext>
            </a:extLst>
          </p:cNvPr>
          <p:cNvPicPr>
            <a:picLocks noChangeAspect="1"/>
          </p:cNvPicPr>
          <p:nvPr/>
        </p:nvPicPr>
        <p:blipFill>
          <a:blip r:embed="rId3"/>
          <a:stretch>
            <a:fillRect/>
          </a:stretch>
        </p:blipFill>
        <p:spPr>
          <a:xfrm>
            <a:off x="571984" y="1152721"/>
            <a:ext cx="11048031" cy="3508186"/>
          </a:xfrm>
          <a:prstGeom prst="rect">
            <a:avLst/>
          </a:prstGeom>
        </p:spPr>
      </p:pic>
      <p:sp>
        <p:nvSpPr>
          <p:cNvPr id="13" name="TextBox 12">
            <a:extLst>
              <a:ext uri="{FF2B5EF4-FFF2-40B4-BE49-F238E27FC236}">
                <a16:creationId xmlns:a16="http://schemas.microsoft.com/office/drawing/2014/main" id="{F40ADF9C-DB47-4F25-8F09-6E28D1772163}"/>
              </a:ext>
            </a:extLst>
          </p:cNvPr>
          <p:cNvSpPr txBox="1"/>
          <p:nvPr/>
        </p:nvSpPr>
        <p:spPr>
          <a:xfrm>
            <a:off x="571984" y="4907280"/>
            <a:ext cx="10786896" cy="1384995"/>
          </a:xfrm>
          <a:prstGeom prst="rect">
            <a:avLst/>
          </a:prstGeom>
          <a:noFill/>
        </p:spPr>
        <p:txBody>
          <a:bodyPr wrap="square" rtlCol="0">
            <a:spAutoFit/>
          </a:bodyPr>
          <a:lstStyle/>
          <a:p>
            <a:pPr algn="just"/>
            <a:r>
              <a:rPr lang="vi-VN" sz="2800" dirty="0">
                <a:latin typeface="Nunito black" pitchFamily="2" charset="0"/>
              </a:rPr>
              <a:t>a) Nêu tên bạn thu gom được nhiều vỏ chai nhựa nhất.</a:t>
            </a:r>
          </a:p>
          <a:p>
            <a:pPr algn="just"/>
            <a:r>
              <a:rPr lang="vi-VN" sz="2800" dirty="0">
                <a:latin typeface="Nunito black" pitchFamily="2" charset="0"/>
              </a:rPr>
              <a:t>b) Nêu tên các bạn thu gom số lượng vỏ chai nhựa theo thứ tự từ nhiều đến ít.</a:t>
            </a:r>
          </a:p>
        </p:txBody>
      </p:sp>
      <p:sp>
        <p:nvSpPr>
          <p:cNvPr id="14" name="TextBox 13">
            <a:extLst>
              <a:ext uri="{FF2B5EF4-FFF2-40B4-BE49-F238E27FC236}">
                <a16:creationId xmlns:a16="http://schemas.microsoft.com/office/drawing/2014/main" id="{CC2ADFF4-A190-4557-B71F-1C758D7172EE}"/>
              </a:ext>
            </a:extLst>
          </p:cNvPr>
          <p:cNvSpPr txBox="1"/>
          <p:nvPr/>
        </p:nvSpPr>
        <p:spPr>
          <a:xfrm>
            <a:off x="500864" y="4903345"/>
            <a:ext cx="10929135" cy="523220"/>
          </a:xfrm>
          <a:prstGeom prst="rect">
            <a:avLst/>
          </a:prstGeom>
          <a:noFill/>
        </p:spPr>
        <p:txBody>
          <a:bodyPr wrap="square" rtlCol="0">
            <a:spAutoFit/>
          </a:bodyPr>
          <a:lstStyle/>
          <a:p>
            <a:r>
              <a:rPr lang="en-US" sz="2800" dirty="0">
                <a:latin typeface="Nunito black" pitchFamily="2" charset="0"/>
              </a:rPr>
              <a:t>a. B</a:t>
            </a:r>
            <a:r>
              <a:rPr lang="vi-VN" sz="2800" dirty="0">
                <a:latin typeface="Nunito black" pitchFamily="2" charset="0"/>
              </a:rPr>
              <a:t>ạn thu gom được nhiều vỏ chai nhựa nhất là bạn</a:t>
            </a:r>
            <a:r>
              <a:rPr lang="en-US" sz="2800" dirty="0">
                <a:latin typeface="Nunito black" pitchFamily="2" charset="0"/>
              </a:rPr>
              <a:t>: </a:t>
            </a:r>
            <a:r>
              <a:rPr lang="en-US" sz="2800" dirty="0" err="1">
                <a:latin typeface="Nunito black" pitchFamily="2" charset="0"/>
              </a:rPr>
              <a:t>Hương</a:t>
            </a:r>
            <a:endParaRPr lang="en-US" sz="2800" dirty="0">
              <a:latin typeface="Nunito black" pitchFamily="2" charset="0"/>
            </a:endParaRPr>
          </a:p>
        </p:txBody>
      </p:sp>
      <p:sp>
        <p:nvSpPr>
          <p:cNvPr id="16" name="Oval 15">
            <a:extLst>
              <a:ext uri="{FF2B5EF4-FFF2-40B4-BE49-F238E27FC236}">
                <a16:creationId xmlns:a16="http://schemas.microsoft.com/office/drawing/2014/main" id="{4A18D5A6-C01A-4355-9B96-9E57E2013CBA}"/>
              </a:ext>
            </a:extLst>
          </p:cNvPr>
          <p:cNvSpPr/>
          <p:nvPr/>
        </p:nvSpPr>
        <p:spPr>
          <a:xfrm>
            <a:off x="8290560" y="1059757"/>
            <a:ext cx="3630095" cy="360115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FAE56A53-2E2B-488F-891E-A5E6190EE2FA}"/>
              </a:ext>
            </a:extLst>
          </p:cNvPr>
          <p:cNvSpPr txBox="1"/>
          <p:nvPr/>
        </p:nvSpPr>
        <p:spPr>
          <a:xfrm>
            <a:off x="571984" y="5407393"/>
            <a:ext cx="10929135" cy="523220"/>
          </a:xfrm>
          <a:prstGeom prst="rect">
            <a:avLst/>
          </a:prstGeom>
          <a:noFill/>
        </p:spPr>
        <p:txBody>
          <a:bodyPr wrap="square" rtlCol="0">
            <a:spAutoFit/>
          </a:bodyPr>
          <a:lstStyle/>
          <a:p>
            <a:r>
              <a:rPr lang="vi-VN" sz="2800" dirty="0">
                <a:latin typeface="Nunito black" pitchFamily="2" charset="0"/>
              </a:rPr>
              <a:t>Các bạn thu gom số lượng vỏ chai nhựa từ nhiều đến ít là:</a:t>
            </a:r>
            <a:endParaRPr lang="en-US" sz="2800" dirty="0">
              <a:latin typeface="Nunito black" pitchFamily="2" charset="0"/>
            </a:endParaRPr>
          </a:p>
        </p:txBody>
      </p:sp>
      <p:sp>
        <p:nvSpPr>
          <p:cNvPr id="33" name="TextBox 32">
            <a:extLst>
              <a:ext uri="{FF2B5EF4-FFF2-40B4-BE49-F238E27FC236}">
                <a16:creationId xmlns:a16="http://schemas.microsoft.com/office/drawing/2014/main" id="{79413F9F-49A3-489B-BDCE-92CB8856F901}"/>
              </a:ext>
            </a:extLst>
          </p:cNvPr>
          <p:cNvSpPr txBox="1"/>
          <p:nvPr/>
        </p:nvSpPr>
        <p:spPr>
          <a:xfrm>
            <a:off x="612848" y="5925455"/>
            <a:ext cx="10929135" cy="523220"/>
          </a:xfrm>
          <a:prstGeom prst="rect">
            <a:avLst/>
          </a:prstGeom>
          <a:noFill/>
        </p:spPr>
        <p:txBody>
          <a:bodyPr wrap="square" rtlCol="0">
            <a:spAutoFit/>
          </a:bodyPr>
          <a:lstStyle/>
          <a:p>
            <a:pPr algn="ctr"/>
            <a:r>
              <a:rPr lang="vi-VN" sz="2800" dirty="0">
                <a:solidFill>
                  <a:srgbClr val="FF0000"/>
                </a:solidFill>
                <a:latin typeface="Nunito black" pitchFamily="2" charset="0"/>
              </a:rPr>
              <a:t>Hương (165) -&gt; Hải (148) -&gt; Xuân (112) -&gt; Mạnh (95).</a:t>
            </a:r>
          </a:p>
        </p:txBody>
      </p:sp>
    </p:spTree>
    <p:extLst>
      <p:ext uri="{BB962C8B-B14F-4D97-AF65-F5344CB8AC3E}">
        <p14:creationId xmlns:p14="http://schemas.microsoft.com/office/powerpoint/2010/main" val="146968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6" grpId="0" animBg="1"/>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D6F5ED53-00BF-478D-9B75-1BBF80EBFC5F}"/>
              </a:ext>
            </a:extLst>
          </p:cNvPr>
          <p:cNvSpPr txBox="1"/>
          <p:nvPr/>
        </p:nvSpPr>
        <p:spPr>
          <a:xfrm>
            <a:off x="965200" y="1047668"/>
            <a:ext cx="10759440" cy="523220"/>
          </a:xfrm>
          <a:prstGeom prst="rect">
            <a:avLst/>
          </a:prstGeom>
          <a:noFill/>
        </p:spPr>
        <p:txBody>
          <a:bodyPr wrap="square" rtlCol="0">
            <a:spAutoFit/>
          </a:bodyPr>
          <a:lstStyle/>
          <a:p>
            <a:r>
              <a:rPr lang="vi-VN" sz="2800" dirty="0">
                <a:latin typeface="Nunito black" pitchFamily="2" charset="0"/>
              </a:rPr>
              <a:t>a) Em hãy ước lượng số con ong, số bông hoa trong hình sau:</a:t>
            </a:r>
          </a:p>
        </p:txBody>
      </p:sp>
      <p:pic>
        <p:nvPicPr>
          <p:cNvPr id="5" name="Picture 4">
            <a:extLst>
              <a:ext uri="{FF2B5EF4-FFF2-40B4-BE49-F238E27FC236}">
                <a16:creationId xmlns:a16="http://schemas.microsoft.com/office/drawing/2014/main" id="{763994CC-2EC5-449C-AE6F-38D0101F209D}"/>
              </a:ext>
            </a:extLst>
          </p:cNvPr>
          <p:cNvPicPr>
            <a:picLocks noChangeAspect="1"/>
          </p:cNvPicPr>
          <p:nvPr/>
        </p:nvPicPr>
        <p:blipFill>
          <a:blip r:embed="rId3"/>
          <a:stretch>
            <a:fillRect/>
          </a:stretch>
        </p:blipFill>
        <p:spPr>
          <a:xfrm>
            <a:off x="2109390" y="1675886"/>
            <a:ext cx="7973219" cy="3869948"/>
          </a:xfrm>
          <a:prstGeom prst="rect">
            <a:avLst/>
          </a:prstGeom>
        </p:spPr>
      </p:pic>
      <p:sp>
        <p:nvSpPr>
          <p:cNvPr id="6" name="TextBox 5">
            <a:extLst>
              <a:ext uri="{FF2B5EF4-FFF2-40B4-BE49-F238E27FC236}">
                <a16:creationId xmlns:a16="http://schemas.microsoft.com/office/drawing/2014/main" id="{BE71A409-CBA1-49F0-AA50-41F3830149A2}"/>
              </a:ext>
            </a:extLst>
          </p:cNvPr>
          <p:cNvSpPr txBox="1"/>
          <p:nvPr/>
        </p:nvSpPr>
        <p:spPr>
          <a:xfrm>
            <a:off x="2346960" y="5648960"/>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30 con </a:t>
            </a:r>
            <a:r>
              <a:rPr lang="en-US" sz="3200" dirty="0" err="1">
                <a:latin typeface="Nunito black" pitchFamily="2" charset="0"/>
              </a:rPr>
              <a:t>ong</a:t>
            </a:r>
            <a:r>
              <a:rPr lang="en-US" sz="3200" dirty="0">
                <a:latin typeface="Nunito black" pitchFamily="2" charset="0"/>
              </a:rPr>
              <a:t>.</a:t>
            </a:r>
          </a:p>
        </p:txBody>
      </p:sp>
      <p:sp>
        <p:nvSpPr>
          <p:cNvPr id="15" name="TextBox 14">
            <a:extLst>
              <a:ext uri="{FF2B5EF4-FFF2-40B4-BE49-F238E27FC236}">
                <a16:creationId xmlns:a16="http://schemas.microsoft.com/office/drawing/2014/main" id="{9939BA2F-864E-4324-B51B-3B2C96779E87}"/>
              </a:ext>
            </a:extLst>
          </p:cNvPr>
          <p:cNvSpPr txBox="1"/>
          <p:nvPr/>
        </p:nvSpPr>
        <p:spPr>
          <a:xfrm>
            <a:off x="2346960" y="6143211"/>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23 </a:t>
            </a:r>
            <a:r>
              <a:rPr lang="en-US" sz="3200" dirty="0" err="1">
                <a:latin typeface="Nunito black" pitchFamily="2" charset="0"/>
              </a:rPr>
              <a:t>bông</a:t>
            </a:r>
            <a:r>
              <a:rPr lang="en-US" sz="3200" dirty="0">
                <a:latin typeface="Nunito black" pitchFamily="2" charset="0"/>
              </a:rPr>
              <a:t> </a:t>
            </a:r>
            <a:r>
              <a:rPr lang="en-US" sz="3200" dirty="0" err="1">
                <a:latin typeface="Nunito black" pitchFamily="2" charset="0"/>
              </a:rPr>
              <a:t>hoa</a:t>
            </a:r>
            <a:endParaRPr lang="en-US" sz="3200" dirty="0">
              <a:latin typeface="Nunito black" pitchFamily="2" charset="0"/>
            </a:endParaRPr>
          </a:p>
        </p:txBody>
      </p:sp>
      <p:sp>
        <p:nvSpPr>
          <p:cNvPr id="17" name="TextBox 16">
            <a:extLst>
              <a:ext uri="{FF2B5EF4-FFF2-40B4-BE49-F238E27FC236}">
                <a16:creationId xmlns:a16="http://schemas.microsoft.com/office/drawing/2014/main" id="{4D2E6315-A084-4325-BA9D-7126746478D8}"/>
              </a:ext>
            </a:extLst>
          </p:cNvPr>
          <p:cNvSpPr txBox="1"/>
          <p:nvPr/>
        </p:nvSpPr>
        <p:spPr>
          <a:xfrm>
            <a:off x="406400" y="5710515"/>
            <a:ext cx="11785600" cy="523220"/>
          </a:xfrm>
          <a:prstGeom prst="rect">
            <a:avLst/>
          </a:prstGeom>
          <a:noFill/>
        </p:spPr>
        <p:txBody>
          <a:bodyPr wrap="square" rtlCol="0">
            <a:spAutoFit/>
          </a:bodyPr>
          <a:lstStyle/>
          <a:p>
            <a:r>
              <a:rPr lang="vi-VN" sz="2800" dirty="0">
                <a:latin typeface="Nunito black" pitchFamily="2" charset="0"/>
              </a:rPr>
              <a:t>b) Em hãy đếm số con ong, số bông hoa ở hình trên để kiểm tra lại.</a:t>
            </a:r>
          </a:p>
        </p:txBody>
      </p:sp>
      <p:sp>
        <p:nvSpPr>
          <p:cNvPr id="18" name="TextBox 17">
            <a:extLst>
              <a:ext uri="{FF2B5EF4-FFF2-40B4-BE49-F238E27FC236}">
                <a16:creationId xmlns:a16="http://schemas.microsoft.com/office/drawing/2014/main" id="{CAA7EF6B-B94C-42AC-A2E5-52E5B76A0C8E}"/>
              </a:ext>
            </a:extLst>
          </p:cNvPr>
          <p:cNvSpPr txBox="1"/>
          <p:nvPr/>
        </p:nvSpPr>
        <p:spPr>
          <a:xfrm>
            <a:off x="1828800" y="6170066"/>
            <a:ext cx="11785600" cy="523220"/>
          </a:xfrm>
          <a:prstGeom prst="rect">
            <a:avLst/>
          </a:prstGeom>
          <a:noFill/>
        </p:spPr>
        <p:txBody>
          <a:bodyPr wrap="square" rtlCol="0">
            <a:spAutoFit/>
          </a:bodyPr>
          <a:lstStyle/>
          <a:p>
            <a:r>
              <a:rPr lang="vi-VN" sz="2800" dirty="0">
                <a:solidFill>
                  <a:srgbClr val="FF0000"/>
                </a:solidFill>
                <a:latin typeface="Nunito black" pitchFamily="2" charset="0"/>
              </a:rPr>
              <a:t>Trong hình có 32 con ong và 23 bông hoa.</a:t>
            </a:r>
          </a:p>
        </p:txBody>
      </p:sp>
    </p:spTree>
    <p:extLst>
      <p:ext uri="{BB962C8B-B14F-4D97-AF65-F5344CB8AC3E}">
        <p14:creationId xmlns:p14="http://schemas.microsoft.com/office/powerpoint/2010/main" val="162227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xEl>
                                              <p:pRg st="0" end="0"/>
                                            </p:txEl>
                                          </p:spTgt>
                                        </p:tgtEl>
                                      </p:cBhvr>
                                    </p:animEffect>
                                    <p:set>
                                      <p:cBhvr>
                                        <p:cTn id="3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5" grpId="0" build="allAtOnce"/>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9517413" cy="1532334"/>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cs typeface="Arial" panose="020B0604020202020204" pitchFamily="34" charset="0"/>
              </a:rPr>
              <a:t>Số ghế ghi trên vé xem biểu diễn ca nhạc của bố và Ngọc là 231 và 232. Em hãy chỉ dẫn giúp hai bố con Ngọc tìm được ghế của mình.</a:t>
            </a: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36799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3</a:t>
            </a:r>
          </a:p>
        </p:txBody>
      </p:sp>
      <p:pic>
        <p:nvPicPr>
          <p:cNvPr id="4" name="Picture 3">
            <a:extLst>
              <a:ext uri="{FF2B5EF4-FFF2-40B4-BE49-F238E27FC236}">
                <a16:creationId xmlns:a16="http://schemas.microsoft.com/office/drawing/2014/main" id="{31B10CA9-A140-4052-80BF-8CA0DF6FEC8D}"/>
              </a:ext>
            </a:extLst>
          </p:cNvPr>
          <p:cNvPicPr>
            <a:picLocks noChangeAspect="1"/>
          </p:cNvPicPr>
          <p:nvPr/>
        </p:nvPicPr>
        <p:blipFill>
          <a:blip r:embed="rId3"/>
          <a:stretch>
            <a:fillRect/>
          </a:stretch>
        </p:blipFill>
        <p:spPr>
          <a:xfrm>
            <a:off x="162560" y="2080278"/>
            <a:ext cx="6459765" cy="3463099"/>
          </a:xfrm>
          <a:prstGeom prst="rect">
            <a:avLst/>
          </a:prstGeom>
        </p:spPr>
      </p:pic>
      <p:sp>
        <p:nvSpPr>
          <p:cNvPr id="5" name="TextBox 4">
            <a:extLst>
              <a:ext uri="{FF2B5EF4-FFF2-40B4-BE49-F238E27FC236}">
                <a16:creationId xmlns:a16="http://schemas.microsoft.com/office/drawing/2014/main" id="{FE5A04DD-0DD7-4B06-AE6E-EB9E41D27EFD}"/>
              </a:ext>
            </a:extLst>
          </p:cNvPr>
          <p:cNvSpPr txBox="1"/>
          <p:nvPr/>
        </p:nvSpPr>
        <p:spPr>
          <a:xfrm>
            <a:off x="6400801" y="2242604"/>
            <a:ext cx="5059680" cy="954107"/>
          </a:xfrm>
          <a:prstGeom prst="rect">
            <a:avLst/>
          </a:prstGeom>
          <a:noFill/>
        </p:spPr>
        <p:txBody>
          <a:bodyPr wrap="square" rtlCol="0">
            <a:spAutoFit/>
          </a:bodyPr>
          <a:lstStyle/>
          <a:p>
            <a:pPr algn="just"/>
            <a:r>
              <a:rPr lang="en-US" sz="2800" dirty="0" err="1">
                <a:solidFill>
                  <a:srgbClr val="002060"/>
                </a:solidFill>
                <a:latin typeface="Nunito black" pitchFamily="2" charset="0"/>
              </a:rPr>
              <a:t>Bước</a:t>
            </a:r>
            <a:r>
              <a:rPr lang="en-US" sz="2800" dirty="0">
                <a:solidFill>
                  <a:srgbClr val="002060"/>
                </a:solidFill>
                <a:latin typeface="Nunito black" pitchFamily="2" charset="0"/>
              </a:rPr>
              <a:t> 1. </a:t>
            </a:r>
            <a:r>
              <a:rPr lang="en-US" sz="2800" dirty="0" err="1">
                <a:solidFill>
                  <a:srgbClr val="002060"/>
                </a:solidFill>
                <a:latin typeface="Nunito black" pitchFamily="2" charset="0"/>
              </a:rPr>
              <a:t>Bố</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Ngọc</a:t>
            </a:r>
            <a:r>
              <a:rPr lang="en-US" sz="2800" dirty="0">
                <a:solidFill>
                  <a:srgbClr val="002060"/>
                </a:solidFill>
                <a:latin typeface="Nunito black" pitchFamily="2" charset="0"/>
              </a:rPr>
              <a:t> </a:t>
            </a:r>
            <a:r>
              <a:rPr lang="en-US" sz="2800" dirty="0" err="1">
                <a:solidFill>
                  <a:srgbClr val="002060"/>
                </a:solidFill>
                <a:latin typeface="Nunito black" pitchFamily="2" charset="0"/>
              </a:rPr>
              <a:t>kiểm</a:t>
            </a:r>
            <a:r>
              <a:rPr lang="en-US" sz="2800" dirty="0">
                <a:solidFill>
                  <a:srgbClr val="002060"/>
                </a:solidFill>
                <a:latin typeface="Nunito black" pitchFamily="2" charset="0"/>
              </a:rPr>
              <a:t> </a:t>
            </a:r>
            <a:r>
              <a:rPr lang="en-US" sz="2800" dirty="0" err="1">
                <a:solidFill>
                  <a:srgbClr val="002060"/>
                </a:solidFill>
                <a:latin typeface="Nunito black" pitchFamily="2" charset="0"/>
              </a:rPr>
              <a:t>tra</a:t>
            </a:r>
            <a:r>
              <a:rPr lang="en-US" sz="2800" dirty="0">
                <a:solidFill>
                  <a:srgbClr val="002060"/>
                </a:solidFill>
                <a:latin typeface="Nunito black" pitchFamily="2" charset="0"/>
              </a:rPr>
              <a:t> </a:t>
            </a:r>
            <a:r>
              <a:rPr lang="en-US" sz="2800" dirty="0" err="1">
                <a:solidFill>
                  <a:srgbClr val="002060"/>
                </a:solidFill>
                <a:latin typeface="Nunito black" pitchFamily="2" charset="0"/>
              </a:rPr>
              <a:t>lại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số</a:t>
            </a:r>
            <a:r>
              <a:rPr lang="en-US" sz="2800" dirty="0">
                <a:solidFill>
                  <a:srgbClr val="002060"/>
                </a:solidFill>
                <a:latin typeface="Nunito black" pitchFamily="2" charset="0"/>
              </a:rPr>
              <a:t> </a:t>
            </a:r>
            <a:r>
              <a:rPr lang="en-US" sz="2800" dirty="0" err="1">
                <a:solidFill>
                  <a:srgbClr val="002060"/>
                </a:solidFill>
                <a:latin typeface="Nunito black" pitchFamily="2" charset="0"/>
              </a:rPr>
              <a:t>ghế</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ngồi</a:t>
            </a:r>
            <a:r>
              <a:rPr lang="en-US" sz="2800" dirty="0">
                <a:solidFill>
                  <a:srgbClr val="002060"/>
                </a:solidFill>
                <a:latin typeface="Nunito black" pitchFamily="2" charset="0"/>
              </a:rPr>
              <a:t> </a:t>
            </a:r>
            <a:r>
              <a:rPr lang="en-US" sz="2800" dirty="0" err="1">
                <a:solidFill>
                  <a:srgbClr val="002060"/>
                </a:solidFill>
                <a:latin typeface="Nunito black" pitchFamily="2" charset="0"/>
              </a:rPr>
              <a:t>của</a:t>
            </a:r>
            <a:r>
              <a:rPr lang="en-US" sz="2800" dirty="0">
                <a:solidFill>
                  <a:srgbClr val="002060"/>
                </a:solidFill>
                <a:latin typeface="Nunito black" pitchFamily="2" charset="0"/>
              </a:rPr>
              <a:t> </a:t>
            </a:r>
            <a:r>
              <a:rPr lang="en-US" sz="2800" dirty="0" err="1">
                <a:solidFill>
                  <a:srgbClr val="002060"/>
                </a:solidFill>
                <a:latin typeface="Nunito black" pitchFamily="2" charset="0"/>
              </a:rPr>
              <a:t>mình</a:t>
            </a:r>
            <a:r>
              <a:rPr lang="en-US" sz="2800" dirty="0">
                <a:solidFill>
                  <a:srgbClr val="002060"/>
                </a:solidFill>
                <a:latin typeface="Nunito black" pitchFamily="2" charset="0"/>
              </a:rPr>
              <a:t>.</a:t>
            </a:r>
          </a:p>
        </p:txBody>
      </p:sp>
      <p:sp>
        <p:nvSpPr>
          <p:cNvPr id="23" name="TextBox 22">
            <a:extLst>
              <a:ext uri="{FF2B5EF4-FFF2-40B4-BE49-F238E27FC236}">
                <a16:creationId xmlns:a16="http://schemas.microsoft.com/office/drawing/2014/main" id="{BE527770-DDB2-4E6A-91ED-4362A061EC5B}"/>
              </a:ext>
            </a:extLst>
          </p:cNvPr>
          <p:cNvSpPr txBox="1"/>
          <p:nvPr/>
        </p:nvSpPr>
        <p:spPr>
          <a:xfrm>
            <a:off x="6400800" y="3196711"/>
            <a:ext cx="5506719" cy="1815882"/>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2. Tiến tới ghế đầu tiên của dãy đầu tiên, kiểm tra số của chiếc ghế đó, số 231 -&gt; Tìm được ghế của bố.</a:t>
            </a:r>
            <a:endParaRPr lang="en-US" sz="2800" dirty="0">
              <a:solidFill>
                <a:srgbClr val="002060"/>
              </a:solidFill>
              <a:latin typeface="Nunito black" pitchFamily="2" charset="0"/>
            </a:endParaRPr>
          </a:p>
        </p:txBody>
      </p:sp>
      <p:sp>
        <p:nvSpPr>
          <p:cNvPr id="32" name="TextBox 31">
            <a:extLst>
              <a:ext uri="{FF2B5EF4-FFF2-40B4-BE49-F238E27FC236}">
                <a16:creationId xmlns:a16="http://schemas.microsoft.com/office/drawing/2014/main" id="{387C1299-3104-4246-ABD0-EE72B1BC1BA9}"/>
              </a:ext>
            </a:extLst>
          </p:cNvPr>
          <p:cNvSpPr txBox="1"/>
          <p:nvPr/>
        </p:nvSpPr>
        <p:spPr>
          <a:xfrm>
            <a:off x="6400799" y="5042118"/>
            <a:ext cx="5506719" cy="1384995"/>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3. Đọc số ghế bên cạnh của bố là số 232 -&gt; Tìm được ghế của Ngọc.</a:t>
            </a:r>
            <a:endParaRPr lang="en-US" sz="2800" dirty="0">
              <a:solidFill>
                <a:srgbClr val="002060"/>
              </a:solidFill>
              <a:latin typeface="Nunito black" pitchFamily="2" charset="0"/>
            </a:endParaRPr>
          </a:p>
        </p:txBody>
      </p:sp>
    </p:spTree>
    <p:extLst>
      <p:ext uri="{BB962C8B-B14F-4D97-AF65-F5344CB8AC3E}">
        <p14:creationId xmlns:p14="http://schemas.microsoft.com/office/powerpoint/2010/main" val="343718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wipe(down)">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5"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8"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4" name="Rounded Rectangle 3">
            <a:hlinkClick r:id="rId11"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9" presetClass="exit" presetSubtype="0" accel="100000" fill="hold"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 calcmode="lin" valueType="num">
                                      <p:cBhvr>
                                        <p:cTn id="29" dur="500"/>
                                        <p:tgtEl>
                                          <p:spTgt spid="20"/>
                                        </p:tgtEl>
                                        <p:attrNameLst>
                                          <p:attrName>style.rotation</p:attrName>
                                        </p:attrNameLst>
                                      </p:cBhvr>
                                      <p:tavLst>
                                        <p:tav tm="0">
                                          <p:val>
                                            <p:fltVal val="0"/>
                                          </p:val>
                                        </p:tav>
                                        <p:tav tm="100000">
                                          <p:val>
                                            <p:fltVal val="36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26"/>
                                            </p:cond>
                                          </p:stCondLst>
                                          <p:endCondLst>
                                            <p:cond evt="onStopAudio" delay="0">
                                              <p:tgtEl>
                                                <p:sldTgt/>
                                              </p:tgtEl>
                                            </p:cond>
                                          </p:endCondLst>
                                        </p:cTn>
                                        <p:tgtEl>
                                          <p:sndTgt r:embed="rId3" name="voltage.wav"/>
                                        </p:tgtEl>
                                      </p:cMediaNode>
                                    </p:audio>
                                  </p:subTnLst>
                                </p:cTn>
                              </p:par>
                              <p:par>
                                <p:cTn id="32" presetID="49" presetClass="exit" presetSubtype="0" accel="100000" fill="hold" grpId="0" nodeType="withEffect">
                                  <p:stCondLst>
                                    <p:cond delay="0"/>
                                  </p:stCondLst>
                                  <p:childTnLst>
                                    <p:anim calcmode="lin" valueType="num">
                                      <p:cBhvr>
                                        <p:cTn id="33" dur="500"/>
                                        <p:tgtEl>
                                          <p:spTgt spid="22"/>
                                        </p:tgtEl>
                                        <p:attrNameLst>
                                          <p:attrName>ppt_w</p:attrName>
                                        </p:attrNameLst>
                                      </p:cBhvr>
                                      <p:tavLst>
                                        <p:tav tm="0">
                                          <p:val>
                                            <p:strVal val="ppt_w"/>
                                          </p:val>
                                        </p:tav>
                                        <p:tav tm="100000">
                                          <p:val>
                                            <p:fltVal val="0"/>
                                          </p:val>
                                        </p:tav>
                                      </p:tavLst>
                                    </p:anim>
                                    <p:anim calcmode="lin" valueType="num">
                                      <p:cBhvr>
                                        <p:cTn id="34" dur="500"/>
                                        <p:tgtEl>
                                          <p:spTgt spid="22"/>
                                        </p:tgtEl>
                                        <p:attrNameLst>
                                          <p:attrName>ppt_h</p:attrName>
                                        </p:attrNameLst>
                                      </p:cBhvr>
                                      <p:tavLst>
                                        <p:tav tm="0">
                                          <p:val>
                                            <p:strVal val="ppt_h"/>
                                          </p:val>
                                        </p:tav>
                                        <p:tav tm="100000">
                                          <p:val>
                                            <p:fltVal val="0"/>
                                          </p:val>
                                        </p:tav>
                                      </p:tavLst>
                                    </p:anim>
                                    <p:anim calcmode="lin" valueType="num">
                                      <p:cBhvr>
                                        <p:cTn id="35" dur="500"/>
                                        <p:tgtEl>
                                          <p:spTgt spid="22"/>
                                        </p:tgtEl>
                                        <p:attrNameLst>
                                          <p:attrName>style.rotation</p:attrName>
                                        </p:attrNameLst>
                                      </p:cBhvr>
                                      <p:tavLst>
                                        <p:tav tm="0">
                                          <p:val>
                                            <p:fltVal val="0"/>
                                          </p:val>
                                        </p:tav>
                                        <p:tav tm="100000">
                                          <p:val>
                                            <p:fltVal val="36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nodeType="clickEffect">
                                  <p:stCondLst>
                                    <p:cond delay="0"/>
                                  </p:stCondLst>
                                  <p:childTnLst>
                                    <p:anim calcmode="lin" valueType="num">
                                      <p:cBhvr>
                                        <p:cTn id="42" dur="500"/>
                                        <p:tgtEl>
                                          <p:spTgt spid="18"/>
                                        </p:tgtEl>
                                        <p:attrNameLst>
                                          <p:attrName>ppt_w</p:attrName>
                                        </p:attrNameLst>
                                      </p:cBhvr>
                                      <p:tavLst>
                                        <p:tav tm="0">
                                          <p:val>
                                            <p:strVal val="ppt_w"/>
                                          </p:val>
                                        </p:tav>
                                        <p:tav tm="100000">
                                          <p:val>
                                            <p:fltVal val="0"/>
                                          </p:val>
                                        </p:tav>
                                      </p:tavLst>
                                    </p:anim>
                                    <p:anim calcmode="lin" valueType="num">
                                      <p:cBhvr>
                                        <p:cTn id="43" dur="500"/>
                                        <p:tgtEl>
                                          <p:spTgt spid="18"/>
                                        </p:tgtEl>
                                        <p:attrNameLst>
                                          <p:attrName>ppt_h</p:attrName>
                                        </p:attrNameLst>
                                      </p:cBhvr>
                                      <p:tavLst>
                                        <p:tav tm="0">
                                          <p:val>
                                            <p:strVal val="ppt_h"/>
                                          </p:val>
                                        </p:tav>
                                        <p:tav tm="100000">
                                          <p:val>
                                            <p:fltVal val="0"/>
                                          </p:val>
                                        </p:tav>
                                      </p:tavLst>
                                    </p:anim>
                                    <p:anim calcmode="lin" valueType="num">
                                      <p:cBhvr>
                                        <p:cTn id="44" dur="500"/>
                                        <p:tgtEl>
                                          <p:spTgt spid="18"/>
                                        </p:tgtEl>
                                        <p:attrNameLst>
                                          <p:attrName>style.rotation</p:attrName>
                                        </p:attrNameLst>
                                      </p:cBhvr>
                                      <p:tavLst>
                                        <p:tav tm="0">
                                          <p:val>
                                            <p:fltVal val="0"/>
                                          </p:val>
                                        </p:tav>
                                        <p:tav tm="100000">
                                          <p:val>
                                            <p:fltVal val="360"/>
                                          </p:val>
                                        </p:tav>
                                      </p:tavLst>
                                    </p:anim>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1"/>
                                            </p:cond>
                                          </p:stCondLst>
                                          <p:endCondLst>
                                            <p:cond evt="onStopAudio" delay="0">
                                              <p:tgtEl>
                                                <p:sldTgt/>
                                              </p:tgtEl>
                                            </p:cond>
                                          </p:endCondLst>
                                        </p:cTn>
                                        <p:tgtEl>
                                          <p:sndTgt r:embed="rId3" name="voltage.wav"/>
                                        </p:tgtEl>
                                      </p:cMediaNode>
                                    </p:audio>
                                  </p:subTnLst>
                                </p:cTn>
                              </p:par>
                              <p:par>
                                <p:cTn id="47" presetID="49" presetClass="exit" presetSubtype="0" accel="100000" fill="hold" grpId="0" nodeType="withEffect">
                                  <p:stCondLst>
                                    <p:cond delay="0"/>
                                  </p:stCondLst>
                                  <p:childTnLst>
                                    <p:anim calcmode="lin" valueType="num">
                                      <p:cBhvr>
                                        <p:cTn id="48" dur="500"/>
                                        <p:tgtEl>
                                          <p:spTgt spid="21"/>
                                        </p:tgtEl>
                                        <p:attrNameLst>
                                          <p:attrName>ppt_w</p:attrName>
                                        </p:attrNameLst>
                                      </p:cBhvr>
                                      <p:tavLst>
                                        <p:tav tm="0">
                                          <p:val>
                                            <p:strVal val="ppt_w"/>
                                          </p:val>
                                        </p:tav>
                                        <p:tav tm="100000">
                                          <p:val>
                                            <p:fltVal val="0"/>
                                          </p:val>
                                        </p:tav>
                                      </p:tavLst>
                                    </p:anim>
                                    <p:anim calcmode="lin" valueType="num">
                                      <p:cBhvr>
                                        <p:cTn id="49" dur="500"/>
                                        <p:tgtEl>
                                          <p:spTgt spid="21"/>
                                        </p:tgtEl>
                                        <p:attrNameLst>
                                          <p:attrName>ppt_h</p:attrName>
                                        </p:attrNameLst>
                                      </p:cBhvr>
                                      <p:tavLst>
                                        <p:tav tm="0">
                                          <p:val>
                                            <p:strVal val="ppt_h"/>
                                          </p:val>
                                        </p:tav>
                                        <p:tav tm="100000">
                                          <p:val>
                                            <p:fltVal val="0"/>
                                          </p:val>
                                        </p:tav>
                                      </p:tavLst>
                                    </p:anim>
                                    <p:anim calcmode="lin" valueType="num">
                                      <p:cBhvr>
                                        <p:cTn id="50" dur="500"/>
                                        <p:tgtEl>
                                          <p:spTgt spid="21"/>
                                        </p:tgtEl>
                                        <p:attrNameLst>
                                          <p:attrName>style.rotation</p:attrName>
                                        </p:attrNameLst>
                                      </p:cBhvr>
                                      <p:tavLst>
                                        <p:tav tm="0">
                                          <p:val>
                                            <p:fltVal val="0"/>
                                          </p:val>
                                        </p:tav>
                                        <p:tav tm="100000">
                                          <p:val>
                                            <p:fltVal val="36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49" presetClass="exit" presetSubtype="0" accel="100000" fill="hold"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 calcmode="lin" valueType="num">
                                      <p:cBhvr>
                                        <p:cTn id="59" dur="500"/>
                                        <p:tgtEl>
                                          <p:spTgt spid="15"/>
                                        </p:tgtEl>
                                        <p:attrNameLst>
                                          <p:attrName>style.rotation</p:attrName>
                                        </p:attrNameLst>
                                      </p:cBhvr>
                                      <p:tavLst>
                                        <p:tav tm="0">
                                          <p:val>
                                            <p:fltVal val="0"/>
                                          </p:val>
                                        </p:tav>
                                        <p:tav tm="100000">
                                          <p:val>
                                            <p:fltVal val="360"/>
                                          </p:val>
                                        </p:tav>
                                      </p:tavLst>
                                    </p:anim>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56"/>
                                            </p:cond>
                                          </p:stCondLst>
                                          <p:endCondLst>
                                            <p:cond evt="onStopAudio" delay="0">
                                              <p:tgtEl>
                                                <p:sldTgt/>
                                              </p:tgtEl>
                                            </p:cond>
                                          </p:endCondLst>
                                        </p:cTn>
                                        <p:tgtEl>
                                          <p:sndTgt r:embed="rId3" name="voltage.wav"/>
                                        </p:tgtEl>
                                      </p:cMediaNode>
                                    </p:audio>
                                  </p:subTnLst>
                                </p:cTn>
                              </p:par>
                              <p:par>
                                <p:cTn id="62" presetID="49" presetClass="exit" presetSubtype="0" accel="100000" fill="hold" grpId="0" nodeType="withEffect">
                                  <p:stCondLst>
                                    <p:cond delay="0"/>
                                  </p:stCondLst>
                                  <p:childTnLst>
                                    <p:anim calcmode="lin" valueType="num">
                                      <p:cBhvr>
                                        <p:cTn id="63" dur="500"/>
                                        <p:tgtEl>
                                          <p:spTgt spid="23"/>
                                        </p:tgtEl>
                                        <p:attrNameLst>
                                          <p:attrName>ppt_w</p:attrName>
                                        </p:attrNameLst>
                                      </p:cBhvr>
                                      <p:tavLst>
                                        <p:tav tm="0">
                                          <p:val>
                                            <p:strVal val="ppt_w"/>
                                          </p:val>
                                        </p:tav>
                                        <p:tav tm="100000">
                                          <p:val>
                                            <p:fltVal val="0"/>
                                          </p:val>
                                        </p:tav>
                                      </p:tavLst>
                                    </p:anim>
                                    <p:anim calcmode="lin" valueType="num">
                                      <p:cBhvr>
                                        <p:cTn id="64" dur="500"/>
                                        <p:tgtEl>
                                          <p:spTgt spid="23"/>
                                        </p:tgtEl>
                                        <p:attrNameLst>
                                          <p:attrName>ppt_h</p:attrName>
                                        </p:attrNameLst>
                                      </p:cBhvr>
                                      <p:tavLst>
                                        <p:tav tm="0">
                                          <p:val>
                                            <p:strVal val="ppt_h"/>
                                          </p:val>
                                        </p:tav>
                                        <p:tav tm="100000">
                                          <p:val>
                                            <p:fltVal val="0"/>
                                          </p:val>
                                        </p:tav>
                                      </p:tavLst>
                                    </p:anim>
                                    <p:anim calcmode="lin" valueType="num">
                                      <p:cBhvr>
                                        <p:cTn id="65" dur="500"/>
                                        <p:tgtEl>
                                          <p:spTgt spid="23"/>
                                        </p:tgtEl>
                                        <p:attrNameLst>
                                          <p:attrName>style.rotation</p:attrName>
                                        </p:attrNameLst>
                                      </p:cBhvr>
                                      <p:tavLst>
                                        <p:tav tm="0">
                                          <p:val>
                                            <p:fltVal val="0"/>
                                          </p:val>
                                        </p:tav>
                                        <p:tav tm="100000">
                                          <p:val>
                                            <p:fltVal val="360"/>
                                          </p:val>
                                        </p:tav>
                                      </p:tavLst>
                                    </p:anim>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childTnLst>
        </p:cTn>
      </p:par>
    </p:tnLst>
    <p:bldLst>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969698" y="993632"/>
            <a:ext cx="8458783"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từ 1 đến 10</a:t>
            </a:r>
            <a:endParaRPr lang="en-US" sz="5399" b="1" dirty="0">
              <a:solidFill>
                <a:prstClr val="black"/>
              </a:solidFill>
              <a:latin typeface="Calibri"/>
            </a:endParaRPr>
          </a:p>
        </p:txBody>
      </p:sp>
      <p:sp>
        <p:nvSpPr>
          <p:cNvPr id="4" name="Rectangle 3">
            <a:extLst>
              <a:ext uri="{FF2B5EF4-FFF2-40B4-BE49-F238E27FC236}">
                <a16:creationId xmlns:a16="http://schemas.microsoft.com/office/drawing/2014/main" id="{0D235F6B-CB73-4732-BE5E-1444E7AB6D48}"/>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1, 2, 3, 4, 5, 6, 7, 8, 9, 10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7" name="Snip Diagonal Corner Rectangle 2">
            <a:extLst>
              <a:ext uri="{FF2B5EF4-FFF2-40B4-BE49-F238E27FC236}">
                <a16:creationId xmlns:a16="http://schemas.microsoft.com/office/drawing/2014/main" id="{3386695D-E9B2-467C-BFCF-3782A0B04A61}"/>
              </a:ext>
            </a:extLst>
          </p:cNvPr>
          <p:cNvSpPr/>
          <p:nvPr/>
        </p:nvSpPr>
        <p:spPr>
          <a:xfrm>
            <a:off x="1318438" y="993632"/>
            <a:ext cx="9364430"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chục từ 10 đến 100</a:t>
            </a:r>
            <a:endParaRPr lang="en-US" sz="5399" b="1" dirty="0">
              <a:solidFill>
                <a:prstClr val="black"/>
              </a:solidFill>
              <a:latin typeface="Calibri"/>
            </a:endParaRPr>
          </a:p>
        </p:txBody>
      </p:sp>
      <p:sp>
        <p:nvSpPr>
          <p:cNvPr id="8" name="Rectangle 7">
            <a:extLst>
              <a:ext uri="{FF2B5EF4-FFF2-40B4-BE49-F238E27FC236}">
                <a16:creationId xmlns:a16="http://schemas.microsoft.com/office/drawing/2014/main" id="{ACDD4E55-87FC-4533-A213-EC19635B4831}"/>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10, 20, 30, 40, 50, ...100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6" name="Snip Diagonal Corner Rectangle 2">
            <a:extLst>
              <a:ext uri="{FF2B5EF4-FFF2-40B4-BE49-F238E27FC236}">
                <a16:creationId xmlns:a16="http://schemas.microsoft.com/office/drawing/2014/main" id="{8D641916-6C3C-4E4A-921B-6B1134B4768B}"/>
              </a:ext>
            </a:extLst>
          </p:cNvPr>
          <p:cNvSpPr/>
          <p:nvPr/>
        </p:nvSpPr>
        <p:spPr>
          <a:xfrm>
            <a:off x="1159727" y="993632"/>
            <a:ext cx="9746165"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trăm từ 100 đến 1000</a:t>
            </a:r>
            <a:endParaRPr lang="en-US" sz="5399" b="1" dirty="0">
              <a:solidFill>
                <a:prstClr val="black"/>
              </a:solidFill>
              <a:latin typeface="Calibri"/>
            </a:endParaRPr>
          </a:p>
        </p:txBody>
      </p:sp>
      <p:sp>
        <p:nvSpPr>
          <p:cNvPr id="7" name="Rectangle 6">
            <a:extLst>
              <a:ext uri="{FF2B5EF4-FFF2-40B4-BE49-F238E27FC236}">
                <a16:creationId xmlns:a16="http://schemas.microsoft.com/office/drawing/2014/main" id="{41856426-CC43-4EDB-A7DB-53F38382CA1F}"/>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100, 200, 300, 400,...1000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776787" y="1094189"/>
            <a:ext cx="2474618" cy="1114610"/>
          </a:xfrm>
          <a:prstGeom prst="rect">
            <a:avLst/>
          </a:prstGeom>
        </p:spPr>
      </p:pic>
      <p:pic>
        <p:nvPicPr>
          <p:cNvPr id="4" name="Picture 3">
            <a:extLst>
              <a:ext uri="{FF2B5EF4-FFF2-40B4-BE49-F238E27FC236}">
                <a16:creationId xmlns:a16="http://schemas.microsoft.com/office/drawing/2014/main" id="{BA793BDA-B42E-46A3-AD30-134A1BA0DB74}"/>
              </a:ext>
            </a:extLst>
          </p:cNvPr>
          <p:cNvPicPr>
            <a:picLocks noChangeAspect="1"/>
          </p:cNvPicPr>
          <p:nvPr/>
        </p:nvPicPr>
        <p:blipFill>
          <a:blip r:embed="rId5"/>
          <a:stretch>
            <a:fillRect/>
          </a:stretch>
        </p:blipFill>
        <p:spPr>
          <a:xfrm>
            <a:off x="2188125" y="2024525"/>
            <a:ext cx="7815749" cy="25544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616</Words>
  <Application>Microsoft Office PowerPoint</Application>
  <PresentationFormat>Widescreen</PresentationFormat>
  <Paragraphs>105</Paragraphs>
  <Slides>17</Slides>
  <Notes>15</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等线</vt:lpstr>
      <vt:lpstr>等线 Light</vt:lpstr>
      <vt:lpstr>#9Slide02 Noi dung dai</vt:lpstr>
      <vt:lpstr>Arial</vt:lpstr>
      <vt:lpstr>Calibri</vt:lpstr>
      <vt:lpstr>ITC Avant Garde Std Bk</vt:lpstr>
      <vt:lpstr>Nunito black</vt:lpstr>
      <vt:lpstr>Times New Roman</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30</cp:revision>
  <dcterms:created xsi:type="dcterms:W3CDTF">2022-08-24T23:13:24Z</dcterms:created>
  <dcterms:modified xsi:type="dcterms:W3CDTF">2022-09-05T05:11:51Z</dcterms:modified>
</cp:coreProperties>
</file>