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77" r:id="rId3"/>
    <p:sldId id="437" r:id="rId4"/>
    <p:sldId id="329" r:id="rId5"/>
    <p:sldId id="440" r:id="rId6"/>
    <p:sldId id="439" r:id="rId7"/>
    <p:sldId id="434" r:id="rId8"/>
    <p:sldId id="435" r:id="rId9"/>
    <p:sldId id="441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51" d="100"/>
          <a:sy n="51" d="100"/>
        </p:scale>
        <p:origin x="858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1119020" y="8475137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5391638" y="8475137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1495375" y="8475137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75" y="968023"/>
            <a:ext cx="10972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8431" y="1857024"/>
            <a:ext cx="5181600" cy="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19" y="4800602"/>
            <a:ext cx="1016000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0230" y="6719712"/>
            <a:ext cx="101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1" y="4775201"/>
            <a:ext cx="5994400" cy="16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05732" y="4321671"/>
            <a:ext cx="10287001" cy="3898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4" y="699912"/>
            <a:ext cx="1746955" cy="17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217427" y="6603295"/>
            <a:ext cx="9841798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8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8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F754B547-C3F1-66CA-E993-59553C11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4" y="2268426"/>
            <a:ext cx="16330733" cy="689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62170-EC29-3443-B93E-7C48752C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84" t="11134" r="8093" b="41547"/>
          <a:stretch/>
        </p:blipFill>
        <p:spPr>
          <a:xfrm>
            <a:off x="3345487" y="1150850"/>
            <a:ext cx="10176933" cy="27581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77C7DA-6690-9532-3D42-EA1574D4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222" l="5329" r="93606">
                        <a14:foregroundMark x1="22735" y1="72444" x2="21847" y2="78222"/>
                        <a14:foregroundMark x1="39964" y1="79111" x2="49023" y2="82889"/>
                        <a14:foregroundMark x1="29307" y1="66000" x2="28597" y2="70444"/>
                        <a14:foregroundMark x1="20959" y1="49556" x2="20604" y2="57333"/>
                        <a14:foregroundMark x1="14920" y1="51333" x2="16163" y2="60222"/>
                        <a14:foregroundMark x1="14920" y1="60444" x2="22558" y2="62444"/>
                        <a14:foregroundMark x1="23979" y1="51111" x2="24512" y2="60444"/>
                        <a14:foregroundMark x1="24334" y1="50667" x2="25755" y2="59556"/>
                        <a14:foregroundMark x1="23801" y1="49556" x2="13321" y2="50889"/>
                        <a14:foregroundMark x1="13321" y1="50889" x2="14565" y2="60000"/>
                        <a14:foregroundMark x1="14210" y1="49778" x2="23446" y2="46889"/>
                        <a14:foregroundMark x1="23446" y1="46889" x2="23446" y2="46889"/>
                        <a14:foregroundMark x1="18828" y1="47778" x2="23801" y2="46889"/>
                        <a14:foregroundMark x1="16874" y1="48889" x2="23268" y2="47333"/>
                        <a14:foregroundMark x1="11190" y1="43778" x2="7638" y2="51111"/>
                        <a14:foregroundMark x1="10302" y1="26000" x2="16519" y2="32889"/>
                        <a14:foregroundMark x1="27176" y1="33333" x2="29485" y2="39333"/>
                        <a14:foregroundMark x1="42096" y1="25333" x2="43872" y2="26444"/>
                        <a14:foregroundMark x1="32149" y1="11556" x2="35879" y2="12222"/>
                        <a14:foregroundMark x1="27176" y1="12444" x2="30373" y2="13111"/>
                        <a14:foregroundMark x1="26465" y1="11556" x2="28242" y2="20889"/>
                        <a14:foregroundMark x1="60746" y1="10444" x2="56483" y2="22444"/>
                        <a14:foregroundMark x1="67851" y1="26444" x2="66075" y2="26667"/>
                        <a14:foregroundMark x1="71226" y1="13111" x2="75666" y2="12222"/>
                        <a14:foregroundMark x1="85080" y1="21111" x2="85435" y2="29778"/>
                        <a14:foregroundMark x1="78153" y1="39333" x2="75844" y2="46222"/>
                        <a14:foregroundMark x1="88455" y1="53111" x2="84547" y2="63778"/>
                        <a14:foregroundMark x1="87744" y1="78222" x2="81350" y2="85111"/>
                        <a14:foregroundMark x1="60036" y1="79778" x2="53819" y2="88667"/>
                        <a14:foregroundMark x1="9414" y1="77333" x2="14920" y2="83778"/>
                        <a14:foregroundMark x1="22380" y1="46222" x2="22380" y2="46222"/>
                        <a14:foregroundMark x1="64654" y1="27778" x2="68739" y2="34444"/>
                        <a14:foregroundMark x1="63766" y1="27111" x2="67496" y2="36222"/>
                        <a14:foregroundMark x1="93250" y1="25556" x2="90941" y2="24667"/>
                        <a14:foregroundMark x1="91652" y1="52889" x2="88099" y2="57556"/>
                        <a14:foregroundMark x1="88099" y1="50000" x2="86679" y2="59111"/>
                        <a14:foregroundMark x1="88277" y1="60222" x2="86856" y2="66222"/>
                        <a14:foregroundMark x1="82060" y1="70000" x2="88099" y2="63778"/>
                        <a14:foregroundMark x1="81172" y1="70000" x2="83837" y2="60000"/>
                        <a14:foregroundMark x1="82948" y1="62889" x2="81528" y2="67333"/>
                        <a14:foregroundMark x1="83304" y1="56667" x2="84014" y2="59556"/>
                        <a14:foregroundMark x1="84725" y1="52667" x2="83304" y2="58444"/>
                        <a14:foregroundMark x1="82416" y1="57333" x2="84902" y2="54222"/>
                        <a14:foregroundMark x1="85080" y1="52667" x2="88632" y2="49556"/>
                        <a14:foregroundMark x1="85080" y1="52222" x2="87389" y2="64222"/>
                        <a14:foregroundMark x1="93606" y1="54444" x2="93250" y2="56667"/>
                        <a14:foregroundMark x1="77975" y1="78444" x2="76909" y2="81556"/>
                        <a14:foregroundMark x1="81172" y1="88667" x2="81883" y2="86000"/>
                        <a14:foregroundMark x1="78686" y1="37778" x2="78508" y2="40444"/>
                        <a14:foregroundMark x1="16341" y1="48000" x2="17940" y2="48000"/>
                        <a14:foregroundMark x1="21492" y1="46889" x2="21492" y2="46889"/>
                        <a14:foregroundMark x1="25044" y1="34444" x2="25044" y2="34444"/>
                        <a14:foregroundMark x1="24689" y1="37556" x2="24689" y2="37556"/>
                        <a14:foregroundMark x1="24156" y1="39333" x2="24334" y2="39778"/>
                        <a14:foregroundMark x1="25400" y1="41778" x2="25400" y2="41778"/>
                        <a14:foregroundMark x1="27531" y1="42889" x2="27531" y2="42889"/>
                        <a14:foregroundMark x1="26643" y1="42444" x2="28597" y2="42444"/>
                        <a14:foregroundMark x1="30018" y1="42000" x2="30551" y2="41556"/>
                        <a14:foregroundMark x1="32149" y1="40222" x2="32860" y2="39111"/>
                        <a14:foregroundMark x1="33570" y1="36889" x2="33570" y2="36889"/>
                        <a14:foregroundMark x1="33037" y1="38667" x2="34458" y2="34667"/>
                        <a14:foregroundMark x1="32860" y1="34889" x2="31972" y2="32667"/>
                        <a14:foregroundMark x1="26110" y1="31778" x2="26110" y2="31778"/>
                        <a14:foregroundMark x1="25044" y1="33111" x2="25044" y2="33111"/>
                        <a14:foregroundMark x1="24689" y1="36444" x2="24689" y2="36444"/>
                        <a14:foregroundMark x1="27886" y1="31778" x2="27886" y2="31778"/>
                        <a14:foregroundMark x1="30195" y1="32222" x2="30195" y2="32222"/>
                        <a14:foregroundMark x1="28952" y1="31778" x2="28952" y2="31778"/>
                        <a14:foregroundMark x1="27709" y1="31556" x2="27709" y2="31556"/>
                        <a14:foregroundMark x1="15098" y1="27333" x2="15098" y2="27333"/>
                        <a14:foregroundMark x1="16519" y1="30667" x2="16519" y2="30667"/>
                        <a14:foregroundMark x1="16163" y1="29111" x2="16163" y2="29111"/>
                        <a14:foregroundMark x1="17229" y1="30889" x2="17229" y2="30889"/>
                        <a14:foregroundMark x1="18472" y1="33556" x2="18472" y2="33556"/>
                        <a14:foregroundMark x1="17584" y1="34889" x2="17584" y2="34889"/>
                        <a14:foregroundMark x1="13499" y1="34667" x2="13499" y2="34667"/>
                        <a14:foregroundMark x1="11723" y1="34222" x2="11723" y2="34222"/>
                        <a14:foregroundMark x1="10302" y1="33556" x2="10302" y2="33556"/>
                        <a14:foregroundMark x1="9591" y1="31778" x2="9591" y2="29333"/>
                        <a14:foregroundMark x1="9591" y1="28444" x2="9591" y2="27778"/>
                        <a14:foregroundMark x1="9591" y1="26444" x2="9947" y2="25778"/>
                        <a14:foregroundMark x1="10302" y1="24444" x2="10302" y2="24444"/>
                        <a14:foregroundMark x1="9591" y1="25333" x2="9591" y2="25333"/>
                        <a14:foregroundMark x1="9947" y1="24222" x2="10835" y2="24222"/>
                        <a14:foregroundMark x1="11190" y1="23556" x2="12078" y2="24000"/>
                        <a14:foregroundMark x1="13144" y1="25111" x2="13144" y2="25111"/>
                        <a14:foregroundMark x1="12433" y1="23556" x2="12433" y2="23556"/>
                        <a14:foregroundMark x1="10835" y1="23556" x2="10835" y2="23556"/>
                        <a14:foregroundMark x1="11190" y1="22889" x2="11190" y2="22889"/>
                        <a14:foregroundMark x1="17762" y1="31333" x2="17762" y2="31333"/>
                        <a14:foregroundMark x1="14742" y1="34667" x2="14742" y2="34667"/>
                        <a14:foregroundMark x1="12256" y1="34444" x2="12256" y2="34444"/>
                        <a14:foregroundMark x1="14210" y1="34889" x2="14210" y2="34889"/>
                        <a14:foregroundMark x1="15631" y1="34889" x2="15631" y2="34889"/>
                        <a14:foregroundMark x1="16341" y1="34889" x2="16341" y2="34889"/>
                        <a14:foregroundMark x1="16874" y1="35111" x2="16874" y2="35111"/>
                        <a14:foregroundMark x1="15808" y1="62000" x2="15808" y2="62000"/>
                        <a14:foregroundMark x1="8881" y1="45111" x2="8881" y2="45111"/>
                        <a14:foregroundMark x1="7282" y1="46889" x2="7282" y2="46889"/>
                        <a14:foregroundMark x1="6394" y1="48667" x2="6394" y2="48667"/>
                        <a14:foregroundMark x1="6572" y1="50444" x2="6572" y2="50444"/>
                        <a14:foregroundMark x1="7815" y1="52444" x2="8348" y2="52444"/>
                        <a14:foregroundMark x1="9236" y1="52667" x2="9769" y2="52444"/>
                        <a14:foregroundMark x1="10835" y1="50444" x2="10835" y2="50444"/>
                        <a14:foregroundMark x1="11901" y1="47778" x2="11901" y2="47778"/>
                        <a14:foregroundMark x1="11723" y1="49333" x2="11012" y2="50222"/>
                        <a14:foregroundMark x1="10835" y1="50889" x2="10835" y2="50889"/>
                        <a14:foregroundMark x1="10480" y1="52000" x2="10657" y2="51333"/>
                        <a14:foregroundMark x1="12256" y1="45778" x2="12256" y2="45778"/>
                        <a14:foregroundMark x1="12078" y1="47333" x2="12078" y2="46000"/>
                        <a14:foregroundMark x1="12611" y1="43778" x2="12611" y2="43778"/>
                        <a14:foregroundMark x1="12611" y1="42444" x2="12611" y2="42444"/>
                        <a14:foregroundMark x1="12256" y1="44667" x2="12256" y2="44667"/>
                        <a14:foregroundMark x1="12789" y1="44222" x2="12789" y2="43111"/>
                        <a14:foregroundMark x1="11545" y1="41556" x2="11545" y2="41556"/>
                        <a14:foregroundMark x1="10302" y1="42444" x2="10124" y2="43111"/>
                        <a14:foregroundMark x1="9414" y1="43556" x2="9236" y2="44222"/>
                        <a14:foregroundMark x1="8526" y1="44444" x2="8526" y2="44444"/>
                        <a14:foregroundMark x1="11190" y1="74667" x2="11368" y2="76222"/>
                        <a14:foregroundMark x1="12611" y1="78667" x2="12611" y2="78667"/>
                        <a14:foregroundMark x1="13499" y1="80667" x2="14032" y2="81556"/>
                        <a14:foregroundMark x1="13499" y1="77556" x2="13499" y2="77556"/>
                        <a14:foregroundMark x1="14032" y1="80000" x2="14032" y2="80000"/>
                        <a14:foregroundMark x1="14742" y1="80222" x2="14210" y2="79333"/>
                        <a14:foregroundMark x1="13854" y1="78889" x2="14565" y2="79778"/>
                        <a14:foregroundMark x1="15808" y1="82000" x2="15808" y2="82000"/>
                        <a14:foregroundMark x1="17229" y1="82889" x2="17229" y2="83333"/>
                        <a14:foregroundMark x1="17762" y1="84222" x2="18295" y2="85556"/>
                        <a14:foregroundMark x1="18650" y1="86222" x2="18650" y2="86222"/>
                        <a14:foregroundMark x1="19183" y1="85778" x2="19183" y2="85778"/>
                        <a14:foregroundMark x1="18650" y1="85333" x2="18650" y2="85333"/>
                        <a14:foregroundMark x1="19005" y1="87111" x2="19005" y2="87111"/>
                        <a14:foregroundMark x1="18117" y1="88444" x2="18117" y2="88444"/>
                        <a14:foregroundMark x1="16519" y1="89778" x2="16519" y2="89778"/>
                        <a14:foregroundMark x1="15631" y1="90444" x2="15631" y2="90444"/>
                        <a14:foregroundMark x1="13677" y1="89556" x2="12966" y2="89111"/>
                        <a14:foregroundMark x1="10835" y1="86889" x2="10835" y2="86889"/>
                        <a14:foregroundMark x1="9059" y1="84222" x2="8703" y2="83778"/>
                        <a14:foregroundMark x1="7638" y1="82222" x2="7282" y2="81556"/>
                        <a14:foregroundMark x1="6217" y1="79556" x2="6217" y2="79556"/>
                        <a14:foregroundMark x1="5329" y1="78000" x2="5329" y2="78000"/>
                        <a14:foregroundMark x1="6572" y1="77111" x2="6572" y2="77111"/>
                        <a14:foregroundMark x1="7638" y1="75778" x2="7638" y2="75778"/>
                        <a14:foregroundMark x1="8881" y1="74667" x2="8881" y2="74667"/>
                        <a14:foregroundMark x1="7282" y1="75556" x2="7282" y2="75556"/>
                        <a14:foregroundMark x1="9414" y1="74444" x2="9414" y2="74444"/>
                        <a14:foregroundMark x1="10835" y1="85111" x2="10835" y2="85111"/>
                        <a14:foregroundMark x1="10835" y1="85333" x2="10835" y2="85333"/>
                        <a14:foregroundMark x1="88988" y1="59778" x2="88988" y2="59778"/>
                        <a14:foregroundMark x1="90053" y1="58444" x2="90053" y2="58444"/>
                        <a14:foregroundMark x1="90409" y1="57556" x2="90409" y2="57556"/>
                        <a14:foregroundMark x1="90409" y1="55778" x2="90409" y2="55778"/>
                        <a14:foregroundMark x1="88455" y1="62889" x2="88455" y2="62889"/>
                        <a14:foregroundMark x1="88455" y1="61333" x2="88455" y2="61333"/>
                        <a14:foregroundMark x1="88988" y1="81778" x2="88988" y2="8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54" y="5454229"/>
            <a:ext cx="4839037" cy="38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C3CB57-AC7A-A5D7-7F60-B112FB640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89713" l="6572" r="95204">
                        <a14:foregroundMark x1="6572" y1="35885" x2="11545" y2="36603"/>
                        <a14:foregroundMark x1="20959" y1="55502" x2="27531" y2="62679"/>
                        <a14:foregroundMark x1="36412" y1="50718" x2="30728" y2="65072"/>
                        <a14:foregroundMark x1="30728" y1="65072" x2="30728" y2="65072"/>
                        <a14:foregroundMark x1="53819" y1="67703" x2="56128" y2="62201"/>
                        <a14:foregroundMark x1="64831" y1="73206" x2="66785" y2="71053"/>
                        <a14:foregroundMark x1="78686" y1="74641" x2="77975" y2="71770"/>
                        <a14:foregroundMark x1="93250" y1="65072" x2="91829" y2="61962"/>
                        <a14:foregroundMark x1="88277" y1="46890" x2="88277" y2="46890"/>
                        <a14:foregroundMark x1="88810" y1="46411" x2="88810" y2="46411"/>
                        <a14:foregroundMark x1="35879" y1="36124" x2="35879" y2="36124"/>
                        <a14:foregroundMark x1="36234" y1="37321" x2="36234" y2="37321"/>
                        <a14:foregroundMark x1="36412" y1="35167" x2="36412" y2="35167"/>
                        <a14:foregroundMark x1="36590" y1="36842" x2="36590" y2="36842"/>
                        <a14:foregroundMark x1="36590" y1="38038" x2="36590" y2="38038"/>
                        <a14:foregroundMark x1="40497" y1="58373" x2="40497" y2="58373"/>
                        <a14:foregroundMark x1="63233" y1="60526" x2="63233" y2="60526"/>
                        <a14:foregroundMark x1="29663" y1="21531" x2="29663" y2="21531"/>
                        <a14:foregroundMark x1="9769" y1="56220" x2="9769" y2="56220"/>
                        <a14:foregroundMark x1="51510" y1="10287" x2="53641" y2="11244"/>
                        <a14:foregroundMark x1="75133" y1="23923" x2="76199" y2="25359"/>
                        <a14:foregroundMark x1="95204" y1="45215" x2="95204" y2="45215"/>
                        <a14:foregroundMark x1="27353" y1="66029" x2="30906" y2="67943"/>
                        <a14:foregroundMark x1="23623" y1="88278" x2="31261" y2="87799"/>
                        <a14:foregroundMark x1="33925" y1="87321" x2="49201" y2="88995"/>
                        <a14:foregroundMark x1="70337" y1="88038" x2="79929" y2="88517"/>
                        <a14:foregroundMark x1="80995" y1="88995" x2="82238" y2="88756"/>
                        <a14:foregroundMark x1="83126" y1="89234" x2="83126" y2="89234"/>
                        <a14:foregroundMark x1="20782" y1="88278" x2="28952" y2="88038"/>
                        <a14:foregroundMark x1="20426" y1="88038" x2="26821" y2="87799"/>
                        <a14:foregroundMark x1="19538" y1="88517" x2="24156" y2="88517"/>
                        <a14:foregroundMark x1="84014" y1="88038" x2="81883" y2="8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45"/>
          <a:stretch/>
        </p:blipFill>
        <p:spPr bwMode="auto">
          <a:xfrm>
            <a:off x="4325923" y="3081896"/>
            <a:ext cx="6293757" cy="43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23F551-2365-F4AD-41E5-E105B5CA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36" b="92411" l="7336" r="89961">
                        <a14:foregroundMark x1="13514" y1="27679" x2="16602" y2="31696"/>
                        <a14:foregroundMark x1="9653" y1="40179" x2="13514" y2="40179"/>
                        <a14:foregroundMark x1="8880" y1="53125" x2="14286" y2="51339"/>
                        <a14:foregroundMark x1="31274" y1="25893" x2="25097" y2="31696"/>
                        <a14:foregroundMark x1="72973" y1="26339" x2="78764" y2="33929"/>
                        <a14:foregroundMark x1="60618" y1="8482" x2="61776" y2="8482"/>
                        <a14:foregroundMark x1="51737" y1="63393" x2="50965" y2="70536"/>
                        <a14:foregroundMark x1="35907" y1="91964" x2="41699" y2="91518"/>
                        <a14:foregroundMark x1="46332" y1="84375" x2="47876" y2="84821"/>
                        <a14:foregroundMark x1="58687" y1="84821" x2="58687" y2="84821"/>
                        <a14:foregroundMark x1="52896" y1="91964" x2="53668" y2="92857"/>
                        <a14:foregroundMark x1="63320" y1="91964" x2="63320" y2="91964"/>
                        <a14:foregroundMark x1="89961" y1="88839" x2="89961" y2="88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0" y="532824"/>
            <a:ext cx="3091992" cy="26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2737729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A, Ă, Â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Lý thuyết chữ hoa: a, ă, â tiếng việ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657600"/>
            <a:ext cx="1282147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3C209E6-41A3-ADFC-57EA-E21E78222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C0B0E3B-BFBE-B3B7-262D-FC6D8298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1" y="5341878"/>
            <a:ext cx="15439332" cy="119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-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Chữ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viết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hoa</a:t>
            </a:r>
            <a:r>
              <a:rPr lang="en-US" altLang="en-US" sz="480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A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gồm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những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nét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nào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196DC274-23A0-7042-3381-1FF50BEDEA91}"/>
              </a:ext>
            </a:extLst>
          </p:cNvPr>
          <p:cNvSpPr txBox="1"/>
          <p:nvPr/>
        </p:nvSpPr>
        <p:spPr>
          <a:xfrm>
            <a:off x="4522150" y="546875"/>
            <a:ext cx="9228360" cy="861768"/>
          </a:xfrm>
          <a:prstGeom prst="rect">
            <a:avLst/>
          </a:prstGeom>
          <a:noFill/>
        </p:spPr>
        <p:txBody>
          <a:bodyPr wrap="square" lIns="121915" tIns="60957" rIns="121915" bIns="60957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lang="en-US" sz="48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13B54FD0-FE5E-CBCE-DDB6-780739DF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26" y="5512879"/>
            <a:ext cx="15923143" cy="13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-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Chữ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viết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hoa</a:t>
            </a:r>
            <a:r>
              <a:rPr lang="en-US" altLang="en-US" sz="480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Ă, Â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có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gì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giống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,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có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gì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khác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chữ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viết</a:t>
            </a:r>
            <a:r>
              <a:rPr lang="en-US" altLang="en-US" sz="4800" dirty="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</a:t>
            </a:r>
            <a:r>
              <a:rPr lang="en-US" altLang="en-US" sz="4800" err="1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hoa</a:t>
            </a:r>
            <a:r>
              <a:rPr lang="en-US" altLang="en-US" sz="4800">
                <a:solidFill>
                  <a:srgbClr val="0070C0"/>
                </a:solidFill>
                <a:latin typeface="+mj-lt"/>
                <a:cs typeface="Arial-Rounded" panose="020B0500000000000000" pitchFamily="34" charset="0"/>
              </a:rPr>
              <a:t> A?</a:t>
            </a:r>
            <a:endParaRPr lang="en-US" altLang="en-US" sz="4800" dirty="0">
              <a:solidFill>
                <a:srgbClr val="0070C0"/>
              </a:solidFill>
              <a:latin typeface="+mj-lt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5FBA6F-F0A7-9620-F6D0-299DF50B526D}"/>
              </a:ext>
            </a:extLst>
          </p:cNvPr>
          <p:cNvSpPr txBox="1"/>
          <p:nvPr/>
        </p:nvSpPr>
        <p:spPr>
          <a:xfrm>
            <a:off x="449612" y="6533119"/>
            <a:ext cx="157102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+ </a:t>
            </a:r>
            <a:r>
              <a:rPr lang="en-US" sz="4800" err="1">
                <a:latin typeface="+mj-lt"/>
              </a:rPr>
              <a:t>Gồm</a:t>
            </a:r>
            <a:r>
              <a:rPr lang="en-US" sz="4800">
                <a:latin typeface="+mj-lt"/>
              </a:rPr>
              <a:t> 3 </a:t>
            </a:r>
            <a:r>
              <a:rPr lang="en-US" sz="4800" dirty="0" err="1">
                <a:latin typeface="+mj-lt"/>
              </a:rPr>
              <a:t>nét</a:t>
            </a:r>
            <a:r>
              <a:rPr lang="en-US" sz="4800">
                <a:latin typeface="+mj-lt"/>
              </a:rPr>
              <a:t>: </a:t>
            </a:r>
            <a:r>
              <a:rPr lang="en-US" sz="4800"/>
              <a:t>Nét 1 gần giống nét móc ngược trái nhưng hơi lượn sang bên phải ở phía trên. Nét 2: Móc ngược phải. Nét 3: Lượn ngang</a:t>
            </a:r>
          </a:p>
          <a:p>
            <a:endParaRPr lang="en-US" sz="48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C7C3BE-630E-ABDD-C47B-024594E8FEE7}"/>
              </a:ext>
            </a:extLst>
          </p:cNvPr>
          <p:cNvSpPr txBox="1"/>
          <p:nvPr/>
        </p:nvSpPr>
        <p:spPr>
          <a:xfrm>
            <a:off x="24346" y="6804899"/>
            <a:ext cx="1625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</a:rPr>
              <a:t>+ </a:t>
            </a:r>
            <a:r>
              <a:rPr lang="en-US" sz="4800" dirty="0" err="1">
                <a:solidFill>
                  <a:srgbClr val="00B050"/>
                </a:solidFill>
                <a:latin typeface="+mj-lt"/>
              </a:rPr>
              <a:t>Giống</a:t>
            </a:r>
            <a:r>
              <a:rPr lang="en-US" sz="4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+mj-lt"/>
              </a:rPr>
              <a:t>nhau</a:t>
            </a:r>
            <a:r>
              <a:rPr lang="en-US" sz="4800" dirty="0">
                <a:solidFill>
                  <a:srgbClr val="00B050"/>
                </a:solidFill>
                <a:latin typeface="+mj-lt"/>
              </a:rPr>
              <a:t>: </a:t>
            </a:r>
            <a:r>
              <a:rPr lang="en-US" sz="4800" err="1">
                <a:latin typeface="+mj-lt"/>
              </a:rPr>
              <a:t>nét</a:t>
            </a:r>
            <a:r>
              <a:rPr lang="en-US" sz="4800">
                <a:latin typeface="+mj-lt"/>
              </a:rPr>
              <a:t> 1,2, 3 </a:t>
            </a:r>
            <a:r>
              <a:rPr lang="en-US" sz="4800" dirty="0" err="1">
                <a:latin typeface="+mj-lt"/>
              </a:rPr>
              <a:t>viết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giống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chữ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viết</a:t>
            </a:r>
            <a:r>
              <a:rPr lang="en-US" sz="4800" dirty="0">
                <a:latin typeface="+mj-lt"/>
              </a:rPr>
              <a:t> </a:t>
            </a:r>
            <a:r>
              <a:rPr lang="en-US" sz="4800" err="1">
                <a:latin typeface="+mj-lt"/>
              </a:rPr>
              <a:t>hoa</a:t>
            </a:r>
            <a:r>
              <a:rPr lang="en-US" sz="4800">
                <a:latin typeface="+mj-lt"/>
              </a:rPr>
              <a:t> A. </a:t>
            </a:r>
            <a:endParaRPr lang="en-US" sz="4800" dirty="0">
              <a:latin typeface="+mj-lt"/>
            </a:endParaRPr>
          </a:p>
          <a:p>
            <a:r>
              <a:rPr lang="en-US" sz="4800" dirty="0">
                <a:latin typeface="+mj-lt"/>
              </a:rPr>
              <a:t>+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Khác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480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r>
              <a:rPr lang="en-US" sz="4800">
                <a:latin typeface="+mj-lt"/>
              </a:rPr>
              <a:t> 	chữ </a:t>
            </a:r>
            <a:r>
              <a:rPr lang="en-US" sz="4800" dirty="0" err="1">
                <a:latin typeface="+mj-lt"/>
              </a:rPr>
              <a:t>viết</a:t>
            </a:r>
            <a:r>
              <a:rPr lang="en-US" sz="4800" dirty="0">
                <a:latin typeface="+mj-lt"/>
              </a:rPr>
              <a:t> </a:t>
            </a:r>
            <a:r>
              <a:rPr lang="en-US" sz="4800" err="1">
                <a:latin typeface="+mj-lt"/>
              </a:rPr>
              <a:t>hoa</a:t>
            </a:r>
            <a:r>
              <a:rPr lang="en-US" sz="4800">
                <a:latin typeface="+mj-lt"/>
              </a:rPr>
              <a:t> Ă </a:t>
            </a:r>
            <a:r>
              <a:rPr lang="en-US" sz="4800" dirty="0" err="1">
                <a:latin typeface="+mj-lt"/>
              </a:rPr>
              <a:t>thêm</a:t>
            </a:r>
            <a:r>
              <a:rPr lang="en-US" sz="4800" dirty="0">
                <a:latin typeface="+mj-lt"/>
              </a:rPr>
              <a:t> </a:t>
            </a:r>
            <a:r>
              <a:rPr lang="en-US" sz="4800" err="1">
                <a:latin typeface="+mj-lt"/>
              </a:rPr>
              <a:t>nét</a:t>
            </a:r>
            <a:r>
              <a:rPr lang="en-US" sz="4800">
                <a:latin typeface="+mj-lt"/>
              </a:rPr>
              <a:t> 4: dấu á.</a:t>
            </a:r>
          </a:p>
          <a:p>
            <a:r>
              <a:rPr lang="en-US" sz="4800">
                <a:latin typeface="+mj-lt"/>
              </a:rPr>
              <a:t>				chữ viết hoa Â thêm nét 4,5: dấu mũ</a:t>
            </a:r>
            <a:endParaRPr lang="en-US" sz="4800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89A602-7325-4BAC-6E7E-715F1079F608}"/>
              </a:ext>
            </a:extLst>
          </p:cNvPr>
          <p:cNvGrpSpPr/>
          <p:nvPr/>
        </p:nvGrpSpPr>
        <p:grpSpPr>
          <a:xfrm>
            <a:off x="1173344" y="1749863"/>
            <a:ext cx="13171347" cy="3681583"/>
            <a:chOff x="872269" y="1312397"/>
            <a:chExt cx="9878510" cy="2761187"/>
          </a:xfrm>
        </p:grpSpPr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35BFAAE8-F303-6710-6713-D9B69AF3E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69" y="1496715"/>
              <a:ext cx="2583386" cy="2569113"/>
            </a:xfrm>
            <a:prstGeom prst="rect">
              <a:avLst/>
            </a:prstGeom>
          </p:spPr>
        </p:pic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C04F0E11-783F-AEFB-DE24-BE2A442B9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282" y="1317951"/>
              <a:ext cx="2564269" cy="2755633"/>
            </a:xfrm>
            <a:prstGeom prst="rect">
              <a:avLst/>
            </a:prstGeom>
          </p:spPr>
        </p:pic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E41268A3-8760-0765-E3F2-8BFA597D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511" y="1312397"/>
              <a:ext cx="2564268" cy="272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4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7" grpId="0"/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3"/>
          <a:stretch/>
        </p:blipFill>
        <p:spPr bwMode="auto">
          <a:xfrm>
            <a:off x="7766120" y="3352388"/>
            <a:ext cx="4867999" cy="53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3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Â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A Ă Â</a:t>
              </a:r>
            </a:p>
          </p:txBody>
        </p:sp>
      </p:grpSp>
      <p:pic>
        <p:nvPicPr>
          <p:cNvPr id="17" name="Picture 2" descr="Lý thuyết chữ hoa: a, ă, â tiếng việt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7"/>
          <a:stretch/>
        </p:blipFill>
        <p:spPr bwMode="auto">
          <a:xfrm>
            <a:off x="8188715" y="3505200"/>
            <a:ext cx="426798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63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3944" y="4856550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Âu Lạc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9947" y="443564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991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Ai Π, εẳng εŗg κì εầy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cŪg jài sắt, có wgày Ζłn kim</a:t>
            </a:r>
            <a:endParaRPr lang="en-US" sz="435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án tập, vở viết chữ 1 ô li để luyện chữ đẹp - Như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981200"/>
            <a:ext cx="6705600" cy="68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Đề thi viết chữ đẹp và bài thi viết chữ đẹp của học sinh lớp 1 - Mẫu bài  thi viết chữ đẹp lớp 1 - VnDoc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3"/>
          <a:stretch/>
        </p:blipFill>
        <p:spPr bwMode="auto">
          <a:xfrm>
            <a:off x="8777290" y="1956528"/>
            <a:ext cx="5841595" cy="68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luyện viết chữ đẹp lớp 1 khiến ai cũng mê mẩn - Kênh thiếu n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728398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244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9485</TotalTime>
  <Words>250</Words>
  <Application>Microsoft Office PowerPoint</Application>
  <PresentationFormat>Custom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1007</cp:revision>
  <dcterms:created xsi:type="dcterms:W3CDTF">2008-09-09T22:52:10Z</dcterms:created>
  <dcterms:modified xsi:type="dcterms:W3CDTF">2022-09-05T06:47:19Z</dcterms:modified>
</cp:coreProperties>
</file>