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4" r:id="rId2"/>
    <p:sldId id="304" r:id="rId3"/>
    <p:sldId id="360" r:id="rId4"/>
    <p:sldId id="331" r:id="rId5"/>
    <p:sldId id="361" r:id="rId6"/>
    <p:sldId id="362" r:id="rId7"/>
    <p:sldId id="334" r:id="rId8"/>
    <p:sldId id="335" r:id="rId9"/>
    <p:sldId id="336" r:id="rId10"/>
    <p:sldId id="337" r:id="rId11"/>
    <p:sldId id="338" r:id="rId12"/>
    <p:sldId id="341" r:id="rId13"/>
    <p:sldId id="339" r:id="rId14"/>
    <p:sldId id="342" r:id="rId15"/>
    <p:sldId id="343" r:id="rId16"/>
    <p:sldId id="344" r:id="rId17"/>
    <p:sldId id="340" r:id="rId18"/>
    <p:sldId id="346" r:id="rId19"/>
    <p:sldId id="345" r:id="rId20"/>
    <p:sldId id="347" r:id="rId21"/>
    <p:sldId id="348" r:id="rId22"/>
    <p:sldId id="349" r:id="rId23"/>
    <p:sldId id="350" r:id="rId24"/>
    <p:sldId id="351" r:id="rId25"/>
    <p:sldId id="352" r:id="rId26"/>
    <p:sldId id="353" r:id="rId27"/>
    <p:sldId id="355" r:id="rId28"/>
    <p:sldId id="354" r:id="rId29"/>
    <p:sldId id="356" r:id="rId30"/>
    <p:sldId id="357" r:id="rId31"/>
    <p:sldId id="359" r:id="rId32"/>
    <p:sldId id="358" r:id="rId33"/>
    <p:sldId id="300" r:id="rId3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D4"/>
    <a:srgbClr val="C6E09D"/>
    <a:srgbClr val="F0F3A6"/>
    <a:srgbClr val="00823B"/>
    <a:srgbClr val="66FFFF"/>
    <a:srgbClr val="FF66FF"/>
    <a:srgbClr val="000000"/>
    <a:srgbClr val="0048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0" autoAdjust="0"/>
    <p:restoredTop sz="81250" autoAdjust="0"/>
  </p:normalViewPr>
  <p:slideViewPr>
    <p:cSldViewPr>
      <p:cViewPr varScale="1">
        <p:scale>
          <a:sx n="68" d="100"/>
          <a:sy n="68" d="100"/>
        </p:scale>
        <p:origin x="1244" y="2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F927D-97D4-4E74-AB37-997DDBB715F4}" type="datetimeFigureOut">
              <a:rPr lang="zh-CN" altLang="en-US" smtClean="0"/>
              <a:t>2022/9/3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5CA27-7180-4F6B-A84E-BE3F55DF1844}" type="slidenum">
              <a:rPr lang="zh-CN" altLang="en-US" smtClean="0"/>
              <a:t>‹#›</a:t>
            </a:fld>
            <a:endParaRPr lang="zh-CN" altLang="en-US"/>
          </a:p>
        </p:txBody>
      </p:sp>
    </p:spTree>
    <p:extLst>
      <p:ext uri="{BB962C8B-B14F-4D97-AF65-F5344CB8AC3E}">
        <p14:creationId xmlns:p14="http://schemas.microsoft.com/office/powerpoint/2010/main" val="67798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2</a:t>
            </a:fld>
            <a:endParaRPr lang="zh-CN" altLang="en-US"/>
          </a:p>
        </p:txBody>
      </p:sp>
    </p:spTree>
    <p:extLst>
      <p:ext uri="{BB962C8B-B14F-4D97-AF65-F5344CB8AC3E}">
        <p14:creationId xmlns:p14="http://schemas.microsoft.com/office/powerpoint/2010/main" val="287601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Thầy cô bấm vào từng đáp án để hiện kết quả đúng hoặc sai</a:t>
            </a:r>
          </a:p>
          <a:p>
            <a:endParaRPr lang="en-US"/>
          </a:p>
        </p:txBody>
      </p:sp>
      <p:sp>
        <p:nvSpPr>
          <p:cNvPr id="4" name="Chỗ dành sẵn cho Số hiệu Bản chiếu 3"/>
          <p:cNvSpPr>
            <a:spLocks noGrp="1"/>
          </p:cNvSpPr>
          <p:nvPr>
            <p:ph type="sldNum" sz="quarter" idx="5"/>
          </p:nvPr>
        </p:nvSpPr>
        <p:spPr/>
        <p:txBody>
          <a:bodyPr/>
          <a:lstStyle/>
          <a:p>
            <a:fld id="{8615CA27-7180-4F6B-A84E-BE3F55DF1844}" type="slidenum">
              <a:rPr lang="zh-CN" altLang="en-US" smtClean="0"/>
              <a:t>29</a:t>
            </a:fld>
            <a:endParaRPr lang="zh-CN" altLang="en-US"/>
          </a:p>
        </p:txBody>
      </p:sp>
    </p:spTree>
    <p:extLst>
      <p:ext uri="{BB962C8B-B14F-4D97-AF65-F5344CB8AC3E}">
        <p14:creationId xmlns:p14="http://schemas.microsoft.com/office/powerpoint/2010/main" val="18773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33</a:t>
            </a:fld>
            <a:endParaRPr lang="zh-CN" altLang="en-US"/>
          </a:p>
        </p:txBody>
      </p:sp>
    </p:spTree>
    <p:extLst>
      <p:ext uri="{BB962C8B-B14F-4D97-AF65-F5344CB8AC3E}">
        <p14:creationId xmlns:p14="http://schemas.microsoft.com/office/powerpoint/2010/main" val="130555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7</a:t>
            </a:fld>
            <a:endParaRPr lang="zh-CN" altLang="en-US"/>
          </a:p>
        </p:txBody>
      </p:sp>
    </p:spTree>
    <p:extLst>
      <p:ext uri="{BB962C8B-B14F-4D97-AF65-F5344CB8AC3E}">
        <p14:creationId xmlns:p14="http://schemas.microsoft.com/office/powerpoint/2010/main" val="27852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9</a:t>
            </a:fld>
            <a:endParaRPr lang="zh-CN" altLang="en-US"/>
          </a:p>
        </p:txBody>
      </p:sp>
    </p:spTree>
    <p:extLst>
      <p:ext uri="{BB962C8B-B14F-4D97-AF65-F5344CB8AC3E}">
        <p14:creationId xmlns:p14="http://schemas.microsoft.com/office/powerpoint/2010/main" val="92713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11</a:t>
            </a:fld>
            <a:endParaRPr lang="zh-CN" altLang="en-US"/>
          </a:p>
        </p:txBody>
      </p:sp>
    </p:spTree>
    <p:extLst>
      <p:ext uri="{BB962C8B-B14F-4D97-AF65-F5344CB8AC3E}">
        <p14:creationId xmlns:p14="http://schemas.microsoft.com/office/powerpoint/2010/main" val="217831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13</a:t>
            </a:fld>
            <a:endParaRPr lang="zh-CN" altLang="en-US"/>
          </a:p>
        </p:txBody>
      </p:sp>
    </p:spTree>
    <p:extLst>
      <p:ext uri="{BB962C8B-B14F-4D97-AF65-F5344CB8AC3E}">
        <p14:creationId xmlns:p14="http://schemas.microsoft.com/office/powerpoint/2010/main" val="4329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16</a:t>
            </a:fld>
            <a:endParaRPr lang="zh-CN" altLang="en-US"/>
          </a:p>
        </p:txBody>
      </p:sp>
    </p:spTree>
    <p:extLst>
      <p:ext uri="{BB962C8B-B14F-4D97-AF65-F5344CB8AC3E}">
        <p14:creationId xmlns:p14="http://schemas.microsoft.com/office/powerpoint/2010/main" val="349253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19</a:t>
            </a:fld>
            <a:endParaRPr lang="zh-CN" altLang="en-US"/>
          </a:p>
        </p:txBody>
      </p:sp>
    </p:spTree>
    <p:extLst>
      <p:ext uri="{BB962C8B-B14F-4D97-AF65-F5344CB8AC3E}">
        <p14:creationId xmlns:p14="http://schemas.microsoft.com/office/powerpoint/2010/main" val="419598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21</a:t>
            </a:fld>
            <a:endParaRPr lang="zh-CN" altLang="en-US"/>
          </a:p>
        </p:txBody>
      </p:sp>
    </p:spTree>
    <p:extLst>
      <p:ext uri="{BB962C8B-B14F-4D97-AF65-F5344CB8AC3E}">
        <p14:creationId xmlns:p14="http://schemas.microsoft.com/office/powerpoint/2010/main" val="129486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22</a:t>
            </a:fld>
            <a:endParaRPr lang="zh-CN" altLang="en-US"/>
          </a:p>
        </p:txBody>
      </p:sp>
    </p:spTree>
    <p:extLst>
      <p:ext uri="{BB962C8B-B14F-4D97-AF65-F5344CB8AC3E}">
        <p14:creationId xmlns:p14="http://schemas.microsoft.com/office/powerpoint/2010/main" val="1884851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Nipic_13723671_20140726123732466000.wmv">
            <a:hlinkClick r:id="" action="ppaction://media"/>
            <a:extLst>
              <a:ext uri="{FF2B5EF4-FFF2-40B4-BE49-F238E27FC236}">
                <a16:creationId xmlns:a16="http://schemas.microsoft.com/office/drawing/2014/main" id="{63426918-5732-9AA8-1924-EEE4AA7D0A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5" name="Hình ảnh 4">
            <a:extLst>
              <a:ext uri="{FF2B5EF4-FFF2-40B4-BE49-F238E27FC236}">
                <a16:creationId xmlns:a16="http://schemas.microsoft.com/office/drawing/2014/main" id="{5723BF4F-614E-A07E-9407-BB28FD895C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18371" y="14068"/>
            <a:ext cx="598959" cy="758521"/>
          </a:xfrm>
          <a:prstGeom prst="rect">
            <a:avLst/>
          </a:prstGeom>
        </p:spPr>
      </p:pic>
    </p:spTree>
    <p:extLst>
      <p:ext uri="{BB962C8B-B14F-4D97-AF65-F5344CB8AC3E}">
        <p14:creationId xmlns:p14="http://schemas.microsoft.com/office/powerpoint/2010/main" val="28393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0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BF7F7648-F996-0D9C-1DF0-079DFAF36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915" y="0"/>
            <a:ext cx="8202169" cy="5143500"/>
          </a:xfrm>
          <a:prstGeom prst="rect">
            <a:avLst/>
          </a:prstGeom>
        </p:spPr>
      </p:pic>
    </p:spTree>
    <p:extLst>
      <p:ext uri="{BB962C8B-B14F-4D97-AF65-F5344CB8AC3E}">
        <p14:creationId xmlns:p14="http://schemas.microsoft.com/office/powerpoint/2010/main" val="282623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Hình ảnh 5" descr="Ảnh có chứa văn bản&#10;&#10;Mô tả được tạo tự động">
            <a:extLst>
              <a:ext uri="{FF2B5EF4-FFF2-40B4-BE49-F238E27FC236}">
                <a16:creationId xmlns:a16="http://schemas.microsoft.com/office/drawing/2014/main" id="{A9FF8E0D-4AED-CF8A-2C8B-1FD0B8B87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011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61D75-1F75-48C2-9321-A9EA2DD8FA9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2A329-58F4-4C10-823E-1FD58379E3A8}" type="slidenum">
              <a:rPr lang="en-US" smtClean="0"/>
              <a:t>‹#›</a:t>
            </a:fld>
            <a:endParaRPr lang="en-US"/>
          </a:p>
        </p:txBody>
      </p:sp>
    </p:spTree>
    <p:extLst>
      <p:ext uri="{BB962C8B-B14F-4D97-AF65-F5344CB8AC3E}">
        <p14:creationId xmlns:p14="http://schemas.microsoft.com/office/powerpoint/2010/main" val="370873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87713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01" y="87469"/>
            <a:ext cx="9144000" cy="5140757"/>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6512" y="121005"/>
            <a:ext cx="964637" cy="578537"/>
          </a:xfrm>
          <a:prstGeom prst="rect">
            <a:avLst/>
          </a:prstGeom>
        </p:spPr>
      </p:pic>
      <p:pic>
        <p:nvPicPr>
          <p:cNvPr id="4" name="Hình ảnh 3">
            <a:extLst>
              <a:ext uri="{FF2B5EF4-FFF2-40B4-BE49-F238E27FC236}">
                <a16:creationId xmlns:a16="http://schemas.microsoft.com/office/drawing/2014/main" id="{175FA110-3DCB-784A-F390-669326D0F77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18371" y="0"/>
            <a:ext cx="598959" cy="758521"/>
          </a:xfrm>
          <a:prstGeom prst="rect">
            <a:avLst/>
          </a:prstGeom>
        </p:spPr>
      </p:pic>
    </p:spTree>
    <p:extLst>
      <p:ext uri="{BB962C8B-B14F-4D97-AF65-F5344CB8AC3E}">
        <p14:creationId xmlns:p14="http://schemas.microsoft.com/office/powerpoint/2010/main" val="244697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 y="3261"/>
            <a:ext cx="9132406" cy="513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315410" y="547083"/>
            <a:ext cx="6164374"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10296" y="1046512"/>
            <a:ext cx="2910954" cy="4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5340" y="2700176"/>
            <a:ext cx="570775" cy="21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2467" y="3778306"/>
            <a:ext cx="570775" cy="159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679" y="2685906"/>
            <a:ext cx="3367575" cy="92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1576223" y="2431118"/>
            <a:ext cx="5779101" cy="219035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5"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5"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5"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250" y="396462"/>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1805789" y="3712905"/>
            <a:ext cx="5532429" cy="830012"/>
          </a:xfrm>
          <a:prstGeom prst="rect">
            <a:avLst/>
          </a:prstGeom>
          <a:noFill/>
        </p:spPr>
        <p:txBody>
          <a:bodyPr wrap="none" lIns="68493" tIns="34247" rIns="68493" bIns="34247">
            <a:spAutoFit/>
          </a:bodyPr>
          <a:lstStyle/>
          <a:p>
            <a:pPr algn="ctr">
              <a:defRPr/>
            </a:pPr>
            <a:r>
              <a:rPr lang="en-US" sz="494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94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52E32C8-482F-B95F-F4DB-707E9F41AE67}"/>
              </a:ext>
            </a:extLst>
          </p:cNvPr>
          <p:cNvSpPr txBox="1"/>
          <p:nvPr/>
        </p:nvSpPr>
        <p:spPr>
          <a:xfrm>
            <a:off x="2411760" y="77886"/>
            <a:ext cx="446449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Lễ chào cờ đặc biệt</a:t>
            </a:r>
          </a:p>
        </p:txBody>
      </p:sp>
      <p:sp>
        <p:nvSpPr>
          <p:cNvPr id="7" name="Hộp Văn bản 6">
            <a:extLst>
              <a:ext uri="{FF2B5EF4-FFF2-40B4-BE49-F238E27FC236}">
                <a16:creationId xmlns:a16="http://schemas.microsoft.com/office/drawing/2014/main" id="{E496C7C7-916F-053B-6E47-04BC0F4F71E1}"/>
              </a:ext>
            </a:extLst>
          </p:cNvPr>
          <p:cNvSpPr txBox="1"/>
          <p:nvPr/>
        </p:nvSpPr>
        <p:spPr>
          <a:xfrm>
            <a:off x="1166" y="987574"/>
            <a:ext cx="9142834" cy="3785652"/>
          </a:xfrm>
          <a:prstGeom prst="rect">
            <a:avLst/>
          </a:prstGeom>
          <a:noFill/>
        </p:spPr>
        <p:txBody>
          <a:bodyPr wrap="square" rtlCol="0">
            <a:spAutoFit/>
          </a:bodyPr>
          <a:lstStyle/>
          <a:p>
            <a:r>
              <a:rPr lang="en-US" sz="20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Tại lễ chào cờ, các em học sinh của trường xếp thành hình bản đồ Việt Nam với hai quần đảo lớn: Hoàng Sa và Trường Sa.</a:t>
            </a:r>
          </a:p>
          <a:p>
            <a:r>
              <a:rPr lang="en-US" sz="2000" b="1">
                <a:latin typeface="Arial-Rounded" panose="020B0500000000000000" pitchFamily="34" charset="0"/>
                <a:ea typeface="Arial-Rounded" panose="020B0500000000000000" pitchFamily="34" charset="0"/>
                <a:cs typeface="Arial-Rounded" panose="020B0500000000000000" pitchFamily="34" charset="0"/>
              </a:rPr>
              <a:t>	Khi nhạc nền Quốc ca vang lên, tất cả thầy cô và học sinh đều hướng về lá Quốc kì thiêng liêng, hát vang giai điệu hào hung của bài hát.</a:t>
            </a:r>
          </a:p>
          <a:p>
            <a:r>
              <a:rPr lang="en-US" sz="2000" b="1">
                <a:latin typeface="Arial-Rounded" panose="020B0500000000000000" pitchFamily="34" charset="0"/>
                <a:ea typeface="Arial-Rounded" panose="020B0500000000000000" pitchFamily="34" charset="0"/>
                <a:cs typeface="Arial-Rounded" panose="020B0500000000000000" pitchFamily="34" charset="0"/>
              </a:rPr>
              <a:t>	Sau phần nghi thức, buổi lễ diễn ra sôi nổi với các tiết mục múa hát của học sinh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Cuối buổi lễ, thầy Hiệu trưởng kêu gọi toàn trường tiếp tục thi đua dạy tốt, học tốt và tích cực tham gia cuộc thi “Tìm hiểu về biển, đảo quê hương”.</a:t>
            </a:r>
          </a:p>
          <a:p>
            <a:r>
              <a:rPr lang="en-US" sz="2000" b="1">
                <a:latin typeface="Arial-Rounded" panose="020B0500000000000000" pitchFamily="34" charset="0"/>
                <a:ea typeface="Arial-Rounded" panose="020B0500000000000000" pitchFamily="34" charset="0"/>
                <a:cs typeface="Arial-Rounded" panose="020B0500000000000000" pitchFamily="34" charset="0"/>
              </a:rPr>
              <a:t>	Buổi lễ đã để lại ấn tượng khó quên trong lòng các bạn nhỏ.</a:t>
            </a:r>
          </a:p>
          <a:p>
            <a:pPr algn="r"/>
            <a:r>
              <a:rPr lang="en-US" sz="2000" b="1">
                <a:latin typeface="Arial-Rounded" panose="020B0500000000000000" pitchFamily="34" charset="0"/>
                <a:ea typeface="Arial-Rounded" panose="020B0500000000000000" pitchFamily="34" charset="0"/>
                <a:cs typeface="Arial-Rounded" panose="020B0500000000000000" pitchFamily="34" charset="0"/>
              </a:rPr>
              <a:t>MINH AN (baophapluat.vn)</a:t>
            </a:r>
          </a:p>
        </p:txBody>
      </p:sp>
      <p:pic>
        <p:nvPicPr>
          <p:cNvPr id="3" name="Đồ họa 2" descr="Badge 1 with solid fill">
            <a:extLst>
              <a:ext uri="{FF2B5EF4-FFF2-40B4-BE49-F238E27FC236}">
                <a16:creationId xmlns:a16="http://schemas.microsoft.com/office/drawing/2014/main" id="{FA418555-0037-1011-7CE0-FA804FFA9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101" y="979059"/>
            <a:ext cx="439248" cy="439248"/>
          </a:xfrm>
          <a:prstGeom prst="rect">
            <a:avLst/>
          </a:prstGeom>
        </p:spPr>
      </p:pic>
      <p:pic>
        <p:nvPicPr>
          <p:cNvPr id="5" name="Đồ họa 4" descr="Badge with solid fill">
            <a:extLst>
              <a:ext uri="{FF2B5EF4-FFF2-40B4-BE49-F238E27FC236}">
                <a16:creationId xmlns:a16="http://schemas.microsoft.com/office/drawing/2014/main" id="{1D6C381D-F268-96B1-F1FF-842465065C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1561094"/>
            <a:ext cx="439248" cy="439248"/>
          </a:xfrm>
          <a:prstGeom prst="rect">
            <a:avLst/>
          </a:prstGeom>
        </p:spPr>
      </p:pic>
      <p:pic>
        <p:nvPicPr>
          <p:cNvPr id="9" name="Đồ họa 8" descr="Badge 3 with solid fill">
            <a:extLst>
              <a:ext uri="{FF2B5EF4-FFF2-40B4-BE49-F238E27FC236}">
                <a16:creationId xmlns:a16="http://schemas.microsoft.com/office/drawing/2014/main" id="{7C61B66E-BFDF-E8F0-0663-2A1BC9F21F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200" y="2242018"/>
            <a:ext cx="439248" cy="439248"/>
          </a:xfrm>
          <a:prstGeom prst="rect">
            <a:avLst/>
          </a:prstGeom>
        </p:spPr>
      </p:pic>
      <p:pic>
        <p:nvPicPr>
          <p:cNvPr id="11" name="Đồ họa 10" descr="Badge 4 with solid fill">
            <a:extLst>
              <a:ext uri="{FF2B5EF4-FFF2-40B4-BE49-F238E27FC236}">
                <a16:creationId xmlns:a16="http://schemas.microsoft.com/office/drawing/2014/main" id="{7703A3CE-2AB3-8837-5174-518A428ED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552" y="4030960"/>
            <a:ext cx="439248" cy="439248"/>
          </a:xfrm>
          <a:prstGeom prst="rect">
            <a:avLst/>
          </a:prstGeom>
        </p:spPr>
      </p:pic>
    </p:spTree>
    <p:extLst>
      <p:ext uri="{BB962C8B-B14F-4D97-AF65-F5344CB8AC3E}">
        <p14:creationId xmlns:p14="http://schemas.microsoft.com/office/powerpoint/2010/main" val="38740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style.color</p:attrName>
                                        </p:attrNameLst>
                                      </p:cBhvr>
                                      <p:to>
                                        <p:clrVal>
                                          <a:schemeClr val="accent2"/>
                                        </p:clrVal>
                                      </p:to>
                                    </p:set>
                                    <p:set>
                                      <p:cBhvr>
                                        <p:cTn id="7" dur="500" fill="hold"/>
                                        <p:tgtEl>
                                          <p:spTgt spid="7">
                                            <p:txEl>
                                              <p:pRg st="0" end="0"/>
                                            </p:txEl>
                                          </p:spTgt>
                                        </p:tgtEl>
                                        <p:attrNameLst>
                                          <p:attrName>fillcolor</p:attrName>
                                        </p:attrNameLst>
                                      </p:cBhvr>
                                      <p:to>
                                        <p:clrVal>
                                          <a:schemeClr val="accent2"/>
                                        </p:clrVal>
                                      </p:to>
                                    </p:set>
                                    <p:set>
                                      <p:cBhvr>
                                        <p:cTn id="8" dur="500" fill="hold"/>
                                        <p:tgtEl>
                                          <p:spTgt spid="7">
                                            <p:txEl>
                                              <p:pRg st="0" end="0"/>
                                            </p:txEl>
                                          </p:spTgt>
                                        </p:tgtEl>
                                        <p:attrNameLst>
                                          <p:attrName>fill.type</p:attrName>
                                        </p:attrNameLst>
                                      </p:cBhvr>
                                      <p:to>
                                        <p:strVal val="solid"/>
                                      </p:to>
                                    </p:set>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mph" presetSubtype="0" fill="hold" nodeType="clickEffect">
                                  <p:stCondLst>
                                    <p:cond delay="0"/>
                                  </p:stCondLst>
                                  <p:iterate type="lt">
                                    <p:tmPct val="4000"/>
                                  </p:iterate>
                                  <p:childTnLst>
                                    <p:set>
                                      <p:cBhvr override="childStyle">
                                        <p:cTn id="15" dur="500" fill="hold"/>
                                        <p:tgtEl>
                                          <p:spTgt spid="7">
                                            <p:txEl>
                                              <p:pRg st="1" end="1"/>
                                            </p:txEl>
                                          </p:spTgt>
                                        </p:tgtEl>
                                        <p:attrNameLst>
                                          <p:attrName>style.color</p:attrName>
                                        </p:attrNameLst>
                                      </p:cBhvr>
                                      <p:to>
                                        <p:clrVal>
                                          <a:srgbClr val="00B050"/>
                                        </p:clrVal>
                                      </p:to>
                                    </p:set>
                                    <p:set>
                                      <p:cBhvr>
                                        <p:cTn id="16" dur="500" fill="hold"/>
                                        <p:tgtEl>
                                          <p:spTgt spid="7">
                                            <p:txEl>
                                              <p:pRg st="1" end="1"/>
                                            </p:txEl>
                                          </p:spTgt>
                                        </p:tgtEl>
                                        <p:attrNameLst>
                                          <p:attrName>fillcolor</p:attrName>
                                        </p:attrNameLst>
                                      </p:cBhvr>
                                      <p:to>
                                        <p:clrVal>
                                          <a:srgbClr val="00B050"/>
                                        </p:clrVal>
                                      </p:to>
                                    </p:set>
                                    <p:set>
                                      <p:cBhvr>
                                        <p:cTn id="17" dur="500" fill="hold"/>
                                        <p:tgtEl>
                                          <p:spTgt spid="7">
                                            <p:txEl>
                                              <p:pRg st="1" end="1"/>
                                            </p:txEl>
                                          </p:spTgt>
                                        </p:tgtEl>
                                        <p:attrNameLst>
                                          <p:attrName>fill.type</p:attrName>
                                        </p:attrNameLst>
                                      </p:cBhvr>
                                      <p:to>
                                        <p:strVal val="solid"/>
                                      </p:to>
                                    </p:se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7">
                                            <p:txEl>
                                              <p:pRg st="2" end="2"/>
                                            </p:txEl>
                                          </p:spTgt>
                                        </p:tgtEl>
                                        <p:attrNameLst>
                                          <p:attrName>style.color</p:attrName>
                                        </p:attrNameLst>
                                      </p:cBhvr>
                                      <p:to>
                                        <p:clrVal>
                                          <a:srgbClr val="00B0F0"/>
                                        </p:clrVal>
                                      </p:to>
                                    </p:set>
                                    <p:set>
                                      <p:cBhvr>
                                        <p:cTn id="25" dur="500" fill="hold"/>
                                        <p:tgtEl>
                                          <p:spTgt spid="7">
                                            <p:txEl>
                                              <p:pRg st="2" end="2"/>
                                            </p:txEl>
                                          </p:spTgt>
                                        </p:tgtEl>
                                        <p:attrNameLst>
                                          <p:attrName>fillcolor</p:attrName>
                                        </p:attrNameLst>
                                      </p:cBhvr>
                                      <p:to>
                                        <p:clrVal>
                                          <a:srgbClr val="00B0F0"/>
                                        </p:clrVal>
                                      </p:to>
                                    </p:set>
                                    <p:set>
                                      <p:cBhvr>
                                        <p:cTn id="26" dur="500" fill="hold"/>
                                        <p:tgtEl>
                                          <p:spTgt spid="7">
                                            <p:txEl>
                                              <p:pRg st="2" end="2"/>
                                            </p:txEl>
                                          </p:spTgt>
                                        </p:tgtEl>
                                        <p:attrNameLst>
                                          <p:attrName>fill.type</p:attrName>
                                        </p:attrNameLst>
                                      </p:cBhvr>
                                      <p:to>
                                        <p:strVal val="solid"/>
                                      </p:to>
                                    </p:se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6" presetClass="emph" presetSubtype="0" fill="hold" nodeType="withEffect">
                                  <p:stCondLst>
                                    <p:cond delay="0"/>
                                  </p:stCondLst>
                                  <p:iterate type="lt">
                                    <p:tmPct val="4000"/>
                                  </p:iterate>
                                  <p:childTnLst>
                                    <p:set>
                                      <p:cBhvr override="childStyle">
                                        <p:cTn id="31" dur="500" fill="hold"/>
                                        <p:tgtEl>
                                          <p:spTgt spid="7">
                                            <p:txEl>
                                              <p:pRg st="3" end="3"/>
                                            </p:txEl>
                                          </p:spTgt>
                                        </p:tgtEl>
                                        <p:attrNameLst>
                                          <p:attrName>style.color</p:attrName>
                                        </p:attrNameLst>
                                      </p:cBhvr>
                                      <p:to>
                                        <p:clrVal>
                                          <a:srgbClr val="00B0F0"/>
                                        </p:clrVal>
                                      </p:to>
                                    </p:set>
                                    <p:set>
                                      <p:cBhvr>
                                        <p:cTn id="32" dur="500" fill="hold"/>
                                        <p:tgtEl>
                                          <p:spTgt spid="7">
                                            <p:txEl>
                                              <p:pRg st="3" end="3"/>
                                            </p:txEl>
                                          </p:spTgt>
                                        </p:tgtEl>
                                        <p:attrNameLst>
                                          <p:attrName>fillcolor</p:attrName>
                                        </p:attrNameLst>
                                      </p:cBhvr>
                                      <p:to>
                                        <p:clrVal>
                                          <a:srgbClr val="00B0F0"/>
                                        </p:clrVal>
                                      </p:to>
                                    </p:set>
                                    <p:set>
                                      <p:cBhvr>
                                        <p:cTn id="33" dur="500" fill="hold"/>
                                        <p:tgtEl>
                                          <p:spTgt spid="7">
                                            <p:txEl>
                                              <p:pRg st="3" end="3"/>
                                            </p:txEl>
                                          </p:spTgt>
                                        </p:tgtEl>
                                        <p:attrNameLst>
                                          <p:attrName>fill.type</p:attrName>
                                        </p:attrNameLst>
                                      </p:cBhvr>
                                      <p:to>
                                        <p:strVal val="solid"/>
                                      </p:to>
                                    </p:set>
                                  </p:childTnLst>
                                </p:cTn>
                              </p:par>
                              <p:par>
                                <p:cTn id="34" presetID="16" presetClass="emph" presetSubtype="0" fill="hold" nodeType="withEffect">
                                  <p:stCondLst>
                                    <p:cond delay="0"/>
                                  </p:stCondLst>
                                  <p:iterate type="lt">
                                    <p:tmPct val="4000"/>
                                  </p:iterate>
                                  <p:childTnLst>
                                    <p:set>
                                      <p:cBhvr override="childStyle">
                                        <p:cTn id="35" dur="500" fill="hold"/>
                                        <p:tgtEl>
                                          <p:spTgt spid="7">
                                            <p:txEl>
                                              <p:pRg st="4" end="4"/>
                                            </p:txEl>
                                          </p:spTgt>
                                        </p:tgtEl>
                                        <p:attrNameLst>
                                          <p:attrName>style.color</p:attrName>
                                        </p:attrNameLst>
                                      </p:cBhvr>
                                      <p:to>
                                        <p:clrVal>
                                          <a:srgbClr val="00B0F0"/>
                                        </p:clrVal>
                                      </p:to>
                                    </p:set>
                                    <p:set>
                                      <p:cBhvr>
                                        <p:cTn id="36" dur="500" fill="hold"/>
                                        <p:tgtEl>
                                          <p:spTgt spid="7">
                                            <p:txEl>
                                              <p:pRg st="4" end="4"/>
                                            </p:txEl>
                                          </p:spTgt>
                                        </p:tgtEl>
                                        <p:attrNameLst>
                                          <p:attrName>fillcolor</p:attrName>
                                        </p:attrNameLst>
                                      </p:cBhvr>
                                      <p:to>
                                        <p:clrVal>
                                          <a:srgbClr val="00B0F0"/>
                                        </p:clrVal>
                                      </p:to>
                                    </p:set>
                                    <p:set>
                                      <p:cBhvr>
                                        <p:cTn id="37" dur="500" fill="hold"/>
                                        <p:tgtEl>
                                          <p:spTgt spid="7">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nodeType="clickEffect">
                                  <p:stCondLst>
                                    <p:cond delay="0"/>
                                  </p:stCondLst>
                                  <p:iterate type="lt">
                                    <p:tmPct val="4000"/>
                                  </p:iterate>
                                  <p:childTnLst>
                                    <p:set>
                                      <p:cBhvr override="childStyle">
                                        <p:cTn id="41" dur="500" fill="hold"/>
                                        <p:tgtEl>
                                          <p:spTgt spid="7">
                                            <p:txEl>
                                              <p:pRg st="5" end="5"/>
                                            </p:txEl>
                                          </p:spTgt>
                                        </p:tgtEl>
                                        <p:attrNameLst>
                                          <p:attrName>style.color</p:attrName>
                                        </p:attrNameLst>
                                      </p:cBhvr>
                                      <p:to>
                                        <p:clrVal>
                                          <a:srgbClr val="7030A0"/>
                                        </p:clrVal>
                                      </p:to>
                                    </p:set>
                                    <p:set>
                                      <p:cBhvr>
                                        <p:cTn id="42" dur="500" fill="hold"/>
                                        <p:tgtEl>
                                          <p:spTgt spid="7">
                                            <p:txEl>
                                              <p:pRg st="5" end="5"/>
                                            </p:txEl>
                                          </p:spTgt>
                                        </p:tgtEl>
                                        <p:attrNameLst>
                                          <p:attrName>fillcolor</p:attrName>
                                        </p:attrNameLst>
                                      </p:cBhvr>
                                      <p:to>
                                        <p:clrVal>
                                          <a:srgbClr val="7030A0"/>
                                        </p:clrVal>
                                      </p:to>
                                    </p:set>
                                    <p:set>
                                      <p:cBhvr>
                                        <p:cTn id="43" dur="500" fill="hold"/>
                                        <p:tgtEl>
                                          <p:spTgt spid="7">
                                            <p:txEl>
                                              <p:pRg st="5" end="5"/>
                                            </p:txEl>
                                          </p:spTgt>
                                        </p:tgtEl>
                                        <p:attrNameLst>
                                          <p:attrName>fill.type</p:attrName>
                                        </p:attrNameLst>
                                      </p:cBhvr>
                                      <p:to>
                                        <p:strVal val="solid"/>
                                      </p:to>
                                    </p:se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99592" y="2098771"/>
            <a:ext cx="7207421" cy="923330"/>
          </a:xfrm>
          <a:prstGeom prst="rect">
            <a:avLst/>
          </a:prstGeom>
          <a:noFill/>
        </p:spPr>
        <p:txBody>
          <a:bodyPr wrap="none" rtlCol="0">
            <a:spAutoFit/>
          </a:bodyPr>
          <a:lstStyle/>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ĐỌC Nối tiếp đoạn</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582" y="2787774"/>
            <a:ext cx="4104456" cy="2238313"/>
          </a:xfrm>
          <a:prstGeom prst="rect">
            <a:avLst/>
          </a:prstGeom>
        </p:spPr>
      </p:pic>
    </p:spTree>
    <p:extLst>
      <p:ext uri="{BB962C8B-B14F-4D97-AF65-F5344CB8AC3E}">
        <p14:creationId xmlns:p14="http://schemas.microsoft.com/office/powerpoint/2010/main" val="1853530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52E32C8-482F-B95F-F4DB-707E9F41AE67}"/>
              </a:ext>
            </a:extLst>
          </p:cNvPr>
          <p:cNvSpPr txBox="1"/>
          <p:nvPr/>
        </p:nvSpPr>
        <p:spPr>
          <a:xfrm>
            <a:off x="2411760" y="77886"/>
            <a:ext cx="4536504"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Lễ chào cờ đặc biệt</a:t>
            </a:r>
          </a:p>
        </p:txBody>
      </p:sp>
      <p:sp>
        <p:nvSpPr>
          <p:cNvPr id="7" name="Hộp Văn bản 6">
            <a:extLst>
              <a:ext uri="{FF2B5EF4-FFF2-40B4-BE49-F238E27FC236}">
                <a16:creationId xmlns:a16="http://schemas.microsoft.com/office/drawing/2014/main" id="{E496C7C7-916F-053B-6E47-04BC0F4F71E1}"/>
              </a:ext>
            </a:extLst>
          </p:cNvPr>
          <p:cNvSpPr txBox="1"/>
          <p:nvPr/>
        </p:nvSpPr>
        <p:spPr>
          <a:xfrm>
            <a:off x="1166" y="987574"/>
            <a:ext cx="9142834" cy="3785652"/>
          </a:xfrm>
          <a:prstGeom prst="rect">
            <a:avLst/>
          </a:prstGeom>
          <a:noFill/>
        </p:spPr>
        <p:txBody>
          <a:bodyPr wrap="square" rtlCol="0">
            <a:spAutoFit/>
          </a:bodyPr>
          <a:lstStyle/>
          <a:p>
            <a:r>
              <a:rPr lang="en-US" sz="20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Tại lễ chào cờ, các em học sinh của trường xếp thành hình bản đồ Việt Nam với hai quần đảo lớn: Hoàng Sa và Trường Sa.</a:t>
            </a:r>
          </a:p>
          <a:p>
            <a:r>
              <a:rPr lang="en-US" sz="2000" b="1">
                <a:latin typeface="Arial-Rounded" panose="020B0500000000000000" pitchFamily="34" charset="0"/>
                <a:ea typeface="Arial-Rounded" panose="020B0500000000000000" pitchFamily="34" charset="0"/>
                <a:cs typeface="Arial-Rounded" panose="020B0500000000000000" pitchFamily="34" charset="0"/>
              </a:rPr>
              <a:t>	Khi nhạc nền Quốc ca vang lên, tất cả thầy cô và học sinh đều hướng về lá Quốc kì thiêng liêng, hát vang giai điệu hào hung của bài hát.</a:t>
            </a:r>
          </a:p>
          <a:p>
            <a:r>
              <a:rPr lang="en-US" sz="2000" b="1">
                <a:latin typeface="Arial-Rounded" panose="020B0500000000000000" pitchFamily="34" charset="0"/>
                <a:ea typeface="Arial-Rounded" panose="020B0500000000000000" pitchFamily="34" charset="0"/>
                <a:cs typeface="Arial-Rounded" panose="020B0500000000000000" pitchFamily="34" charset="0"/>
              </a:rPr>
              <a:t>	Sau phần nghi thức, buổi lễ diễn ra sôi nổi với các tiết mục múa hát của học sinh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Cuối buổi lễ, thầy Hiệu trưởng kêu gọi toàn trường tiếp tục thi đua dạy tốt, học tốt và tích cực tham gia cuộc thi “Tìm hiểu về biển, đảo quê hương”.</a:t>
            </a:r>
          </a:p>
          <a:p>
            <a:r>
              <a:rPr lang="en-US" sz="2000" b="1">
                <a:latin typeface="Arial-Rounded" panose="020B0500000000000000" pitchFamily="34" charset="0"/>
                <a:ea typeface="Arial-Rounded" panose="020B0500000000000000" pitchFamily="34" charset="0"/>
                <a:cs typeface="Arial-Rounded" panose="020B0500000000000000" pitchFamily="34" charset="0"/>
              </a:rPr>
              <a:t>	Buổi lễ đã để lại ấn tượng khó quên trong lòng các bạn nhỏ.</a:t>
            </a:r>
          </a:p>
          <a:p>
            <a:pPr algn="r"/>
            <a:r>
              <a:rPr lang="en-US" sz="2000" b="1">
                <a:latin typeface="Arial-Rounded" panose="020B0500000000000000" pitchFamily="34" charset="0"/>
                <a:ea typeface="Arial-Rounded" panose="020B0500000000000000" pitchFamily="34" charset="0"/>
                <a:cs typeface="Arial-Rounded" panose="020B0500000000000000" pitchFamily="34" charset="0"/>
              </a:rPr>
              <a:t>MINH AN (baophapluat.vn)</a:t>
            </a:r>
          </a:p>
        </p:txBody>
      </p:sp>
      <p:pic>
        <p:nvPicPr>
          <p:cNvPr id="3" name="Đồ họa 2" descr="Badge 1 with solid fill">
            <a:extLst>
              <a:ext uri="{FF2B5EF4-FFF2-40B4-BE49-F238E27FC236}">
                <a16:creationId xmlns:a16="http://schemas.microsoft.com/office/drawing/2014/main" id="{FA418555-0037-1011-7CE0-FA804FFA9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526" y="977857"/>
            <a:ext cx="439248" cy="439248"/>
          </a:xfrm>
          <a:prstGeom prst="rect">
            <a:avLst/>
          </a:prstGeom>
        </p:spPr>
      </p:pic>
      <p:pic>
        <p:nvPicPr>
          <p:cNvPr id="5" name="Đồ họa 4" descr="Badge with solid fill">
            <a:extLst>
              <a:ext uri="{FF2B5EF4-FFF2-40B4-BE49-F238E27FC236}">
                <a16:creationId xmlns:a16="http://schemas.microsoft.com/office/drawing/2014/main" id="{1D6C381D-F268-96B1-F1FF-842465065C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77" y="1884585"/>
            <a:ext cx="439248" cy="439248"/>
          </a:xfrm>
          <a:prstGeom prst="rect">
            <a:avLst/>
          </a:prstGeom>
        </p:spPr>
      </p:pic>
      <p:pic>
        <p:nvPicPr>
          <p:cNvPr id="9" name="Đồ họa 8" descr="Badge 3 with solid fill">
            <a:extLst>
              <a:ext uri="{FF2B5EF4-FFF2-40B4-BE49-F238E27FC236}">
                <a16:creationId xmlns:a16="http://schemas.microsoft.com/office/drawing/2014/main" id="{7C61B66E-BFDF-E8F0-0663-2A1BC9F21F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8277" y="2504408"/>
            <a:ext cx="439248" cy="439248"/>
          </a:xfrm>
          <a:prstGeom prst="rect">
            <a:avLst/>
          </a:prstGeom>
        </p:spPr>
      </p:pic>
      <p:pic>
        <p:nvPicPr>
          <p:cNvPr id="11" name="Đồ họa 10" descr="Badge 4 with solid fill">
            <a:extLst>
              <a:ext uri="{FF2B5EF4-FFF2-40B4-BE49-F238E27FC236}">
                <a16:creationId xmlns:a16="http://schemas.microsoft.com/office/drawing/2014/main" id="{7703A3CE-2AB3-8837-5174-518A428ED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176" y="3744054"/>
            <a:ext cx="439248" cy="439248"/>
          </a:xfrm>
          <a:prstGeom prst="rect">
            <a:avLst/>
          </a:prstGeom>
        </p:spPr>
      </p:pic>
    </p:spTree>
    <p:extLst>
      <p:ext uri="{BB962C8B-B14F-4D97-AF65-F5344CB8AC3E}">
        <p14:creationId xmlns:p14="http://schemas.microsoft.com/office/powerpoint/2010/main" val="163012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58418" y="1692597"/>
            <a:ext cx="4627164" cy="1938992"/>
          </a:xfrm>
          <a:prstGeom prst="rect">
            <a:avLst/>
          </a:prstGeom>
          <a:noFill/>
        </p:spPr>
        <p:txBody>
          <a:bodyPr wrap="none" rtlCol="0">
            <a:spAutoFit/>
          </a:bodyPr>
          <a:lstStyle/>
          <a:p>
            <a:pPr algn="ctr"/>
            <a:r>
              <a:rPr lang="en-US" altLang="zh-CN" sz="60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Luyện đọc </a:t>
            </a:r>
          </a:p>
          <a:p>
            <a:pPr algn="ctr"/>
            <a:r>
              <a:rPr lang="en-US" altLang="zh-CN" sz="60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từ khó</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búp bê&#10;&#10;Mô tả được tạo tự động">
            <a:extLst>
              <a:ext uri="{FF2B5EF4-FFF2-40B4-BE49-F238E27FC236}">
                <a16:creationId xmlns:a16="http://schemas.microsoft.com/office/drawing/2014/main" id="{0A39F488-D8D7-8FB8-A912-1D2CEAB0E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2715243"/>
            <a:ext cx="2278028" cy="2457017"/>
          </a:xfrm>
          <a:prstGeom prst="rect">
            <a:avLst/>
          </a:prstGeom>
        </p:spPr>
      </p:pic>
    </p:spTree>
    <p:extLst>
      <p:ext uri="{BB962C8B-B14F-4D97-AF65-F5344CB8AC3E}">
        <p14:creationId xmlns:p14="http://schemas.microsoft.com/office/powerpoint/2010/main" val="4047572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16DC10F-941E-F87D-F03E-548EB5B2A438}"/>
              </a:ext>
            </a:extLst>
          </p:cNvPr>
          <p:cNvSpPr txBox="1"/>
          <p:nvPr/>
        </p:nvSpPr>
        <p:spPr>
          <a:xfrm>
            <a:off x="2411760" y="77886"/>
            <a:ext cx="374441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
        <p:nvSpPr>
          <p:cNvPr id="4" name="Hộp Văn bản 3">
            <a:extLst>
              <a:ext uri="{FF2B5EF4-FFF2-40B4-BE49-F238E27FC236}">
                <a16:creationId xmlns:a16="http://schemas.microsoft.com/office/drawing/2014/main" id="{17A2E866-EAC4-B4CA-ACBD-19A5D7AE6912}"/>
              </a:ext>
            </a:extLst>
          </p:cNvPr>
          <p:cNvSpPr txBox="1"/>
          <p:nvPr/>
        </p:nvSpPr>
        <p:spPr>
          <a:xfrm>
            <a:off x="3275856" y="1203598"/>
            <a:ext cx="2736304" cy="2964914"/>
          </a:xfrm>
          <a:prstGeom prst="rect">
            <a:avLst/>
          </a:prstGeom>
          <a:noFill/>
        </p:spPr>
        <p:txBody>
          <a:bodyPr wrap="square">
            <a:spAutoFit/>
          </a:bodyPr>
          <a:lstStyle/>
          <a:p>
            <a:pPr algn="just">
              <a:spcAft>
                <a:spcPts val="800"/>
              </a:spcAft>
            </a:pPr>
            <a:r>
              <a:rPr lang="en-US" sz="3200" b="1">
                <a:effectLst/>
                <a:latin typeface="Arial-Rounded" panose="020B0500000000000000" pitchFamily="34" charset="0"/>
                <a:ea typeface="Arial-Rounded" panose="020B0500000000000000" pitchFamily="34" charset="0"/>
                <a:cs typeface="Arial-Rounded" panose="020B0500000000000000" pitchFamily="34" charset="0"/>
              </a:rPr>
              <a:t>lễ </a:t>
            </a:r>
          </a:p>
          <a:p>
            <a:pPr algn="just">
              <a:spcAft>
                <a:spcPts val="800"/>
              </a:spcAft>
            </a:pPr>
            <a:r>
              <a:rPr lang="en-US" sz="3200" b="1">
                <a:effectLst/>
                <a:latin typeface="Arial-Rounded" panose="020B0500000000000000" pitchFamily="34" charset="0"/>
                <a:ea typeface="Arial-Rounded" panose="020B0500000000000000" pitchFamily="34" charset="0"/>
                <a:cs typeface="Arial-Rounded" panose="020B0500000000000000" pitchFamily="34" charset="0"/>
              </a:rPr>
              <a:t>nhạc nền</a:t>
            </a:r>
          </a:p>
          <a:p>
            <a:pPr algn="just">
              <a:spcAft>
                <a:spcPts val="800"/>
              </a:spcAft>
            </a:pPr>
            <a:r>
              <a:rPr lang="en-US" sz="3200" b="1">
                <a:effectLst/>
                <a:latin typeface="Arial-Rounded" panose="020B0500000000000000" pitchFamily="34" charset="0"/>
                <a:ea typeface="Arial-Rounded" panose="020B0500000000000000" pitchFamily="34" charset="0"/>
                <a:cs typeface="Arial-Rounded" panose="020B0500000000000000" pitchFamily="34" charset="0"/>
              </a:rPr>
              <a:t>thiêng liêng</a:t>
            </a:r>
          </a:p>
          <a:p>
            <a:pPr algn="just">
              <a:spcAft>
                <a:spcPts val="800"/>
              </a:spcAft>
            </a:pPr>
            <a:r>
              <a:rPr lang="en-US" sz="3200" b="1">
                <a:effectLst/>
                <a:latin typeface="Arial-Rounded" panose="020B0500000000000000" pitchFamily="34" charset="0"/>
                <a:ea typeface="Arial-Rounded" panose="020B0500000000000000" pitchFamily="34" charset="0"/>
                <a:cs typeface="Arial-Rounded" panose="020B0500000000000000" pitchFamily="34" charset="0"/>
              </a:rPr>
              <a:t>đặc biệt</a:t>
            </a:r>
          </a:p>
          <a:p>
            <a:pPr algn="just">
              <a:spcAft>
                <a:spcPts val="800"/>
              </a:spcAft>
            </a:pPr>
            <a:r>
              <a:rPr lang="en-US" sz="3200" b="1">
                <a:effectLst/>
                <a:latin typeface="Arial-Rounded" panose="020B0500000000000000" pitchFamily="34" charset="0"/>
                <a:ea typeface="Arial-Rounded" panose="020B0500000000000000" pitchFamily="34" charset="0"/>
                <a:cs typeface="Arial-Rounded" panose="020B0500000000000000" pitchFamily="34" charset="0"/>
              </a:rPr>
              <a:t>Quốc ca</a:t>
            </a:r>
          </a:p>
        </p:txBody>
      </p:sp>
      <p:sp>
        <p:nvSpPr>
          <p:cNvPr id="5" name="Mũi tên: Phải 4">
            <a:extLst>
              <a:ext uri="{FF2B5EF4-FFF2-40B4-BE49-F238E27FC236}">
                <a16:creationId xmlns:a16="http://schemas.microsoft.com/office/drawing/2014/main" id="{CA8B38F3-7481-6BFD-3A2D-E3649D1BDCDD}"/>
              </a:ext>
            </a:extLst>
          </p:cNvPr>
          <p:cNvSpPr/>
          <p:nvPr/>
        </p:nvSpPr>
        <p:spPr>
          <a:xfrm>
            <a:off x="2411760" y="1275606"/>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i tên: Phải 6">
            <a:extLst>
              <a:ext uri="{FF2B5EF4-FFF2-40B4-BE49-F238E27FC236}">
                <a16:creationId xmlns:a16="http://schemas.microsoft.com/office/drawing/2014/main" id="{39C79F0A-925A-0990-DD00-C7492E22AA57}"/>
              </a:ext>
            </a:extLst>
          </p:cNvPr>
          <p:cNvSpPr/>
          <p:nvPr/>
        </p:nvSpPr>
        <p:spPr>
          <a:xfrm>
            <a:off x="2431976" y="1922190"/>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i tên: Phải 7">
            <a:extLst>
              <a:ext uri="{FF2B5EF4-FFF2-40B4-BE49-F238E27FC236}">
                <a16:creationId xmlns:a16="http://schemas.microsoft.com/office/drawing/2014/main" id="{C97D1623-7DF7-B10A-9720-8B7ADB15EC08}"/>
              </a:ext>
            </a:extLst>
          </p:cNvPr>
          <p:cNvSpPr/>
          <p:nvPr/>
        </p:nvSpPr>
        <p:spPr>
          <a:xfrm>
            <a:off x="2431976" y="2470031"/>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i tên: Phải 8">
            <a:extLst>
              <a:ext uri="{FF2B5EF4-FFF2-40B4-BE49-F238E27FC236}">
                <a16:creationId xmlns:a16="http://schemas.microsoft.com/office/drawing/2014/main" id="{DA15D46B-8B28-F30E-B4C7-9BC41C2475C0}"/>
              </a:ext>
            </a:extLst>
          </p:cNvPr>
          <p:cNvSpPr/>
          <p:nvPr/>
        </p:nvSpPr>
        <p:spPr>
          <a:xfrm>
            <a:off x="2446859" y="3017872"/>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i tên: Phải 9">
            <a:extLst>
              <a:ext uri="{FF2B5EF4-FFF2-40B4-BE49-F238E27FC236}">
                <a16:creationId xmlns:a16="http://schemas.microsoft.com/office/drawing/2014/main" id="{10BF1342-BC91-E521-D9B4-201A9F6D9F6A}"/>
              </a:ext>
            </a:extLst>
          </p:cNvPr>
          <p:cNvSpPr/>
          <p:nvPr/>
        </p:nvSpPr>
        <p:spPr>
          <a:xfrm>
            <a:off x="2453333" y="3651870"/>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2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left)">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wipe(left)">
                                      <p:cBhvr>
                                        <p:cTn id="4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16DC10F-941E-F87D-F03E-548EB5B2A438}"/>
              </a:ext>
            </a:extLst>
          </p:cNvPr>
          <p:cNvSpPr txBox="1"/>
          <p:nvPr/>
        </p:nvSpPr>
        <p:spPr>
          <a:xfrm>
            <a:off x="2411760" y="77886"/>
            <a:ext cx="374441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 đọc câu dài</a:t>
            </a:r>
          </a:p>
        </p:txBody>
      </p:sp>
      <p:sp>
        <p:nvSpPr>
          <p:cNvPr id="4" name="Hộp Văn bản 3">
            <a:extLst>
              <a:ext uri="{FF2B5EF4-FFF2-40B4-BE49-F238E27FC236}">
                <a16:creationId xmlns:a16="http://schemas.microsoft.com/office/drawing/2014/main" id="{17A2E866-EAC4-B4CA-ACBD-19A5D7AE6912}"/>
              </a:ext>
            </a:extLst>
          </p:cNvPr>
          <p:cNvSpPr txBox="1"/>
          <p:nvPr/>
        </p:nvSpPr>
        <p:spPr>
          <a:xfrm>
            <a:off x="539552" y="1756722"/>
            <a:ext cx="7920880" cy="2062103"/>
          </a:xfrm>
          <a:prstGeom prst="rect">
            <a:avLst/>
          </a:prstGeom>
          <a:noFill/>
        </p:spPr>
        <p:txBody>
          <a:bodyPr wrap="square">
            <a:spAutoFit/>
          </a:bodyPr>
          <a:lstStyle/>
          <a:p>
            <a:pPr algn="just">
              <a:spcAft>
                <a:spcPts val="800"/>
              </a:spcAft>
            </a:pPr>
            <a:r>
              <a:rPr lang="en-US" sz="32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endParaRPr lang="en-US" sz="4800" b="1">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Đường nối Thẳng 5">
            <a:extLst>
              <a:ext uri="{FF2B5EF4-FFF2-40B4-BE49-F238E27FC236}">
                <a16:creationId xmlns:a16="http://schemas.microsoft.com/office/drawing/2014/main" id="{69011115-240D-C016-B084-67D129EFD8EE}"/>
              </a:ext>
            </a:extLst>
          </p:cNvPr>
          <p:cNvCxnSpPr>
            <a:cxnSpLocks/>
          </p:cNvCxnSpPr>
          <p:nvPr/>
        </p:nvCxnSpPr>
        <p:spPr>
          <a:xfrm flipH="1">
            <a:off x="3347864" y="2332490"/>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Đường nối Thẳng 12">
            <a:extLst>
              <a:ext uri="{FF2B5EF4-FFF2-40B4-BE49-F238E27FC236}">
                <a16:creationId xmlns:a16="http://schemas.microsoft.com/office/drawing/2014/main" id="{156093A5-3EFD-9F0A-AFD1-12C1BF705CFD}"/>
              </a:ext>
            </a:extLst>
          </p:cNvPr>
          <p:cNvCxnSpPr>
            <a:cxnSpLocks/>
          </p:cNvCxnSpPr>
          <p:nvPr/>
        </p:nvCxnSpPr>
        <p:spPr>
          <a:xfrm flipH="1">
            <a:off x="6588224" y="2332490"/>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Đường nối Thẳng 13">
            <a:extLst>
              <a:ext uri="{FF2B5EF4-FFF2-40B4-BE49-F238E27FC236}">
                <a16:creationId xmlns:a16="http://schemas.microsoft.com/office/drawing/2014/main" id="{30A62465-50FE-01A7-34C7-1AE4EF235EA9}"/>
              </a:ext>
            </a:extLst>
          </p:cNvPr>
          <p:cNvCxnSpPr>
            <a:cxnSpLocks/>
          </p:cNvCxnSpPr>
          <p:nvPr/>
        </p:nvCxnSpPr>
        <p:spPr>
          <a:xfrm flipH="1">
            <a:off x="8388424" y="2787773"/>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14">
            <a:extLst>
              <a:ext uri="{FF2B5EF4-FFF2-40B4-BE49-F238E27FC236}">
                <a16:creationId xmlns:a16="http://schemas.microsoft.com/office/drawing/2014/main" id="{2C4E32F9-A1EE-D086-5DAB-B8941475F8D4}"/>
              </a:ext>
            </a:extLst>
          </p:cNvPr>
          <p:cNvCxnSpPr>
            <a:cxnSpLocks/>
          </p:cNvCxnSpPr>
          <p:nvPr/>
        </p:nvCxnSpPr>
        <p:spPr>
          <a:xfrm flipH="1">
            <a:off x="8407952" y="3303299"/>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18" name="Nhóm 17">
            <a:extLst>
              <a:ext uri="{FF2B5EF4-FFF2-40B4-BE49-F238E27FC236}">
                <a16:creationId xmlns:a16="http://schemas.microsoft.com/office/drawing/2014/main" id="{DA135399-9C88-BD56-0F02-5575AD37EE42}"/>
              </a:ext>
            </a:extLst>
          </p:cNvPr>
          <p:cNvGrpSpPr/>
          <p:nvPr/>
        </p:nvGrpSpPr>
        <p:grpSpPr>
          <a:xfrm>
            <a:off x="1547664" y="3807227"/>
            <a:ext cx="216024" cy="432048"/>
            <a:chOff x="4593412" y="3269722"/>
            <a:chExt cx="216024" cy="432048"/>
          </a:xfrm>
        </p:grpSpPr>
        <p:cxnSp>
          <p:nvCxnSpPr>
            <p:cNvPr id="16" name="Đường nối Thẳng 15">
              <a:extLst>
                <a:ext uri="{FF2B5EF4-FFF2-40B4-BE49-F238E27FC236}">
                  <a16:creationId xmlns:a16="http://schemas.microsoft.com/office/drawing/2014/main" id="{E8F4CD6D-5509-6CB5-D184-82340C4D6EA7}"/>
                </a:ext>
              </a:extLst>
            </p:cNvPr>
            <p:cNvCxnSpPr>
              <a:cxnSpLocks/>
            </p:cNvCxnSpPr>
            <p:nvPr/>
          </p:nvCxnSpPr>
          <p:spPr>
            <a:xfrm flipH="1">
              <a:off x="4593412" y="3269722"/>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Đường nối Thẳng 16">
              <a:extLst>
                <a:ext uri="{FF2B5EF4-FFF2-40B4-BE49-F238E27FC236}">
                  <a16:creationId xmlns:a16="http://schemas.microsoft.com/office/drawing/2014/main" id="{A4279509-364E-1088-0158-24D6BF185F71}"/>
                </a:ext>
              </a:extLst>
            </p:cNvPr>
            <p:cNvCxnSpPr>
              <a:cxnSpLocks/>
            </p:cNvCxnSpPr>
            <p:nvPr/>
          </p:nvCxnSpPr>
          <p:spPr>
            <a:xfrm flipH="1">
              <a:off x="4665420" y="3269722"/>
              <a:ext cx="144016" cy="432048"/>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1486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85935" y="1833235"/>
            <a:ext cx="5129930" cy="1754326"/>
          </a:xfrm>
          <a:prstGeom prst="rect">
            <a:avLst/>
          </a:prstGeom>
          <a:noFill/>
        </p:spPr>
        <p:txBody>
          <a:bodyPr wrap="none" rtlCol="0">
            <a:spAutoFit/>
          </a:bodyPr>
          <a:lstStyle/>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Đọc nối tiếp </a:t>
            </a:r>
          </a:p>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đoạn lần 2</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đồ chơi, búp bê&#10;&#10;Mô tả được tạo tự động">
            <a:extLst>
              <a:ext uri="{FF2B5EF4-FFF2-40B4-BE49-F238E27FC236}">
                <a16:creationId xmlns:a16="http://schemas.microsoft.com/office/drawing/2014/main" id="{90D67EC8-4E4F-0108-9496-172D8EC97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408" y="3352707"/>
            <a:ext cx="3182135" cy="1790793"/>
          </a:xfrm>
          <a:prstGeom prst="rect">
            <a:avLst/>
          </a:prstGeom>
        </p:spPr>
      </p:pic>
    </p:spTree>
    <p:extLst>
      <p:ext uri="{BB962C8B-B14F-4D97-AF65-F5344CB8AC3E}">
        <p14:creationId xmlns:p14="http://schemas.microsoft.com/office/powerpoint/2010/main" val="22813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52E32C8-482F-B95F-F4DB-707E9F41AE67}"/>
              </a:ext>
            </a:extLst>
          </p:cNvPr>
          <p:cNvSpPr txBox="1"/>
          <p:nvPr/>
        </p:nvSpPr>
        <p:spPr>
          <a:xfrm>
            <a:off x="2411760" y="77886"/>
            <a:ext cx="4608512"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Lễ chào cờ đặc biệt</a:t>
            </a:r>
          </a:p>
        </p:txBody>
      </p:sp>
      <p:sp>
        <p:nvSpPr>
          <p:cNvPr id="7" name="Hộp Văn bản 6">
            <a:extLst>
              <a:ext uri="{FF2B5EF4-FFF2-40B4-BE49-F238E27FC236}">
                <a16:creationId xmlns:a16="http://schemas.microsoft.com/office/drawing/2014/main" id="{E496C7C7-916F-053B-6E47-04BC0F4F71E1}"/>
              </a:ext>
            </a:extLst>
          </p:cNvPr>
          <p:cNvSpPr txBox="1"/>
          <p:nvPr/>
        </p:nvSpPr>
        <p:spPr>
          <a:xfrm>
            <a:off x="1166" y="987574"/>
            <a:ext cx="9142834" cy="3785652"/>
          </a:xfrm>
          <a:prstGeom prst="rect">
            <a:avLst/>
          </a:prstGeom>
          <a:noFill/>
        </p:spPr>
        <p:txBody>
          <a:bodyPr wrap="square" rtlCol="0">
            <a:spAutoFit/>
          </a:bodyPr>
          <a:lstStyle/>
          <a:p>
            <a:r>
              <a:rPr lang="en-US" sz="20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Tại lễ chào cờ, các em học sinh của trường xếp thành hình bản đồ Việt Nam với hai quần đảo lớn: Hoàng Sa và Trường Sa.</a:t>
            </a:r>
          </a:p>
          <a:p>
            <a:r>
              <a:rPr lang="en-US" sz="2000" b="1">
                <a:latin typeface="Arial-Rounded" panose="020B0500000000000000" pitchFamily="34" charset="0"/>
                <a:ea typeface="Arial-Rounded" panose="020B0500000000000000" pitchFamily="34" charset="0"/>
                <a:cs typeface="Arial-Rounded" panose="020B0500000000000000" pitchFamily="34" charset="0"/>
              </a:rPr>
              <a:t>	Khi nhạc nền Quốc ca vang lên, tất cả thầy cô và học sinh đều hướng về lá Quốc kì thiêng liêng, hát vang giai điệu hào hung của bài hát.</a:t>
            </a:r>
          </a:p>
          <a:p>
            <a:r>
              <a:rPr lang="en-US" sz="2000" b="1">
                <a:latin typeface="Arial-Rounded" panose="020B0500000000000000" pitchFamily="34" charset="0"/>
                <a:ea typeface="Arial-Rounded" panose="020B0500000000000000" pitchFamily="34" charset="0"/>
                <a:cs typeface="Arial-Rounded" panose="020B0500000000000000" pitchFamily="34" charset="0"/>
              </a:rPr>
              <a:t>	Sau phần nghi thức, buổi lễ diễn ra sôi nổi với các tiết mục múa hát của học sinh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Cuối buổi lễ, thầy Hiệu trưởng kêu gọi toàn trường tiếp tục thi đua dạy tốt, học tốt và tích cực tham gia cuộc thi “Tìm hiểu về biển, đảo quê hương”.</a:t>
            </a:r>
          </a:p>
          <a:p>
            <a:r>
              <a:rPr lang="en-US" sz="2000" b="1">
                <a:latin typeface="Arial-Rounded" panose="020B0500000000000000" pitchFamily="34" charset="0"/>
                <a:ea typeface="Arial-Rounded" panose="020B0500000000000000" pitchFamily="34" charset="0"/>
                <a:cs typeface="Arial-Rounded" panose="020B0500000000000000" pitchFamily="34" charset="0"/>
              </a:rPr>
              <a:t>	Buổi lễ đã để lại ấn tượng khó quên trong lòng các bạn nhỏ.</a:t>
            </a:r>
          </a:p>
          <a:p>
            <a:pPr algn="r"/>
            <a:r>
              <a:rPr lang="en-US" sz="2000" b="1">
                <a:latin typeface="Arial-Rounded" panose="020B0500000000000000" pitchFamily="34" charset="0"/>
                <a:ea typeface="Arial-Rounded" panose="020B0500000000000000" pitchFamily="34" charset="0"/>
                <a:cs typeface="Arial-Rounded" panose="020B0500000000000000" pitchFamily="34" charset="0"/>
              </a:rPr>
              <a:t>MINH AN (baophapluat.vn)</a:t>
            </a:r>
          </a:p>
        </p:txBody>
      </p:sp>
      <p:pic>
        <p:nvPicPr>
          <p:cNvPr id="3" name="Đồ họa 2" descr="Badge 1 with solid fill">
            <a:extLst>
              <a:ext uri="{FF2B5EF4-FFF2-40B4-BE49-F238E27FC236}">
                <a16:creationId xmlns:a16="http://schemas.microsoft.com/office/drawing/2014/main" id="{FA418555-0037-1011-7CE0-FA804FFA9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101" y="979059"/>
            <a:ext cx="439248" cy="439248"/>
          </a:xfrm>
          <a:prstGeom prst="rect">
            <a:avLst/>
          </a:prstGeom>
        </p:spPr>
      </p:pic>
      <p:pic>
        <p:nvPicPr>
          <p:cNvPr id="5" name="Đồ họa 4" descr="Badge with solid fill">
            <a:extLst>
              <a:ext uri="{FF2B5EF4-FFF2-40B4-BE49-F238E27FC236}">
                <a16:creationId xmlns:a16="http://schemas.microsoft.com/office/drawing/2014/main" id="{1D6C381D-F268-96B1-F1FF-842465065C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1561094"/>
            <a:ext cx="439248" cy="439248"/>
          </a:xfrm>
          <a:prstGeom prst="rect">
            <a:avLst/>
          </a:prstGeom>
        </p:spPr>
      </p:pic>
      <p:pic>
        <p:nvPicPr>
          <p:cNvPr id="9" name="Đồ họa 8" descr="Badge 3 with solid fill">
            <a:extLst>
              <a:ext uri="{FF2B5EF4-FFF2-40B4-BE49-F238E27FC236}">
                <a16:creationId xmlns:a16="http://schemas.microsoft.com/office/drawing/2014/main" id="{7C61B66E-BFDF-E8F0-0663-2A1BC9F21F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200" y="2242018"/>
            <a:ext cx="439248" cy="439248"/>
          </a:xfrm>
          <a:prstGeom prst="rect">
            <a:avLst/>
          </a:prstGeom>
        </p:spPr>
      </p:pic>
      <p:pic>
        <p:nvPicPr>
          <p:cNvPr id="11" name="Đồ họa 10" descr="Badge 4 with solid fill">
            <a:extLst>
              <a:ext uri="{FF2B5EF4-FFF2-40B4-BE49-F238E27FC236}">
                <a16:creationId xmlns:a16="http://schemas.microsoft.com/office/drawing/2014/main" id="{7703A3CE-2AB3-8837-5174-518A428ED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552" y="4030960"/>
            <a:ext cx="439248" cy="439248"/>
          </a:xfrm>
          <a:prstGeom prst="rect">
            <a:avLst/>
          </a:prstGeom>
        </p:spPr>
      </p:pic>
    </p:spTree>
    <p:extLst>
      <p:ext uri="{BB962C8B-B14F-4D97-AF65-F5344CB8AC3E}">
        <p14:creationId xmlns:p14="http://schemas.microsoft.com/office/powerpoint/2010/main" val="25645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style.color</p:attrName>
                                        </p:attrNameLst>
                                      </p:cBhvr>
                                      <p:to>
                                        <p:clrVal>
                                          <a:schemeClr val="accent2"/>
                                        </p:clrVal>
                                      </p:to>
                                    </p:set>
                                    <p:set>
                                      <p:cBhvr>
                                        <p:cTn id="7" dur="500" fill="hold"/>
                                        <p:tgtEl>
                                          <p:spTgt spid="7">
                                            <p:txEl>
                                              <p:pRg st="0" end="0"/>
                                            </p:txEl>
                                          </p:spTgt>
                                        </p:tgtEl>
                                        <p:attrNameLst>
                                          <p:attrName>fillcolor</p:attrName>
                                        </p:attrNameLst>
                                      </p:cBhvr>
                                      <p:to>
                                        <p:clrVal>
                                          <a:schemeClr val="accent2"/>
                                        </p:clrVal>
                                      </p:to>
                                    </p:set>
                                    <p:set>
                                      <p:cBhvr>
                                        <p:cTn id="8" dur="500" fill="hold"/>
                                        <p:tgtEl>
                                          <p:spTgt spid="7">
                                            <p:txEl>
                                              <p:pRg st="0" end="0"/>
                                            </p:txEl>
                                          </p:spTgt>
                                        </p:tgtEl>
                                        <p:attrNameLst>
                                          <p:attrName>fill.type</p:attrName>
                                        </p:attrNameLst>
                                      </p:cBhvr>
                                      <p:to>
                                        <p:strVal val="solid"/>
                                      </p:to>
                                    </p:set>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mph" presetSubtype="0" fill="hold" nodeType="clickEffect">
                                  <p:stCondLst>
                                    <p:cond delay="0"/>
                                  </p:stCondLst>
                                  <p:iterate type="lt">
                                    <p:tmPct val="4000"/>
                                  </p:iterate>
                                  <p:childTnLst>
                                    <p:set>
                                      <p:cBhvr override="childStyle">
                                        <p:cTn id="15" dur="500" fill="hold"/>
                                        <p:tgtEl>
                                          <p:spTgt spid="7">
                                            <p:txEl>
                                              <p:pRg st="1" end="1"/>
                                            </p:txEl>
                                          </p:spTgt>
                                        </p:tgtEl>
                                        <p:attrNameLst>
                                          <p:attrName>style.color</p:attrName>
                                        </p:attrNameLst>
                                      </p:cBhvr>
                                      <p:to>
                                        <p:clrVal>
                                          <a:srgbClr val="00B050"/>
                                        </p:clrVal>
                                      </p:to>
                                    </p:set>
                                    <p:set>
                                      <p:cBhvr>
                                        <p:cTn id="16" dur="500" fill="hold"/>
                                        <p:tgtEl>
                                          <p:spTgt spid="7">
                                            <p:txEl>
                                              <p:pRg st="1" end="1"/>
                                            </p:txEl>
                                          </p:spTgt>
                                        </p:tgtEl>
                                        <p:attrNameLst>
                                          <p:attrName>fillcolor</p:attrName>
                                        </p:attrNameLst>
                                      </p:cBhvr>
                                      <p:to>
                                        <p:clrVal>
                                          <a:srgbClr val="00B050"/>
                                        </p:clrVal>
                                      </p:to>
                                    </p:set>
                                    <p:set>
                                      <p:cBhvr>
                                        <p:cTn id="17" dur="500" fill="hold"/>
                                        <p:tgtEl>
                                          <p:spTgt spid="7">
                                            <p:txEl>
                                              <p:pRg st="1" end="1"/>
                                            </p:txEl>
                                          </p:spTgt>
                                        </p:tgtEl>
                                        <p:attrNameLst>
                                          <p:attrName>fill.type</p:attrName>
                                        </p:attrNameLst>
                                      </p:cBhvr>
                                      <p:to>
                                        <p:strVal val="solid"/>
                                      </p:to>
                                    </p:se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7">
                                            <p:txEl>
                                              <p:pRg st="2" end="2"/>
                                            </p:txEl>
                                          </p:spTgt>
                                        </p:tgtEl>
                                        <p:attrNameLst>
                                          <p:attrName>style.color</p:attrName>
                                        </p:attrNameLst>
                                      </p:cBhvr>
                                      <p:to>
                                        <p:clrVal>
                                          <a:srgbClr val="00B0F0"/>
                                        </p:clrVal>
                                      </p:to>
                                    </p:set>
                                    <p:set>
                                      <p:cBhvr>
                                        <p:cTn id="25" dur="500" fill="hold"/>
                                        <p:tgtEl>
                                          <p:spTgt spid="7">
                                            <p:txEl>
                                              <p:pRg st="2" end="2"/>
                                            </p:txEl>
                                          </p:spTgt>
                                        </p:tgtEl>
                                        <p:attrNameLst>
                                          <p:attrName>fillcolor</p:attrName>
                                        </p:attrNameLst>
                                      </p:cBhvr>
                                      <p:to>
                                        <p:clrVal>
                                          <a:srgbClr val="00B0F0"/>
                                        </p:clrVal>
                                      </p:to>
                                    </p:set>
                                    <p:set>
                                      <p:cBhvr>
                                        <p:cTn id="26" dur="500" fill="hold"/>
                                        <p:tgtEl>
                                          <p:spTgt spid="7">
                                            <p:txEl>
                                              <p:pRg st="2" end="2"/>
                                            </p:txEl>
                                          </p:spTgt>
                                        </p:tgtEl>
                                        <p:attrNameLst>
                                          <p:attrName>fill.type</p:attrName>
                                        </p:attrNameLst>
                                      </p:cBhvr>
                                      <p:to>
                                        <p:strVal val="solid"/>
                                      </p:to>
                                    </p:se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6" presetClass="emph" presetSubtype="0" fill="hold" nodeType="withEffect">
                                  <p:stCondLst>
                                    <p:cond delay="0"/>
                                  </p:stCondLst>
                                  <p:iterate type="lt">
                                    <p:tmPct val="4000"/>
                                  </p:iterate>
                                  <p:childTnLst>
                                    <p:set>
                                      <p:cBhvr override="childStyle">
                                        <p:cTn id="31" dur="500" fill="hold"/>
                                        <p:tgtEl>
                                          <p:spTgt spid="7">
                                            <p:txEl>
                                              <p:pRg st="3" end="3"/>
                                            </p:txEl>
                                          </p:spTgt>
                                        </p:tgtEl>
                                        <p:attrNameLst>
                                          <p:attrName>style.color</p:attrName>
                                        </p:attrNameLst>
                                      </p:cBhvr>
                                      <p:to>
                                        <p:clrVal>
                                          <a:srgbClr val="00B0F0"/>
                                        </p:clrVal>
                                      </p:to>
                                    </p:set>
                                    <p:set>
                                      <p:cBhvr>
                                        <p:cTn id="32" dur="500" fill="hold"/>
                                        <p:tgtEl>
                                          <p:spTgt spid="7">
                                            <p:txEl>
                                              <p:pRg st="3" end="3"/>
                                            </p:txEl>
                                          </p:spTgt>
                                        </p:tgtEl>
                                        <p:attrNameLst>
                                          <p:attrName>fillcolor</p:attrName>
                                        </p:attrNameLst>
                                      </p:cBhvr>
                                      <p:to>
                                        <p:clrVal>
                                          <a:srgbClr val="00B0F0"/>
                                        </p:clrVal>
                                      </p:to>
                                    </p:set>
                                    <p:set>
                                      <p:cBhvr>
                                        <p:cTn id="33" dur="500" fill="hold"/>
                                        <p:tgtEl>
                                          <p:spTgt spid="7">
                                            <p:txEl>
                                              <p:pRg st="3" end="3"/>
                                            </p:txEl>
                                          </p:spTgt>
                                        </p:tgtEl>
                                        <p:attrNameLst>
                                          <p:attrName>fill.type</p:attrName>
                                        </p:attrNameLst>
                                      </p:cBhvr>
                                      <p:to>
                                        <p:strVal val="solid"/>
                                      </p:to>
                                    </p:set>
                                  </p:childTnLst>
                                </p:cTn>
                              </p:par>
                              <p:par>
                                <p:cTn id="34" presetID="16" presetClass="emph" presetSubtype="0" fill="hold" nodeType="withEffect">
                                  <p:stCondLst>
                                    <p:cond delay="0"/>
                                  </p:stCondLst>
                                  <p:iterate type="lt">
                                    <p:tmPct val="4000"/>
                                  </p:iterate>
                                  <p:childTnLst>
                                    <p:set>
                                      <p:cBhvr override="childStyle">
                                        <p:cTn id="35" dur="500" fill="hold"/>
                                        <p:tgtEl>
                                          <p:spTgt spid="7">
                                            <p:txEl>
                                              <p:pRg st="4" end="4"/>
                                            </p:txEl>
                                          </p:spTgt>
                                        </p:tgtEl>
                                        <p:attrNameLst>
                                          <p:attrName>style.color</p:attrName>
                                        </p:attrNameLst>
                                      </p:cBhvr>
                                      <p:to>
                                        <p:clrVal>
                                          <a:srgbClr val="00B0F0"/>
                                        </p:clrVal>
                                      </p:to>
                                    </p:set>
                                    <p:set>
                                      <p:cBhvr>
                                        <p:cTn id="36" dur="500" fill="hold"/>
                                        <p:tgtEl>
                                          <p:spTgt spid="7">
                                            <p:txEl>
                                              <p:pRg st="4" end="4"/>
                                            </p:txEl>
                                          </p:spTgt>
                                        </p:tgtEl>
                                        <p:attrNameLst>
                                          <p:attrName>fillcolor</p:attrName>
                                        </p:attrNameLst>
                                      </p:cBhvr>
                                      <p:to>
                                        <p:clrVal>
                                          <a:srgbClr val="00B0F0"/>
                                        </p:clrVal>
                                      </p:to>
                                    </p:set>
                                    <p:set>
                                      <p:cBhvr>
                                        <p:cTn id="37" dur="500" fill="hold"/>
                                        <p:tgtEl>
                                          <p:spTgt spid="7">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nodeType="clickEffect">
                                  <p:stCondLst>
                                    <p:cond delay="0"/>
                                  </p:stCondLst>
                                  <p:iterate type="lt">
                                    <p:tmPct val="4000"/>
                                  </p:iterate>
                                  <p:childTnLst>
                                    <p:set>
                                      <p:cBhvr override="childStyle">
                                        <p:cTn id="41" dur="500" fill="hold"/>
                                        <p:tgtEl>
                                          <p:spTgt spid="7">
                                            <p:txEl>
                                              <p:pRg st="5" end="5"/>
                                            </p:txEl>
                                          </p:spTgt>
                                        </p:tgtEl>
                                        <p:attrNameLst>
                                          <p:attrName>style.color</p:attrName>
                                        </p:attrNameLst>
                                      </p:cBhvr>
                                      <p:to>
                                        <p:clrVal>
                                          <a:srgbClr val="7030A0"/>
                                        </p:clrVal>
                                      </p:to>
                                    </p:set>
                                    <p:set>
                                      <p:cBhvr>
                                        <p:cTn id="42" dur="500" fill="hold"/>
                                        <p:tgtEl>
                                          <p:spTgt spid="7">
                                            <p:txEl>
                                              <p:pRg st="5" end="5"/>
                                            </p:txEl>
                                          </p:spTgt>
                                        </p:tgtEl>
                                        <p:attrNameLst>
                                          <p:attrName>fillcolor</p:attrName>
                                        </p:attrNameLst>
                                      </p:cBhvr>
                                      <p:to>
                                        <p:clrVal>
                                          <a:srgbClr val="7030A0"/>
                                        </p:clrVal>
                                      </p:to>
                                    </p:set>
                                    <p:set>
                                      <p:cBhvr>
                                        <p:cTn id="43" dur="500" fill="hold"/>
                                        <p:tgtEl>
                                          <p:spTgt spid="7">
                                            <p:txEl>
                                              <p:pRg st="5" end="5"/>
                                            </p:txEl>
                                          </p:spTgt>
                                        </p:tgtEl>
                                        <p:attrNameLst>
                                          <p:attrName>fill.type</p:attrName>
                                        </p:attrNameLst>
                                      </p:cBhvr>
                                      <p:to>
                                        <p:strVal val="solid"/>
                                      </p:to>
                                    </p:se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FB2F1D3-20DE-9DBD-087E-B65D1D02A186}"/>
              </a:ext>
            </a:extLst>
          </p:cNvPr>
          <p:cNvSpPr txBox="1"/>
          <p:nvPr/>
        </p:nvSpPr>
        <p:spPr>
          <a:xfrm>
            <a:off x="2411760" y="77886"/>
            <a:ext cx="374441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sp>
        <p:nvSpPr>
          <p:cNvPr id="5" name="Hộp Văn bản 4">
            <a:extLst>
              <a:ext uri="{FF2B5EF4-FFF2-40B4-BE49-F238E27FC236}">
                <a16:creationId xmlns:a16="http://schemas.microsoft.com/office/drawing/2014/main" id="{BC154A5E-0427-45A7-5D6C-FFC206BC8F58}"/>
              </a:ext>
            </a:extLst>
          </p:cNvPr>
          <p:cNvSpPr txBox="1"/>
          <p:nvPr/>
        </p:nvSpPr>
        <p:spPr>
          <a:xfrm>
            <a:off x="1115616" y="1033294"/>
            <a:ext cx="8028384" cy="1569660"/>
          </a:xfrm>
          <a:prstGeom prst="rect">
            <a:avLst/>
          </a:prstGeom>
          <a:noFill/>
        </p:spPr>
        <p:txBody>
          <a:bodyPr wrap="square">
            <a:spAutoFit/>
          </a:bodyPr>
          <a:lstStyle/>
          <a:p>
            <a:r>
              <a:rPr lang="nl-NL"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Quần đảo: </a:t>
            </a:r>
          </a:p>
          <a:p>
            <a:r>
              <a:rPr lang="nl-NL" sz="3200" b="1">
                <a:latin typeface="Arial-Rounded" panose="020B0500000000000000" pitchFamily="34" charset="0"/>
                <a:ea typeface="Arial-Rounded" panose="020B0500000000000000" pitchFamily="34" charset="0"/>
                <a:cs typeface="Arial-Rounded" panose="020B0500000000000000" pitchFamily="34" charset="0"/>
              </a:rPr>
              <a:t>Là nhóm đảo gồm các đảo nhỏ ở gần nhau.</a:t>
            </a:r>
            <a:endParaRPr lang="en-US" sz="32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ũi tên: Phải 5">
            <a:extLst>
              <a:ext uri="{FF2B5EF4-FFF2-40B4-BE49-F238E27FC236}">
                <a16:creationId xmlns:a16="http://schemas.microsoft.com/office/drawing/2014/main" id="{4EC6CED3-D706-2C40-DB68-0C9442BA61D5}"/>
              </a:ext>
            </a:extLst>
          </p:cNvPr>
          <p:cNvSpPr/>
          <p:nvPr/>
        </p:nvSpPr>
        <p:spPr>
          <a:xfrm>
            <a:off x="323528" y="1131590"/>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0D17890A-D98E-4B94-7F6E-D7C8B0F5214C}"/>
              </a:ext>
            </a:extLst>
          </p:cNvPr>
          <p:cNvSpPr txBox="1"/>
          <p:nvPr/>
        </p:nvSpPr>
        <p:spPr>
          <a:xfrm>
            <a:off x="1126547" y="2382537"/>
            <a:ext cx="7776864" cy="1077218"/>
          </a:xfrm>
          <a:prstGeom prst="rect">
            <a:avLst/>
          </a:prstGeom>
          <a:noFill/>
        </p:spPr>
        <p:txBody>
          <a:bodyPr wrap="square">
            <a:spAutoFit/>
          </a:bodyPr>
          <a:lstStyle/>
          <a:p>
            <a:r>
              <a:rPr lang="nl-NL"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Thiêng liêng: </a:t>
            </a:r>
          </a:p>
          <a:p>
            <a:r>
              <a:rPr lang="nl-NL" sz="3200" b="1">
                <a:latin typeface="Arial-Rounded" panose="020B0500000000000000" pitchFamily="34" charset="0"/>
                <a:ea typeface="Arial-Rounded" panose="020B0500000000000000" pitchFamily="34" charset="0"/>
                <a:cs typeface="Arial-Rounded" panose="020B0500000000000000" pitchFamily="34" charset="0"/>
              </a:rPr>
              <a:t>Cao quý, được coi trọng hơn hết.</a:t>
            </a:r>
          </a:p>
        </p:txBody>
      </p:sp>
      <p:sp>
        <p:nvSpPr>
          <p:cNvPr id="8" name="Mũi tên: Phải 7">
            <a:extLst>
              <a:ext uri="{FF2B5EF4-FFF2-40B4-BE49-F238E27FC236}">
                <a16:creationId xmlns:a16="http://schemas.microsoft.com/office/drawing/2014/main" id="{4FF16F5B-7ED9-9F37-CE3F-DF23E9F2FDD2}"/>
              </a:ext>
            </a:extLst>
          </p:cNvPr>
          <p:cNvSpPr/>
          <p:nvPr/>
        </p:nvSpPr>
        <p:spPr>
          <a:xfrm>
            <a:off x="341199" y="2489098"/>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5CF9D317-07AF-0AEB-7D10-10DC2AB8710A}"/>
              </a:ext>
            </a:extLst>
          </p:cNvPr>
          <p:cNvSpPr txBox="1"/>
          <p:nvPr/>
        </p:nvSpPr>
        <p:spPr>
          <a:xfrm>
            <a:off x="1144608" y="3441928"/>
            <a:ext cx="7776864" cy="1077218"/>
          </a:xfrm>
          <a:prstGeom prst="rect">
            <a:avLst/>
          </a:prstGeom>
          <a:noFill/>
        </p:spPr>
        <p:txBody>
          <a:bodyPr wrap="square">
            <a:spAutoFit/>
          </a:bodyPr>
          <a:lstStyle/>
          <a:p>
            <a:r>
              <a:rPr lang="nl-NL"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Giai điệu: </a:t>
            </a:r>
          </a:p>
          <a:p>
            <a:r>
              <a:rPr lang="nl-NL" sz="3200" b="1">
                <a:latin typeface="Arial-Rounded" panose="020B0500000000000000" pitchFamily="34" charset="0"/>
                <a:ea typeface="Arial-Rounded" panose="020B0500000000000000" pitchFamily="34" charset="0"/>
                <a:cs typeface="Arial-Rounded" panose="020B0500000000000000" pitchFamily="34" charset="0"/>
              </a:rPr>
              <a:t>Âm thanh, nhịp điệu của bài hát, bản nhạc.</a:t>
            </a:r>
          </a:p>
        </p:txBody>
      </p:sp>
      <p:sp>
        <p:nvSpPr>
          <p:cNvPr id="10" name="Mũi tên: Phải 9">
            <a:extLst>
              <a:ext uri="{FF2B5EF4-FFF2-40B4-BE49-F238E27FC236}">
                <a16:creationId xmlns:a16="http://schemas.microsoft.com/office/drawing/2014/main" id="{CC8D3A6A-FC7D-14DD-498D-23EE79A8B5D1}"/>
              </a:ext>
            </a:extLst>
          </p:cNvPr>
          <p:cNvSpPr/>
          <p:nvPr/>
        </p:nvSpPr>
        <p:spPr>
          <a:xfrm>
            <a:off x="352520" y="3540224"/>
            <a:ext cx="648072" cy="43204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iterate type="lt">
                                    <p:tmPct val="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iterate type="lt">
                                    <p:tmPct val="0"/>
                                  </p:iterate>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nodeType="after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lt">
                                    <p:tmPct val="0"/>
                                  </p:iterate>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
                            </p:stCondLst>
                            <p:childTnLst>
                              <p:par>
                                <p:cTn id="37" presetID="22" presetClass="entr" presetSubtype="8" fill="hold" nodeType="afterEffect">
                                  <p:stCondLst>
                                    <p:cond delay="0"/>
                                  </p:stCondLst>
                                  <p:iterate type="lt">
                                    <p:tmPct val="0"/>
                                  </p:iterate>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par>
                          <p:cTn id="40" fill="hold">
                            <p:stCondLst>
                              <p:cond delay="1000"/>
                            </p:stCondLst>
                            <p:childTnLst>
                              <p:par>
                                <p:cTn id="41" presetID="22" presetClass="entr" presetSubtype="8" fill="hold" nodeType="afterEffect">
                                  <p:stCondLst>
                                    <p:cond delay="0"/>
                                  </p:stCondLst>
                                  <p:iterate type="lt">
                                    <p:tmPct val="0"/>
                                  </p:iterate>
                                  <p:childTnLst>
                                    <p:set>
                                      <p:cBhvr>
                                        <p:cTn id="42" dur="1" fill="hold">
                                          <p:stCondLst>
                                            <p:cond delay="0"/>
                                          </p:stCondLst>
                                        </p:cTn>
                                        <p:tgtEl>
                                          <p:spTgt spid="9">
                                            <p:txEl>
                                              <p:pRg st="1" end="1"/>
                                            </p:txEl>
                                          </p:spTgt>
                                        </p:tgtEl>
                                        <p:attrNameLst>
                                          <p:attrName>style.visibility</p:attrName>
                                        </p:attrNameLst>
                                      </p:cBhvr>
                                      <p:to>
                                        <p:strVal val="visible"/>
                                      </p:to>
                                    </p:set>
                                    <p:animEffect transition="in" filter="wipe(left)">
                                      <p:cBhvr>
                                        <p:cTn id="4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83046" y="1833235"/>
            <a:ext cx="6135719" cy="923330"/>
          </a:xfrm>
          <a:prstGeom prst="rect">
            <a:avLst/>
          </a:prstGeom>
          <a:noFill/>
        </p:spPr>
        <p:txBody>
          <a:bodyPr wrap="none" rtlCol="0">
            <a:spAutoFit/>
          </a:bodyPr>
          <a:lstStyle/>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Luyện đọc nhóm</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văn bản, đồ chơi, búp bê, trong nhà&#10;&#10;Mô tả được tạo tự động">
            <a:extLst>
              <a:ext uri="{FF2B5EF4-FFF2-40B4-BE49-F238E27FC236}">
                <a16:creationId xmlns:a16="http://schemas.microsoft.com/office/drawing/2014/main" id="{5B63C7DA-1B13-FB44-815A-C1C685E8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502370"/>
            <a:ext cx="5858030" cy="2609627"/>
          </a:xfrm>
          <a:prstGeom prst="rect">
            <a:avLst/>
          </a:prstGeom>
        </p:spPr>
      </p:pic>
    </p:spTree>
    <p:extLst>
      <p:ext uri="{BB962C8B-B14F-4D97-AF65-F5344CB8AC3E}">
        <p14:creationId xmlns:p14="http://schemas.microsoft.com/office/powerpoint/2010/main" val="2960479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41123" y="2098771"/>
            <a:ext cx="5461753"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rPr>
              <a:t>Khởi động</a:t>
            </a:r>
            <a:endParaRPr lang="zh-CN" altLang="en-US" sz="7200" b="1" dirty="0">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endParaRP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582" y="2787774"/>
            <a:ext cx="4104456" cy="2238313"/>
          </a:xfrm>
          <a:prstGeom prst="rect">
            <a:avLst/>
          </a:prstGeom>
        </p:spPr>
      </p:pic>
    </p:spTree>
    <p:extLst>
      <p:ext uri="{BB962C8B-B14F-4D97-AF65-F5344CB8AC3E}">
        <p14:creationId xmlns:p14="http://schemas.microsoft.com/office/powerpoint/2010/main" val="5967955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52E32C8-482F-B95F-F4DB-707E9F41AE67}"/>
              </a:ext>
            </a:extLst>
          </p:cNvPr>
          <p:cNvSpPr txBox="1"/>
          <p:nvPr/>
        </p:nvSpPr>
        <p:spPr>
          <a:xfrm>
            <a:off x="2411760" y="77886"/>
            <a:ext cx="482453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Lễ chào cờ đặc biệt</a:t>
            </a:r>
          </a:p>
        </p:txBody>
      </p:sp>
      <p:sp>
        <p:nvSpPr>
          <p:cNvPr id="7" name="Hộp Văn bản 6">
            <a:extLst>
              <a:ext uri="{FF2B5EF4-FFF2-40B4-BE49-F238E27FC236}">
                <a16:creationId xmlns:a16="http://schemas.microsoft.com/office/drawing/2014/main" id="{E496C7C7-916F-053B-6E47-04BC0F4F71E1}"/>
              </a:ext>
            </a:extLst>
          </p:cNvPr>
          <p:cNvSpPr txBox="1"/>
          <p:nvPr/>
        </p:nvSpPr>
        <p:spPr>
          <a:xfrm>
            <a:off x="1166" y="987574"/>
            <a:ext cx="9142834" cy="3785652"/>
          </a:xfrm>
          <a:prstGeom prst="rect">
            <a:avLst/>
          </a:prstGeom>
          <a:noFill/>
        </p:spPr>
        <p:txBody>
          <a:bodyPr wrap="square" rtlCol="0">
            <a:spAutoFit/>
          </a:bodyPr>
          <a:lstStyle/>
          <a:p>
            <a:r>
              <a:rPr lang="en-US" sz="20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Tại lễ chào cờ, các em học sinh của trường xếp thành hình bản đồ Việt Nam với hai quần đảo lớn: Hoàng Sa và Trường Sa.</a:t>
            </a:r>
          </a:p>
          <a:p>
            <a:r>
              <a:rPr lang="en-US" sz="2000" b="1">
                <a:latin typeface="Arial-Rounded" panose="020B0500000000000000" pitchFamily="34" charset="0"/>
                <a:ea typeface="Arial-Rounded" panose="020B0500000000000000" pitchFamily="34" charset="0"/>
                <a:cs typeface="Arial-Rounded" panose="020B0500000000000000" pitchFamily="34" charset="0"/>
              </a:rPr>
              <a:t>	Khi nhạc nền Quốc ca vang lên, tất cả thầy cô và học sinh đều hướng về lá Quốc kì thiêng liêng, hát vang giai điệu hào hung của bài hát.</a:t>
            </a:r>
          </a:p>
          <a:p>
            <a:r>
              <a:rPr lang="en-US" sz="2000" b="1">
                <a:latin typeface="Arial-Rounded" panose="020B0500000000000000" pitchFamily="34" charset="0"/>
                <a:ea typeface="Arial-Rounded" panose="020B0500000000000000" pitchFamily="34" charset="0"/>
                <a:cs typeface="Arial-Rounded" panose="020B0500000000000000" pitchFamily="34" charset="0"/>
              </a:rPr>
              <a:t>	Sau phần nghi thức, buổi lễ diễn ra sôi nổi với các tiết mục múa hát của học sinh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Cuối buổi lễ, thầy Hiệu trưởng kêu gọi toàn trường tiếp tục thi đua dạy tốt, học tốt và tích cực tham gia cuộc thi “Tìm hiểu về biển, đảo quê hương”.</a:t>
            </a:r>
          </a:p>
          <a:p>
            <a:r>
              <a:rPr lang="en-US" sz="2000" b="1">
                <a:latin typeface="Arial-Rounded" panose="020B0500000000000000" pitchFamily="34" charset="0"/>
                <a:ea typeface="Arial-Rounded" panose="020B0500000000000000" pitchFamily="34" charset="0"/>
                <a:cs typeface="Arial-Rounded" panose="020B0500000000000000" pitchFamily="34" charset="0"/>
              </a:rPr>
              <a:t>	Buổi lễ đã để lại ấn tượng khó quên trong lòng các bạn nhỏ.</a:t>
            </a:r>
          </a:p>
          <a:p>
            <a:pPr algn="r"/>
            <a:r>
              <a:rPr lang="en-US" sz="2000" b="1">
                <a:latin typeface="Arial-Rounded" panose="020B0500000000000000" pitchFamily="34" charset="0"/>
                <a:ea typeface="Arial-Rounded" panose="020B0500000000000000" pitchFamily="34" charset="0"/>
                <a:cs typeface="Arial-Rounded" panose="020B0500000000000000" pitchFamily="34" charset="0"/>
              </a:rPr>
              <a:t>MINH AN (baophapluat.vn)</a:t>
            </a:r>
          </a:p>
        </p:txBody>
      </p:sp>
    </p:spTree>
    <p:extLst>
      <p:ext uri="{BB962C8B-B14F-4D97-AF65-F5344CB8AC3E}">
        <p14:creationId xmlns:p14="http://schemas.microsoft.com/office/powerpoint/2010/main" val="2511470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84312" y="1328315"/>
            <a:ext cx="3969356" cy="1754326"/>
          </a:xfrm>
          <a:prstGeom prst="rect">
            <a:avLst/>
          </a:prstGeom>
          <a:noFill/>
        </p:spPr>
        <p:txBody>
          <a:bodyPr wrap="none" rtlCol="0">
            <a:spAutoFit/>
          </a:bodyPr>
          <a:lstStyle/>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Thi đọc </a:t>
            </a:r>
          </a:p>
          <a:p>
            <a:pPr algn="ctr"/>
            <a:r>
              <a:rPr lang="en-US" altLang="zh-CN" sz="54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Ziclets" panose="02000603000000000000" pitchFamily="2" charset="0"/>
                <a:ea typeface="微软雅黑" panose="020B0503020204020204" pitchFamily="34" charset="-122"/>
              </a:rPr>
              <a:t>trước lớp</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EECAEE19-2F82-47B5-1728-8E12D73A3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202" y="3006405"/>
            <a:ext cx="4569595" cy="2080294"/>
          </a:xfrm>
          <a:prstGeom prst="rect">
            <a:avLst/>
          </a:prstGeom>
        </p:spPr>
      </p:pic>
    </p:spTree>
    <p:extLst>
      <p:ext uri="{BB962C8B-B14F-4D97-AF65-F5344CB8AC3E}">
        <p14:creationId xmlns:p14="http://schemas.microsoft.com/office/powerpoint/2010/main" val="1146311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79712" y="2061928"/>
            <a:ext cx="5295039"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Poky's" panose="020B0606040200020203" pitchFamily="34" charset="0"/>
                <a:ea typeface="微软雅黑" panose="020B0503020204020204" pitchFamily="34" charset="-122"/>
              </a:rPr>
              <a:t>TÌM hiểu bài</a:t>
            </a: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đồ họa véc-tơ&#10;&#10;Mô tả được tạo tự động">
            <a:extLst>
              <a:ext uri="{FF2B5EF4-FFF2-40B4-BE49-F238E27FC236}">
                <a16:creationId xmlns:a16="http://schemas.microsoft.com/office/drawing/2014/main" id="{CBB22941-A511-3D6A-7B20-EB98ED249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2496083"/>
            <a:ext cx="2008746" cy="2551991"/>
          </a:xfrm>
          <a:prstGeom prst="rect">
            <a:avLst/>
          </a:prstGeom>
        </p:spPr>
      </p:pic>
    </p:spTree>
    <p:extLst>
      <p:ext uri="{BB962C8B-B14F-4D97-AF65-F5344CB8AC3E}">
        <p14:creationId xmlns:p14="http://schemas.microsoft.com/office/powerpoint/2010/main" val="2307020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B294486-9D59-BE10-D1BE-8ED8BD5D415F}"/>
              </a:ext>
            </a:extLst>
          </p:cNvPr>
          <p:cNvSpPr txBox="1"/>
          <p:nvPr/>
        </p:nvSpPr>
        <p:spPr>
          <a:xfrm>
            <a:off x="1115616" y="-13682"/>
            <a:ext cx="7344816" cy="830997"/>
          </a:xfrm>
          <a:prstGeom prst="rect">
            <a:avLst/>
          </a:prstGeom>
          <a:noFill/>
        </p:spPr>
        <p:txBody>
          <a:bodyPr wrap="square">
            <a:spAutoFit/>
          </a:bodyPr>
          <a:lstStyle/>
          <a:p>
            <a:r>
              <a:rPr lang="en-US" sz="2400" b="1">
                <a:effectLst/>
                <a:latin typeface="Arial-Rounded" panose="020B0500000000000000" pitchFamily="34" charset="0"/>
                <a:ea typeface="Arial-Rounded" panose="020B0500000000000000" pitchFamily="34" charset="0"/>
                <a:cs typeface="Arial-Rounded" panose="020B0500000000000000" pitchFamily="34" charset="0"/>
              </a:rPr>
              <a:t>Câu 1: Lễ chào cờ của trường tiểu học Cát Bi được tổ chức nhằm mục đích gì?</a:t>
            </a:r>
            <a:endParaRPr lang="en-US" sz="24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Hộp Văn bản 6">
            <a:extLst>
              <a:ext uri="{FF2B5EF4-FFF2-40B4-BE49-F238E27FC236}">
                <a16:creationId xmlns:a16="http://schemas.microsoft.com/office/drawing/2014/main" id="{16CF3C10-62E4-309F-D8B9-AC72034A8093}"/>
              </a:ext>
            </a:extLst>
          </p:cNvPr>
          <p:cNvSpPr txBox="1"/>
          <p:nvPr/>
        </p:nvSpPr>
        <p:spPr>
          <a:xfrm>
            <a:off x="467544" y="1131590"/>
            <a:ext cx="8280920" cy="1200329"/>
          </a:xfrm>
          <a:prstGeom prst="rect">
            <a:avLst/>
          </a:prstGeom>
          <a:noFill/>
        </p:spPr>
        <p:txBody>
          <a:bodyPr wrap="square">
            <a:spAutoFit/>
          </a:bodyPr>
          <a:lstStyle/>
          <a:p>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Lễ chào cờ của trường tiểu học Cát Bi được tổ chức nhằm thể hiện ý thức hướng về biển, đảo, bảo vệ biển đảo quê hương.</a:t>
            </a:r>
          </a:p>
        </p:txBody>
      </p:sp>
      <p:pic>
        <p:nvPicPr>
          <p:cNvPr id="8" name="Hình ảnh 7">
            <a:extLst>
              <a:ext uri="{FF2B5EF4-FFF2-40B4-BE49-F238E27FC236}">
                <a16:creationId xmlns:a16="http://schemas.microsoft.com/office/drawing/2014/main" id="{88E379AB-3B16-EFDC-B1AA-F1E37A84B08D}"/>
              </a:ext>
            </a:extLst>
          </p:cNvPr>
          <p:cNvPicPr>
            <a:picLocks noChangeAspect="1"/>
          </p:cNvPicPr>
          <p:nvPr/>
        </p:nvPicPr>
        <p:blipFill>
          <a:blip r:embed="rId2"/>
          <a:stretch>
            <a:fillRect/>
          </a:stretch>
        </p:blipFill>
        <p:spPr>
          <a:xfrm>
            <a:off x="4499992" y="2139702"/>
            <a:ext cx="3778888" cy="2958290"/>
          </a:xfrm>
          <a:prstGeom prst="roundRect">
            <a:avLst>
              <a:gd name="adj" fmla="val 12191"/>
            </a:avLst>
          </a:prstGeom>
          <a:ln>
            <a:noFill/>
          </a:ln>
          <a:effectLst>
            <a:softEdge rad="112500"/>
          </a:effectLst>
        </p:spPr>
      </p:pic>
    </p:spTree>
    <p:extLst>
      <p:ext uri="{BB962C8B-B14F-4D97-AF65-F5344CB8AC3E}">
        <p14:creationId xmlns:p14="http://schemas.microsoft.com/office/powerpoint/2010/main" val="413068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A3C0875-039B-1EF6-A885-05EDF5FDA27D}"/>
              </a:ext>
            </a:extLst>
          </p:cNvPr>
          <p:cNvSpPr txBox="1"/>
          <p:nvPr/>
        </p:nvSpPr>
        <p:spPr>
          <a:xfrm>
            <a:off x="971600" y="-20538"/>
            <a:ext cx="7200800" cy="830997"/>
          </a:xfrm>
          <a:prstGeom prst="rect">
            <a:avLst/>
          </a:prstGeom>
          <a:noFill/>
        </p:spPr>
        <p:txBody>
          <a:bodyPr wrap="square">
            <a:spAutoFit/>
          </a:bodyPr>
          <a:lstStyle/>
          <a:p>
            <a:r>
              <a:rPr lang="en-US" sz="2400" b="1">
                <a:effectLst/>
                <a:latin typeface="AvantGarde" panose="00000400000000000000" pitchFamily="2" charset="0"/>
                <a:ea typeface="AvantGarde" panose="00000400000000000000" pitchFamily="2" charset="0"/>
                <a:cs typeface="AvantGarde" panose="00000400000000000000" pitchFamily="2" charset="0"/>
              </a:rPr>
              <a:t>Câu 2: Chi tiết nào cho thấy lễ chào cờ đó rất đặc biệt?</a:t>
            </a:r>
            <a:endParaRPr lang="en-US" sz="2400" b="1">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E960440D-1969-9A81-B42D-D904A0C21D99}"/>
              </a:ext>
            </a:extLst>
          </p:cNvPr>
          <p:cNvSpPr txBox="1"/>
          <p:nvPr/>
        </p:nvSpPr>
        <p:spPr>
          <a:xfrm>
            <a:off x="323528" y="915566"/>
            <a:ext cx="8712968" cy="830997"/>
          </a:xfrm>
          <a:prstGeom prst="rect">
            <a:avLst/>
          </a:prstGeom>
          <a:noFill/>
        </p:spPr>
        <p:txBody>
          <a:bodyPr wrap="square">
            <a:spAutoFit/>
          </a:bodyPr>
          <a:lstStyle/>
          <a:p>
            <a:r>
              <a:rPr lang="en-US" sz="2400" b="1">
                <a:solidFill>
                  <a:srgbClr val="0070C0"/>
                </a:solidFill>
                <a:effectLst/>
                <a:latin typeface="AvantGarde" panose="00000400000000000000" pitchFamily="2" charset="0"/>
                <a:ea typeface="AvantGarde" panose="00000400000000000000" pitchFamily="2" charset="0"/>
                <a:cs typeface="AvantGarde" panose="00000400000000000000" pitchFamily="2" charset="0"/>
              </a:rPr>
              <a:t>Học sinh của trường xếp hình Việt Nam với hai quần đảo Trường Sa và Hoàng Sa.</a:t>
            </a:r>
            <a:endParaRPr lang="en-US" sz="2400" b="1">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Hình ảnh 5">
            <a:extLst>
              <a:ext uri="{FF2B5EF4-FFF2-40B4-BE49-F238E27FC236}">
                <a16:creationId xmlns:a16="http://schemas.microsoft.com/office/drawing/2014/main" id="{55AF86D1-4FD5-4CD3-E675-742949F37ED5}"/>
              </a:ext>
            </a:extLst>
          </p:cNvPr>
          <p:cNvPicPr>
            <a:picLocks noChangeAspect="1"/>
          </p:cNvPicPr>
          <p:nvPr/>
        </p:nvPicPr>
        <p:blipFill>
          <a:blip r:embed="rId2"/>
          <a:stretch>
            <a:fillRect/>
          </a:stretch>
        </p:blipFill>
        <p:spPr>
          <a:xfrm>
            <a:off x="1691680" y="1667137"/>
            <a:ext cx="5328592" cy="3443973"/>
          </a:xfrm>
          <a:prstGeom prst="roundRect">
            <a:avLst/>
          </a:prstGeom>
          <a:ln>
            <a:noFill/>
          </a:ln>
          <a:effectLst>
            <a:softEdge rad="112500"/>
          </a:effectLst>
        </p:spPr>
      </p:pic>
    </p:spTree>
    <p:extLst>
      <p:ext uri="{BB962C8B-B14F-4D97-AF65-F5344CB8AC3E}">
        <p14:creationId xmlns:p14="http://schemas.microsoft.com/office/powerpoint/2010/main" val="13232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92B480A5-4D0F-8DF1-2DCD-764C76E82AB8}"/>
              </a:ext>
            </a:extLst>
          </p:cNvPr>
          <p:cNvSpPr txBox="1"/>
          <p:nvPr/>
        </p:nvSpPr>
        <p:spPr>
          <a:xfrm>
            <a:off x="755576" y="0"/>
            <a:ext cx="7992888" cy="830997"/>
          </a:xfrm>
          <a:prstGeom prst="rect">
            <a:avLst/>
          </a:prstGeom>
          <a:noFill/>
        </p:spPr>
        <p:txBody>
          <a:bodyPr wrap="square">
            <a:spAutoFit/>
          </a:bodyPr>
          <a:lstStyle/>
          <a:p>
            <a:r>
              <a:rPr lang="en-US" sz="2400" b="1">
                <a:effectLst/>
                <a:latin typeface="AvantGarde" panose="00000400000000000000" pitchFamily="2" charset="0"/>
                <a:ea typeface="AvantGarde" panose="00000400000000000000" pitchFamily="2" charset="0"/>
                <a:cs typeface="AvantGarde" panose="00000400000000000000" pitchFamily="2" charset="0"/>
              </a:rPr>
              <a:t>Câu 3: Theo em, vì sao buổi lễ chào cờ đó để lại ấn tượng khó quên đối với các bạn học sinh?</a:t>
            </a:r>
            <a:endParaRPr lang="en-US" sz="2400" b="1">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50AE2DBA-2E8E-8705-B3F0-E3A42041E632}"/>
              </a:ext>
            </a:extLst>
          </p:cNvPr>
          <p:cNvSpPr txBox="1"/>
          <p:nvPr/>
        </p:nvSpPr>
        <p:spPr>
          <a:xfrm>
            <a:off x="395536" y="915566"/>
            <a:ext cx="8568952" cy="1230786"/>
          </a:xfrm>
          <a:prstGeom prst="rect">
            <a:avLst/>
          </a:prstGeom>
          <a:noFill/>
        </p:spPr>
        <p:txBody>
          <a:bodyPr wrap="square">
            <a:spAutoFit/>
          </a:bodyPr>
          <a:lstStyle/>
          <a:p>
            <a:pPr algn="just">
              <a:lnSpc>
                <a:spcPct val="106000"/>
              </a:lnSpc>
              <a:spcAft>
                <a:spcPts val="800"/>
              </a:spcAft>
            </a:pPr>
            <a:r>
              <a:rPr lang="nl-NL" sz="2400" b="1">
                <a:solidFill>
                  <a:schemeClr val="accent6">
                    <a:lumMod val="50000"/>
                  </a:schemeClr>
                </a:solidFill>
                <a:effectLst/>
                <a:latin typeface="AvantGarde" panose="00000400000000000000" pitchFamily="2" charset="0"/>
                <a:ea typeface="AvantGarde" panose="00000400000000000000" pitchFamily="2" charset="0"/>
                <a:cs typeface="AvantGarde" panose="00000400000000000000" pitchFamily="2" charset="0"/>
              </a:rPr>
              <a:t>Vì buổi lễ đó lễ đó có hoạt động xếp thành hình bản đồ Việt Nam với số lượng lớn HS tham gia; Vì buổi lễ đó tổ chức trang trọng, thiêng liêng,...</a:t>
            </a:r>
            <a:endParaRPr lang="en-US" sz="2400" b="1">
              <a:solidFill>
                <a:schemeClr val="accent6">
                  <a:lumMod val="50000"/>
                </a:schemeClr>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6" name="Hình ảnh 5">
            <a:extLst>
              <a:ext uri="{FF2B5EF4-FFF2-40B4-BE49-F238E27FC236}">
                <a16:creationId xmlns:a16="http://schemas.microsoft.com/office/drawing/2014/main" id="{B7E6864A-413A-BE21-70F1-716A3A2F87E6}"/>
              </a:ext>
            </a:extLst>
          </p:cNvPr>
          <p:cNvPicPr>
            <a:picLocks noChangeAspect="1"/>
          </p:cNvPicPr>
          <p:nvPr/>
        </p:nvPicPr>
        <p:blipFill>
          <a:blip r:embed="rId2"/>
          <a:stretch>
            <a:fillRect/>
          </a:stretch>
        </p:blipFill>
        <p:spPr>
          <a:xfrm>
            <a:off x="1979712" y="2136692"/>
            <a:ext cx="4860564" cy="3006808"/>
          </a:xfrm>
          <a:prstGeom prst="roundRect">
            <a:avLst/>
          </a:prstGeom>
          <a:ln>
            <a:noFill/>
          </a:ln>
          <a:effectLst>
            <a:softEdge rad="112500"/>
          </a:effectLst>
        </p:spPr>
      </p:pic>
    </p:spTree>
    <p:extLst>
      <p:ext uri="{BB962C8B-B14F-4D97-AF65-F5344CB8AC3E}">
        <p14:creationId xmlns:p14="http://schemas.microsoft.com/office/powerpoint/2010/main" val="17222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74141C8-2EB6-167C-46BC-29439FA93F7D}"/>
              </a:ext>
            </a:extLst>
          </p:cNvPr>
          <p:cNvSpPr txBox="1"/>
          <p:nvPr/>
        </p:nvSpPr>
        <p:spPr>
          <a:xfrm>
            <a:off x="827584" y="30480"/>
            <a:ext cx="7632848" cy="714683"/>
          </a:xfrm>
          <a:prstGeom prst="rect">
            <a:avLst/>
          </a:prstGeom>
          <a:noFill/>
        </p:spPr>
        <p:txBody>
          <a:bodyPr wrap="square">
            <a:spAutoFit/>
          </a:bodyPr>
          <a:lstStyle/>
          <a:p>
            <a:pPr algn="just">
              <a:lnSpc>
                <a:spcPct val="106000"/>
              </a:lnSpc>
              <a:spcAft>
                <a:spcPts val="800"/>
              </a:spcAft>
            </a:pPr>
            <a:r>
              <a:rPr lang="en-US" sz="2000" b="1">
                <a:effectLst/>
                <a:latin typeface="AvantGarde" panose="00000400000000000000" pitchFamily="2" charset="0"/>
                <a:ea typeface="AvantGarde" panose="00000400000000000000" pitchFamily="2" charset="0"/>
                <a:cs typeface="AvantGarde" panose="00000400000000000000" pitchFamily="2" charset="0"/>
              </a:rPr>
              <a:t>Câu 4: Dựa vào hình minh hoạ trong bài học, hãy kể tên mộ số trường tổ chức lễ chào cờ đặc biệt hướng về biển, đảo.</a:t>
            </a:r>
          </a:p>
        </p:txBody>
      </p:sp>
      <p:pic>
        <p:nvPicPr>
          <p:cNvPr id="6" name="Hình ảnh 5">
            <a:extLst>
              <a:ext uri="{FF2B5EF4-FFF2-40B4-BE49-F238E27FC236}">
                <a16:creationId xmlns:a16="http://schemas.microsoft.com/office/drawing/2014/main" id="{5ABB2772-2363-7EF1-1EB7-0D62345C61D2}"/>
              </a:ext>
            </a:extLst>
          </p:cNvPr>
          <p:cNvPicPr>
            <a:picLocks noChangeAspect="1"/>
          </p:cNvPicPr>
          <p:nvPr/>
        </p:nvPicPr>
        <p:blipFill>
          <a:blip r:embed="rId2"/>
          <a:stretch>
            <a:fillRect/>
          </a:stretch>
        </p:blipFill>
        <p:spPr>
          <a:xfrm>
            <a:off x="323528" y="1059582"/>
            <a:ext cx="2376264" cy="1860250"/>
          </a:xfrm>
          <a:prstGeom prst="roundRect">
            <a:avLst>
              <a:gd name="adj" fmla="val 12191"/>
            </a:avLst>
          </a:prstGeom>
          <a:ln>
            <a:noFill/>
          </a:ln>
          <a:effectLst>
            <a:softEdge rad="112500"/>
          </a:effectLst>
        </p:spPr>
      </p:pic>
      <p:pic>
        <p:nvPicPr>
          <p:cNvPr id="7" name="Hình ảnh 6">
            <a:extLst>
              <a:ext uri="{FF2B5EF4-FFF2-40B4-BE49-F238E27FC236}">
                <a16:creationId xmlns:a16="http://schemas.microsoft.com/office/drawing/2014/main" id="{96D7F93F-42A2-ACFA-AB0F-82361CF1B901}"/>
              </a:ext>
            </a:extLst>
          </p:cNvPr>
          <p:cNvPicPr>
            <a:picLocks noChangeAspect="1"/>
          </p:cNvPicPr>
          <p:nvPr/>
        </p:nvPicPr>
        <p:blipFill>
          <a:blip r:embed="rId3"/>
          <a:stretch>
            <a:fillRect/>
          </a:stretch>
        </p:blipFill>
        <p:spPr>
          <a:xfrm>
            <a:off x="3023828" y="1059582"/>
            <a:ext cx="2736304" cy="1768527"/>
          </a:xfrm>
          <a:prstGeom prst="roundRect">
            <a:avLst/>
          </a:prstGeom>
          <a:ln>
            <a:noFill/>
          </a:ln>
          <a:effectLst>
            <a:softEdge rad="112500"/>
          </a:effectLst>
        </p:spPr>
      </p:pic>
      <p:pic>
        <p:nvPicPr>
          <p:cNvPr id="8" name="Hình ảnh 7">
            <a:extLst>
              <a:ext uri="{FF2B5EF4-FFF2-40B4-BE49-F238E27FC236}">
                <a16:creationId xmlns:a16="http://schemas.microsoft.com/office/drawing/2014/main" id="{FF8F2478-7626-0E74-A50D-7953B8BF7347}"/>
              </a:ext>
            </a:extLst>
          </p:cNvPr>
          <p:cNvPicPr>
            <a:picLocks noChangeAspect="1"/>
          </p:cNvPicPr>
          <p:nvPr/>
        </p:nvPicPr>
        <p:blipFill>
          <a:blip r:embed="rId4"/>
          <a:stretch>
            <a:fillRect/>
          </a:stretch>
        </p:blipFill>
        <p:spPr>
          <a:xfrm>
            <a:off x="6084168" y="1059582"/>
            <a:ext cx="2736304" cy="1692713"/>
          </a:xfrm>
          <a:prstGeom prst="roundRect">
            <a:avLst/>
          </a:prstGeom>
          <a:ln>
            <a:noFill/>
          </a:ln>
          <a:effectLst>
            <a:softEdge rad="112500"/>
          </a:effectLst>
        </p:spPr>
      </p:pic>
      <p:sp>
        <p:nvSpPr>
          <p:cNvPr id="9" name="Hộp Văn bản 8">
            <a:extLst>
              <a:ext uri="{FF2B5EF4-FFF2-40B4-BE49-F238E27FC236}">
                <a16:creationId xmlns:a16="http://schemas.microsoft.com/office/drawing/2014/main" id="{4E5A8B5E-090E-89A4-1FF2-F9C50D9C784F}"/>
              </a:ext>
            </a:extLst>
          </p:cNvPr>
          <p:cNvSpPr txBox="1"/>
          <p:nvPr/>
        </p:nvSpPr>
        <p:spPr>
          <a:xfrm>
            <a:off x="323528" y="2951478"/>
            <a:ext cx="2376264" cy="1040926"/>
          </a:xfrm>
          <a:prstGeom prst="rect">
            <a:avLst/>
          </a:prstGeom>
          <a:noFill/>
        </p:spPr>
        <p:txBody>
          <a:bodyPr wrap="square">
            <a:spAutoFit/>
          </a:bodyPr>
          <a:lstStyle/>
          <a:p>
            <a:pPr algn="ctr">
              <a:lnSpc>
                <a:spcPct val="106000"/>
              </a:lnSpc>
              <a:spcAft>
                <a:spcPts val="800"/>
              </a:spcAft>
            </a:pPr>
            <a:r>
              <a:rPr lang="en-US" sz="2000" b="1">
                <a:effectLst/>
                <a:latin typeface="AvantGarde" panose="00000400000000000000" pitchFamily="2" charset="0"/>
                <a:ea typeface="AvantGarde" panose="00000400000000000000" pitchFamily="2" charset="0"/>
                <a:cs typeface="AvantGarde" panose="00000400000000000000" pitchFamily="2" charset="0"/>
              </a:rPr>
              <a:t>Trường Tiểu học Cát Bi (Hải Phòng)</a:t>
            </a:r>
          </a:p>
        </p:txBody>
      </p:sp>
      <p:sp>
        <p:nvSpPr>
          <p:cNvPr id="10" name="Hộp Văn bản 9">
            <a:extLst>
              <a:ext uri="{FF2B5EF4-FFF2-40B4-BE49-F238E27FC236}">
                <a16:creationId xmlns:a16="http://schemas.microsoft.com/office/drawing/2014/main" id="{4CB01BB0-0967-FECC-CB1A-7EC5CB4B89C7}"/>
              </a:ext>
            </a:extLst>
          </p:cNvPr>
          <p:cNvSpPr txBox="1"/>
          <p:nvPr/>
        </p:nvSpPr>
        <p:spPr>
          <a:xfrm>
            <a:off x="3139460" y="2955744"/>
            <a:ext cx="2376264" cy="1040926"/>
          </a:xfrm>
          <a:prstGeom prst="rect">
            <a:avLst/>
          </a:prstGeom>
          <a:noFill/>
        </p:spPr>
        <p:txBody>
          <a:bodyPr wrap="square">
            <a:spAutoFit/>
          </a:bodyPr>
          <a:lstStyle/>
          <a:p>
            <a:pPr algn="ctr">
              <a:lnSpc>
                <a:spcPct val="106000"/>
              </a:lnSpc>
              <a:spcAft>
                <a:spcPts val="800"/>
              </a:spcAft>
            </a:pPr>
            <a:r>
              <a:rPr lang="en-US" sz="2000" b="1">
                <a:effectLst/>
                <a:latin typeface="AvantGarde" panose="00000400000000000000" pitchFamily="2" charset="0"/>
                <a:ea typeface="AvantGarde" panose="00000400000000000000" pitchFamily="2" charset="0"/>
                <a:cs typeface="AvantGarde" panose="00000400000000000000" pitchFamily="2" charset="0"/>
              </a:rPr>
              <a:t>Trường Tiểu học Trưng Vương (Đà Lạt, Lâm Đồng)</a:t>
            </a:r>
          </a:p>
        </p:txBody>
      </p:sp>
      <p:sp>
        <p:nvSpPr>
          <p:cNvPr id="11" name="Hộp Văn bản 10">
            <a:extLst>
              <a:ext uri="{FF2B5EF4-FFF2-40B4-BE49-F238E27FC236}">
                <a16:creationId xmlns:a16="http://schemas.microsoft.com/office/drawing/2014/main" id="{B3298DAC-C44C-F1AC-9C9B-E1AF7D14D63C}"/>
              </a:ext>
            </a:extLst>
          </p:cNvPr>
          <p:cNvSpPr txBox="1"/>
          <p:nvPr/>
        </p:nvSpPr>
        <p:spPr>
          <a:xfrm>
            <a:off x="6300192" y="2951478"/>
            <a:ext cx="2376264" cy="1040926"/>
          </a:xfrm>
          <a:prstGeom prst="rect">
            <a:avLst/>
          </a:prstGeom>
          <a:noFill/>
        </p:spPr>
        <p:txBody>
          <a:bodyPr wrap="square">
            <a:spAutoFit/>
          </a:bodyPr>
          <a:lstStyle/>
          <a:p>
            <a:pPr algn="ctr">
              <a:lnSpc>
                <a:spcPct val="106000"/>
              </a:lnSpc>
              <a:spcAft>
                <a:spcPts val="800"/>
              </a:spcAft>
            </a:pPr>
            <a:r>
              <a:rPr lang="en-US" sz="2000" b="1">
                <a:effectLst/>
                <a:latin typeface="AvantGarde" panose="00000400000000000000" pitchFamily="2" charset="0"/>
                <a:ea typeface="AvantGarde" panose="00000400000000000000" pitchFamily="2" charset="0"/>
                <a:cs typeface="AvantGarde" panose="00000400000000000000" pitchFamily="2" charset="0"/>
              </a:rPr>
              <a:t>Trường Tiểu học Cẩm Bình (Cẩm Xuyên, Hà Tĩnh)</a:t>
            </a:r>
          </a:p>
        </p:txBody>
      </p:sp>
    </p:spTree>
    <p:extLst>
      <p:ext uri="{BB962C8B-B14F-4D97-AF65-F5344CB8AC3E}">
        <p14:creationId xmlns:p14="http://schemas.microsoft.com/office/powerpoint/2010/main" val="42520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E5DD8CC-8BD4-2F2F-39B0-ADA2D02473E0}"/>
              </a:ext>
            </a:extLst>
          </p:cNvPr>
          <p:cNvSpPr txBox="1"/>
          <p:nvPr/>
        </p:nvSpPr>
        <p:spPr>
          <a:xfrm>
            <a:off x="2483768" y="127000"/>
            <a:ext cx="4248472" cy="707886"/>
          </a:xfrm>
          <a:prstGeom prst="rect">
            <a:avLst/>
          </a:prstGeom>
          <a:noFill/>
        </p:spPr>
        <p:txBody>
          <a:bodyPr wrap="square" rtlCol="0">
            <a:spAutoFit/>
          </a:bodyPr>
          <a:lstStyle/>
          <a:p>
            <a:pPr algn="ctr"/>
            <a:r>
              <a:rPr lang="en-US" sz="4000">
                <a:latin typeface="SVN-Anastasia" panose="020B0606040200020203" pitchFamily="34" charset="0"/>
              </a:rPr>
              <a:t>Nội dung bài</a:t>
            </a:r>
          </a:p>
        </p:txBody>
      </p:sp>
      <p:pic>
        <p:nvPicPr>
          <p:cNvPr id="4" name="Hình ảnh 3">
            <a:extLst>
              <a:ext uri="{FF2B5EF4-FFF2-40B4-BE49-F238E27FC236}">
                <a16:creationId xmlns:a16="http://schemas.microsoft.com/office/drawing/2014/main" id="{84552A1D-C6A1-B2B2-D074-D49DCDFD8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 y="2281284"/>
            <a:ext cx="2271688" cy="3024627"/>
          </a:xfrm>
          <a:prstGeom prst="rect">
            <a:avLst/>
          </a:prstGeom>
        </p:spPr>
      </p:pic>
      <p:pic>
        <p:nvPicPr>
          <p:cNvPr id="6" name="Hình ảnh 5" descr="Ảnh có chứa văn bản, phong bì, văn phòng phẩm, danh thiếp&#10;&#10;Mô tả được tạo tự động">
            <a:extLst>
              <a:ext uri="{FF2B5EF4-FFF2-40B4-BE49-F238E27FC236}">
                <a16:creationId xmlns:a16="http://schemas.microsoft.com/office/drawing/2014/main" id="{57721559-8A80-89BC-12ED-DDFABDD55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40" y="987574"/>
            <a:ext cx="6660232" cy="3726559"/>
          </a:xfrm>
          <a:prstGeom prst="rect">
            <a:avLst/>
          </a:prstGeom>
        </p:spPr>
      </p:pic>
      <p:sp>
        <p:nvSpPr>
          <p:cNvPr id="8" name="Hộp Văn bản 7">
            <a:extLst>
              <a:ext uri="{FF2B5EF4-FFF2-40B4-BE49-F238E27FC236}">
                <a16:creationId xmlns:a16="http://schemas.microsoft.com/office/drawing/2014/main" id="{D7B7133B-9920-9F7B-8072-3DCFCD0CFCEE}"/>
              </a:ext>
            </a:extLst>
          </p:cNvPr>
          <p:cNvSpPr txBox="1"/>
          <p:nvPr/>
        </p:nvSpPr>
        <p:spPr>
          <a:xfrm>
            <a:off x="2987824" y="1648420"/>
            <a:ext cx="5256584" cy="2246769"/>
          </a:xfrm>
          <a:prstGeom prst="rect">
            <a:avLst/>
          </a:prstGeom>
          <a:noFill/>
        </p:spPr>
        <p:txBody>
          <a:bodyPr wrap="square">
            <a:spAutoFit/>
          </a:bodyPr>
          <a:lstStyle/>
          <a:p>
            <a:r>
              <a:rPr lang="nl-NL" sz="2800" b="1" i="1">
                <a:effectLst/>
                <a:latin typeface="Times New Roman" panose="02020603050405020304" pitchFamily="18" charset="0"/>
                <a:ea typeface="Calibri" panose="020F0502020204030204" pitchFamily="34" charset="0"/>
              </a:rPr>
              <a:t>	Lễ chào cờ đặc biệt hướng về biển, đảo được tổ chức long trọng , thể hiện tình yêu tổ quốc và ý thức về chủ quyền biển đảo của Việt Nam.</a:t>
            </a:r>
            <a:endParaRPr lang="en-US" sz="2800"/>
          </a:p>
        </p:txBody>
      </p:sp>
    </p:spTree>
    <p:extLst>
      <p:ext uri="{BB962C8B-B14F-4D97-AF65-F5344CB8AC3E}">
        <p14:creationId xmlns:p14="http://schemas.microsoft.com/office/powerpoint/2010/main" val="199991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08A5FAC8-866B-3D4D-3036-0A8A3265E369}"/>
              </a:ext>
            </a:extLst>
          </p:cNvPr>
          <p:cNvSpPr txBox="1"/>
          <p:nvPr/>
        </p:nvSpPr>
        <p:spPr>
          <a:xfrm>
            <a:off x="2511911" y="2061928"/>
            <a:ext cx="4230645"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Poky's" panose="020B0606040200020203" pitchFamily="34" charset="0"/>
                <a:ea typeface="微软雅黑" panose="020B0503020204020204" pitchFamily="34" charset="-122"/>
              </a:rPr>
              <a:t>Luyện tập</a:t>
            </a:r>
          </a:p>
        </p:txBody>
      </p:sp>
      <p:sp>
        <p:nvSpPr>
          <p:cNvPr id="3" name="任意多边形 11">
            <a:extLst>
              <a:ext uri="{FF2B5EF4-FFF2-40B4-BE49-F238E27FC236}">
                <a16:creationId xmlns:a16="http://schemas.microsoft.com/office/drawing/2014/main" id="{0F61E294-3A28-5FED-73E8-11787F37451A}"/>
              </a:ext>
            </a:extLst>
          </p:cNvPr>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descr="Ảnh có chứa văn bản, đồ chơi, búp bê&#10;&#10;Mô tả được tạo tự động">
            <a:extLst>
              <a:ext uri="{FF2B5EF4-FFF2-40B4-BE49-F238E27FC236}">
                <a16:creationId xmlns:a16="http://schemas.microsoft.com/office/drawing/2014/main" id="{80AE5244-8DE4-DCD6-D8E0-85619A74A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402" y="2859782"/>
            <a:ext cx="2057005" cy="2283718"/>
          </a:xfrm>
          <a:prstGeom prst="rect">
            <a:avLst/>
          </a:prstGeom>
        </p:spPr>
      </p:pic>
    </p:spTree>
    <p:extLst>
      <p:ext uri="{BB962C8B-B14F-4D97-AF65-F5344CB8AC3E}">
        <p14:creationId xmlns:p14="http://schemas.microsoft.com/office/powerpoint/2010/main" val="76987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33559D7B-6E0B-A608-65E3-861DF1D346A4}"/>
              </a:ext>
            </a:extLst>
          </p:cNvPr>
          <p:cNvSpPr/>
          <p:nvPr/>
        </p:nvSpPr>
        <p:spPr>
          <a:xfrm>
            <a:off x="2915816" y="30634"/>
            <a:ext cx="3600400" cy="627534"/>
          </a:xfrm>
          <a:custGeom>
            <a:avLst/>
            <a:gdLst>
              <a:gd name="connsiteX0" fmla="*/ 0 w 3600400"/>
              <a:gd name="connsiteY0" fmla="*/ 104591 h 627534"/>
              <a:gd name="connsiteX1" fmla="*/ 104591 w 3600400"/>
              <a:gd name="connsiteY1" fmla="*/ 0 h 627534"/>
              <a:gd name="connsiteX2" fmla="*/ 3495809 w 3600400"/>
              <a:gd name="connsiteY2" fmla="*/ 0 h 627534"/>
              <a:gd name="connsiteX3" fmla="*/ 3600400 w 3600400"/>
              <a:gd name="connsiteY3" fmla="*/ 104591 h 627534"/>
              <a:gd name="connsiteX4" fmla="*/ 3600400 w 3600400"/>
              <a:gd name="connsiteY4" fmla="*/ 522943 h 627534"/>
              <a:gd name="connsiteX5" fmla="*/ 3495809 w 3600400"/>
              <a:gd name="connsiteY5" fmla="*/ 627534 h 627534"/>
              <a:gd name="connsiteX6" fmla="*/ 104591 w 3600400"/>
              <a:gd name="connsiteY6" fmla="*/ 627534 h 627534"/>
              <a:gd name="connsiteX7" fmla="*/ 0 w 3600400"/>
              <a:gd name="connsiteY7" fmla="*/ 522943 h 627534"/>
              <a:gd name="connsiteX8" fmla="*/ 0 w 3600400"/>
              <a:gd name="connsiteY8" fmla="*/ 104591 h 62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00" h="627534" fill="none" extrusionOk="0">
                <a:moveTo>
                  <a:pt x="0" y="104591"/>
                </a:moveTo>
                <a:cubicBezTo>
                  <a:pt x="79" y="48966"/>
                  <a:pt x="49404" y="4326"/>
                  <a:pt x="104591" y="0"/>
                </a:cubicBezTo>
                <a:cubicBezTo>
                  <a:pt x="1548429" y="72427"/>
                  <a:pt x="2204221" y="61419"/>
                  <a:pt x="3495809" y="0"/>
                </a:cubicBezTo>
                <a:cubicBezTo>
                  <a:pt x="3552244" y="-9152"/>
                  <a:pt x="3598416" y="46227"/>
                  <a:pt x="3600400" y="104591"/>
                </a:cubicBezTo>
                <a:cubicBezTo>
                  <a:pt x="3605407" y="266286"/>
                  <a:pt x="3626137" y="471105"/>
                  <a:pt x="3600400" y="522943"/>
                </a:cubicBezTo>
                <a:cubicBezTo>
                  <a:pt x="3601622" y="574507"/>
                  <a:pt x="3550594" y="624194"/>
                  <a:pt x="3495809" y="627534"/>
                </a:cubicBezTo>
                <a:cubicBezTo>
                  <a:pt x="2467926" y="657361"/>
                  <a:pt x="591806" y="548228"/>
                  <a:pt x="104591" y="627534"/>
                </a:cubicBezTo>
                <a:cubicBezTo>
                  <a:pt x="51841" y="626967"/>
                  <a:pt x="-1657" y="581035"/>
                  <a:pt x="0" y="522943"/>
                </a:cubicBezTo>
                <a:cubicBezTo>
                  <a:pt x="34776" y="466637"/>
                  <a:pt x="-37252" y="267599"/>
                  <a:pt x="0" y="104591"/>
                </a:cubicBezTo>
                <a:close/>
              </a:path>
              <a:path w="3600400" h="627534" stroke="0" extrusionOk="0">
                <a:moveTo>
                  <a:pt x="0" y="104591"/>
                </a:moveTo>
                <a:cubicBezTo>
                  <a:pt x="10109" y="49582"/>
                  <a:pt x="47840" y="2111"/>
                  <a:pt x="104591" y="0"/>
                </a:cubicBezTo>
                <a:cubicBezTo>
                  <a:pt x="906735" y="123000"/>
                  <a:pt x="2792582" y="-96860"/>
                  <a:pt x="3495809" y="0"/>
                </a:cubicBezTo>
                <a:cubicBezTo>
                  <a:pt x="3545222" y="-6365"/>
                  <a:pt x="3601211" y="45192"/>
                  <a:pt x="3600400" y="104591"/>
                </a:cubicBezTo>
                <a:cubicBezTo>
                  <a:pt x="3592124" y="233461"/>
                  <a:pt x="3568350" y="462898"/>
                  <a:pt x="3600400" y="522943"/>
                </a:cubicBezTo>
                <a:cubicBezTo>
                  <a:pt x="3599129" y="581167"/>
                  <a:pt x="3547936" y="626611"/>
                  <a:pt x="3495809" y="627534"/>
                </a:cubicBezTo>
                <a:cubicBezTo>
                  <a:pt x="2353626" y="466827"/>
                  <a:pt x="1664579" y="667201"/>
                  <a:pt x="104591" y="627534"/>
                </a:cubicBezTo>
                <a:cubicBezTo>
                  <a:pt x="44957" y="627156"/>
                  <a:pt x="-3288" y="579218"/>
                  <a:pt x="0" y="522943"/>
                </a:cubicBezTo>
                <a:cubicBezTo>
                  <a:pt x="17984" y="437840"/>
                  <a:pt x="26446" y="184861"/>
                  <a:pt x="0" y="104591"/>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6">
                    <a:lumMod val="50000"/>
                  </a:schemeClr>
                </a:solidFill>
                <a:latin typeface="HP-087" panose="020B0803050302020204" pitchFamily="34" charset="0"/>
              </a:rPr>
              <a:t>Luyện tập</a:t>
            </a:r>
          </a:p>
        </p:txBody>
      </p:sp>
      <p:sp>
        <p:nvSpPr>
          <p:cNvPr id="7" name="Hộp Văn bản 6">
            <a:extLst>
              <a:ext uri="{FF2B5EF4-FFF2-40B4-BE49-F238E27FC236}">
                <a16:creationId xmlns:a16="http://schemas.microsoft.com/office/drawing/2014/main" id="{255BE8A0-93DE-ECB2-D569-93ACFE4B4D88}"/>
              </a:ext>
            </a:extLst>
          </p:cNvPr>
          <p:cNvSpPr txBox="1"/>
          <p:nvPr/>
        </p:nvSpPr>
        <p:spPr>
          <a:xfrm>
            <a:off x="467544" y="868958"/>
            <a:ext cx="8136904" cy="954107"/>
          </a:xfrm>
          <a:prstGeom prst="rect">
            <a:avLst/>
          </a:prstGeom>
          <a:noFill/>
        </p:spPr>
        <p:txBody>
          <a:bodyPr wrap="square" rtlCol="0">
            <a:spAutoFit/>
          </a:bodyPr>
          <a:lstStyle/>
          <a:p>
            <a:r>
              <a:rPr lang="en-US" sz="2800" b="1">
                <a:solidFill>
                  <a:srgbClr val="00823B"/>
                </a:solidFill>
                <a:latin typeface="Arial-Rounded" panose="020B0500000000000000" pitchFamily="34" charset="0"/>
                <a:ea typeface="Arial-Rounded" panose="020B0500000000000000" pitchFamily="34" charset="0"/>
                <a:cs typeface="Arial-Rounded" panose="020B0500000000000000" pitchFamily="34" charset="0"/>
              </a:rPr>
              <a:t>1. Các sự việc trong buổi lễ chào cờ được kể theo trình tự nào? Chọn ý đúng:</a:t>
            </a:r>
          </a:p>
        </p:txBody>
      </p:sp>
      <p:sp>
        <p:nvSpPr>
          <p:cNvPr id="8" name="Hình chữ nhật 7">
            <a:extLst>
              <a:ext uri="{FF2B5EF4-FFF2-40B4-BE49-F238E27FC236}">
                <a16:creationId xmlns:a16="http://schemas.microsoft.com/office/drawing/2014/main" id="{75908A49-55CB-2A1A-213B-EC7C7F350C3D}"/>
              </a:ext>
            </a:extLst>
          </p:cNvPr>
          <p:cNvSpPr/>
          <p:nvPr/>
        </p:nvSpPr>
        <p:spPr>
          <a:xfrm>
            <a:off x="827584" y="1823065"/>
            <a:ext cx="8136904" cy="954107"/>
          </a:xfrm>
          <a:prstGeom prst="rect">
            <a:avLst/>
          </a:prstGeom>
          <a:solidFill>
            <a:srgbClr val="F0F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a) Việc diễn ra trước kể trước, việc diễn ra sau kể sau (theo thời gian).</a:t>
            </a:r>
          </a:p>
        </p:txBody>
      </p:sp>
      <p:sp>
        <p:nvSpPr>
          <p:cNvPr id="9" name="Hình chữ nhật 8">
            <a:extLst>
              <a:ext uri="{FF2B5EF4-FFF2-40B4-BE49-F238E27FC236}">
                <a16:creationId xmlns:a16="http://schemas.microsoft.com/office/drawing/2014/main" id="{7880A03A-0381-8E95-7E3E-04AF87E63CC6}"/>
              </a:ext>
            </a:extLst>
          </p:cNvPr>
          <p:cNvSpPr/>
          <p:nvPr/>
        </p:nvSpPr>
        <p:spPr>
          <a:xfrm>
            <a:off x="823144" y="2931790"/>
            <a:ext cx="8136904" cy="954107"/>
          </a:xfrm>
          <a:prstGeom prst="rect">
            <a:avLst/>
          </a:prstGeom>
          <a:solidFill>
            <a:srgbClr val="F0F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b) Kể lần lượt các hoạt động ở sân trường, ở trong lớp học (theo không gian).</a:t>
            </a:r>
          </a:p>
        </p:txBody>
      </p:sp>
      <p:sp>
        <p:nvSpPr>
          <p:cNvPr id="10" name="Hình chữ nhật 9">
            <a:extLst>
              <a:ext uri="{FF2B5EF4-FFF2-40B4-BE49-F238E27FC236}">
                <a16:creationId xmlns:a16="http://schemas.microsoft.com/office/drawing/2014/main" id="{92664085-DA8E-2426-C46C-DD17F125B61F}"/>
              </a:ext>
            </a:extLst>
          </p:cNvPr>
          <p:cNvSpPr/>
          <p:nvPr/>
        </p:nvSpPr>
        <p:spPr>
          <a:xfrm>
            <a:off x="818704" y="4040515"/>
            <a:ext cx="8136904" cy="954107"/>
          </a:xfrm>
          <a:prstGeom prst="rect">
            <a:avLst/>
          </a:prstGeom>
          <a:solidFill>
            <a:srgbClr val="F0F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c) Kể lần lượt hoạt động của các khối lớp 1, 2, 3, 4, 5 (theo khối lớp). </a:t>
            </a:r>
          </a:p>
        </p:txBody>
      </p:sp>
      <p:pic>
        <p:nvPicPr>
          <p:cNvPr id="12" name="Đồ họa 11" descr="Badge Cross with solid fill">
            <a:extLst>
              <a:ext uri="{FF2B5EF4-FFF2-40B4-BE49-F238E27FC236}">
                <a16:creationId xmlns:a16="http://schemas.microsoft.com/office/drawing/2014/main" id="{2EF8688A-C420-614F-A708-4D3B5EF8D8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12" y="2946307"/>
            <a:ext cx="914400" cy="914400"/>
          </a:xfrm>
          <a:prstGeom prst="rect">
            <a:avLst/>
          </a:prstGeom>
        </p:spPr>
      </p:pic>
      <p:pic>
        <p:nvPicPr>
          <p:cNvPr id="14" name="Đồ họa 13" descr="Badge Tick1 with solid fill">
            <a:extLst>
              <a:ext uri="{FF2B5EF4-FFF2-40B4-BE49-F238E27FC236}">
                <a16:creationId xmlns:a16="http://schemas.microsoft.com/office/drawing/2014/main" id="{2B1967AC-F31D-62E4-7B99-FD0150FF3A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68" y="1852099"/>
            <a:ext cx="914400" cy="914400"/>
          </a:xfrm>
          <a:prstGeom prst="rect">
            <a:avLst/>
          </a:prstGeom>
        </p:spPr>
      </p:pic>
      <p:pic>
        <p:nvPicPr>
          <p:cNvPr id="15" name="Đồ họa 14" descr="Badge Cross with solid fill">
            <a:extLst>
              <a:ext uri="{FF2B5EF4-FFF2-40B4-BE49-F238E27FC236}">
                <a16:creationId xmlns:a16="http://schemas.microsoft.com/office/drawing/2014/main" id="{38CA055F-584A-5324-633C-1430A341ED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12" y="4080222"/>
            <a:ext cx="914400" cy="914400"/>
          </a:xfrm>
          <a:prstGeom prst="rect">
            <a:avLst/>
          </a:prstGeom>
        </p:spPr>
      </p:pic>
    </p:spTree>
    <p:extLst>
      <p:ext uri="{BB962C8B-B14F-4D97-AF65-F5344CB8AC3E}">
        <p14:creationId xmlns:p14="http://schemas.microsoft.com/office/powerpoint/2010/main" val="25431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childTnLst>
        </p:cTn>
      </p:par>
    </p:tnLst>
    <p:bldLst>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70E3E1-6F0D-7204-3A5A-A055601F36EA}"/>
              </a:ext>
            </a:extLst>
          </p:cNvPr>
          <p:cNvGrpSpPr/>
          <p:nvPr/>
        </p:nvGrpSpPr>
        <p:grpSpPr>
          <a:xfrm>
            <a:off x="514350" y="771550"/>
            <a:ext cx="8115300" cy="4114800"/>
            <a:chOff x="0" y="0"/>
            <a:chExt cx="5490351" cy="2783840"/>
          </a:xfrm>
          <a:solidFill>
            <a:schemeClr val="bg1"/>
          </a:solidFill>
        </p:grpSpPr>
        <p:sp>
          <p:nvSpPr>
            <p:cNvPr id="3" name="Freeform 3">
              <a:extLst>
                <a:ext uri="{FF2B5EF4-FFF2-40B4-BE49-F238E27FC236}">
                  <a16:creationId xmlns:a16="http://schemas.microsoft.com/office/drawing/2014/main" id="{0AF75678-B120-5634-6E75-A492FC50F08B}"/>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grpFill/>
          </p:spPr>
        </p:sp>
      </p:grpSp>
      <p:sp>
        <p:nvSpPr>
          <p:cNvPr id="4" name="TextBox 4">
            <a:extLst>
              <a:ext uri="{FF2B5EF4-FFF2-40B4-BE49-F238E27FC236}">
                <a16:creationId xmlns:a16="http://schemas.microsoft.com/office/drawing/2014/main" id="{ED93CA38-A4F9-58B7-8F90-1A77AF2A648B}"/>
              </a:ext>
            </a:extLst>
          </p:cNvPr>
          <p:cNvSpPr txBox="1"/>
          <p:nvPr/>
        </p:nvSpPr>
        <p:spPr>
          <a:xfrm>
            <a:off x="0" y="868823"/>
            <a:ext cx="3666080" cy="541943"/>
          </a:xfrm>
          <a:prstGeom prst="rect">
            <a:avLst/>
          </a:prstGeom>
        </p:spPr>
        <p:txBody>
          <a:bodyPr lIns="0" tIns="0" rIns="0" bIns="0" rtlCol="0" anchor="t">
            <a:spAutoFit/>
          </a:bodyPr>
          <a:lstStyle/>
          <a:p>
            <a:pPr algn="ctr">
              <a:lnSpc>
                <a:spcPts val="4800"/>
              </a:lnSpc>
            </a:pPr>
            <a:r>
              <a:rPr lang="en-US" sz="2750" b="1" spc="60">
                <a:latin typeface="Arial" panose="020B0604020202020204" pitchFamily="34" charset="0"/>
                <a:cs typeface="Arial" panose="020B0604020202020204" pitchFamily="34" charset="0"/>
              </a:rPr>
              <a:t>KHỞI ĐỘNG</a:t>
            </a:r>
          </a:p>
        </p:txBody>
      </p:sp>
      <p:pic>
        <p:nvPicPr>
          <p:cNvPr id="5" name="Picture 4">
            <a:extLst>
              <a:ext uri="{FF2B5EF4-FFF2-40B4-BE49-F238E27FC236}">
                <a16:creationId xmlns:a16="http://schemas.microsoft.com/office/drawing/2014/main" id="{3A9648FA-A718-3BE8-9449-21C1C6845C0E}"/>
              </a:ext>
            </a:extLst>
          </p:cNvPr>
          <p:cNvPicPr>
            <a:picLocks noChangeAspect="1"/>
          </p:cNvPicPr>
          <p:nvPr/>
        </p:nvPicPr>
        <p:blipFill>
          <a:blip r:embed="rId2"/>
          <a:stretch>
            <a:fillRect/>
          </a:stretch>
        </p:blipFill>
        <p:spPr>
          <a:xfrm>
            <a:off x="905389" y="3031429"/>
            <a:ext cx="2205639" cy="1772569"/>
          </a:xfrm>
          <a:prstGeom prst="rect">
            <a:avLst/>
          </a:prstGeom>
        </p:spPr>
      </p:pic>
      <p:pic>
        <p:nvPicPr>
          <p:cNvPr id="6" name="Picture 5">
            <a:extLst>
              <a:ext uri="{FF2B5EF4-FFF2-40B4-BE49-F238E27FC236}">
                <a16:creationId xmlns:a16="http://schemas.microsoft.com/office/drawing/2014/main" id="{0CD323C1-701E-0CCE-FD58-80C7E9220721}"/>
              </a:ext>
            </a:extLst>
          </p:cNvPr>
          <p:cNvPicPr>
            <a:picLocks noChangeAspect="1"/>
          </p:cNvPicPr>
          <p:nvPr/>
        </p:nvPicPr>
        <p:blipFill>
          <a:blip r:embed="rId3"/>
          <a:stretch>
            <a:fillRect/>
          </a:stretch>
        </p:blipFill>
        <p:spPr>
          <a:xfrm>
            <a:off x="3197126" y="2553860"/>
            <a:ext cx="2485664" cy="1635589"/>
          </a:xfrm>
          <a:prstGeom prst="rect">
            <a:avLst/>
          </a:prstGeom>
        </p:spPr>
      </p:pic>
      <p:pic>
        <p:nvPicPr>
          <p:cNvPr id="7" name="Picture 6">
            <a:extLst>
              <a:ext uri="{FF2B5EF4-FFF2-40B4-BE49-F238E27FC236}">
                <a16:creationId xmlns:a16="http://schemas.microsoft.com/office/drawing/2014/main" id="{FF9A669D-F861-A39C-14F4-3B1EA0AD9F12}"/>
              </a:ext>
            </a:extLst>
          </p:cNvPr>
          <p:cNvPicPr>
            <a:picLocks noChangeAspect="1"/>
          </p:cNvPicPr>
          <p:nvPr/>
        </p:nvPicPr>
        <p:blipFill>
          <a:blip r:embed="rId4"/>
          <a:stretch>
            <a:fillRect/>
          </a:stretch>
        </p:blipFill>
        <p:spPr>
          <a:xfrm>
            <a:off x="5854985" y="2167454"/>
            <a:ext cx="2431105" cy="1512094"/>
          </a:xfrm>
          <a:prstGeom prst="rect">
            <a:avLst/>
          </a:prstGeom>
        </p:spPr>
      </p:pic>
      <p:sp>
        <p:nvSpPr>
          <p:cNvPr id="8" name="TextBox 7">
            <a:extLst>
              <a:ext uri="{FF2B5EF4-FFF2-40B4-BE49-F238E27FC236}">
                <a16:creationId xmlns:a16="http://schemas.microsoft.com/office/drawing/2014/main" id="{F591E7E8-3331-41C0-5212-E4F7812FA75B}"/>
              </a:ext>
            </a:extLst>
          </p:cNvPr>
          <p:cNvSpPr txBox="1"/>
          <p:nvPr/>
        </p:nvSpPr>
        <p:spPr>
          <a:xfrm>
            <a:off x="1409700" y="1589898"/>
            <a:ext cx="6663757" cy="438582"/>
          </a:xfrm>
          <a:prstGeom prst="rect">
            <a:avLst/>
          </a:prstGeom>
          <a:noFill/>
        </p:spPr>
        <p:txBody>
          <a:bodyPr wrap="square" rtlCol="0">
            <a:spAutoFit/>
          </a:bodyPr>
          <a:lstStyle/>
          <a:p>
            <a:r>
              <a:rPr lang="en-US" sz="2250">
                <a:solidFill>
                  <a:srgbClr val="FF0000"/>
                </a:solidFill>
                <a:latin typeface="Arial" panose="020B0604020202020204" pitchFamily="34" charset="0"/>
                <a:cs typeface="Arial" panose="020B0604020202020204" pitchFamily="34" charset="0"/>
              </a:rPr>
              <a:t>Hình ảnh buổi lễ chào cờ dưới đây có gì đặc biệt?</a:t>
            </a:r>
          </a:p>
        </p:txBody>
      </p:sp>
      <p:pic>
        <p:nvPicPr>
          <p:cNvPr id="9" name="Picture 8">
            <a:extLst>
              <a:ext uri="{FF2B5EF4-FFF2-40B4-BE49-F238E27FC236}">
                <a16:creationId xmlns:a16="http://schemas.microsoft.com/office/drawing/2014/main" id="{A5043992-EF34-BF56-2067-877481C9970E}"/>
              </a:ext>
            </a:extLst>
          </p:cNvPr>
          <p:cNvPicPr>
            <a:picLocks noChangeAspect="1"/>
          </p:cNvPicPr>
          <p:nvPr/>
        </p:nvPicPr>
        <p:blipFill>
          <a:blip r:embed="rId5"/>
          <a:stretch>
            <a:fillRect/>
          </a:stretch>
        </p:blipFill>
        <p:spPr>
          <a:xfrm>
            <a:off x="599703" y="1443554"/>
            <a:ext cx="723900" cy="723900"/>
          </a:xfrm>
          <a:prstGeom prst="rect">
            <a:avLst/>
          </a:prstGeom>
        </p:spPr>
      </p:pic>
      <p:pic>
        <p:nvPicPr>
          <p:cNvPr id="10" name="Picture 3">
            <a:extLst>
              <a:ext uri="{FF2B5EF4-FFF2-40B4-BE49-F238E27FC236}">
                <a16:creationId xmlns:a16="http://schemas.microsoft.com/office/drawing/2014/main" id="{BC55170A-4BB8-9FC5-061C-3154DBEF71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12394" y="3859034"/>
            <a:ext cx="1655013" cy="1110363"/>
          </a:xfrm>
          <a:prstGeom prst="rect">
            <a:avLst/>
          </a:prstGeom>
        </p:spPr>
      </p:pic>
    </p:spTree>
    <p:extLst>
      <p:ext uri="{BB962C8B-B14F-4D97-AF65-F5344CB8AC3E}">
        <p14:creationId xmlns:p14="http://schemas.microsoft.com/office/powerpoint/2010/main" val="43371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33559D7B-6E0B-A608-65E3-861DF1D346A4}"/>
              </a:ext>
            </a:extLst>
          </p:cNvPr>
          <p:cNvSpPr/>
          <p:nvPr/>
        </p:nvSpPr>
        <p:spPr>
          <a:xfrm>
            <a:off x="2915816" y="30634"/>
            <a:ext cx="3600400" cy="627534"/>
          </a:xfrm>
          <a:custGeom>
            <a:avLst/>
            <a:gdLst>
              <a:gd name="connsiteX0" fmla="*/ 0 w 3600400"/>
              <a:gd name="connsiteY0" fmla="*/ 104591 h 627534"/>
              <a:gd name="connsiteX1" fmla="*/ 104591 w 3600400"/>
              <a:gd name="connsiteY1" fmla="*/ 0 h 627534"/>
              <a:gd name="connsiteX2" fmla="*/ 3495809 w 3600400"/>
              <a:gd name="connsiteY2" fmla="*/ 0 h 627534"/>
              <a:gd name="connsiteX3" fmla="*/ 3600400 w 3600400"/>
              <a:gd name="connsiteY3" fmla="*/ 104591 h 627534"/>
              <a:gd name="connsiteX4" fmla="*/ 3600400 w 3600400"/>
              <a:gd name="connsiteY4" fmla="*/ 522943 h 627534"/>
              <a:gd name="connsiteX5" fmla="*/ 3495809 w 3600400"/>
              <a:gd name="connsiteY5" fmla="*/ 627534 h 627534"/>
              <a:gd name="connsiteX6" fmla="*/ 104591 w 3600400"/>
              <a:gd name="connsiteY6" fmla="*/ 627534 h 627534"/>
              <a:gd name="connsiteX7" fmla="*/ 0 w 3600400"/>
              <a:gd name="connsiteY7" fmla="*/ 522943 h 627534"/>
              <a:gd name="connsiteX8" fmla="*/ 0 w 3600400"/>
              <a:gd name="connsiteY8" fmla="*/ 104591 h 62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00" h="627534" fill="none" extrusionOk="0">
                <a:moveTo>
                  <a:pt x="0" y="104591"/>
                </a:moveTo>
                <a:cubicBezTo>
                  <a:pt x="79" y="48966"/>
                  <a:pt x="49404" y="4326"/>
                  <a:pt x="104591" y="0"/>
                </a:cubicBezTo>
                <a:cubicBezTo>
                  <a:pt x="1548429" y="72427"/>
                  <a:pt x="2204221" y="61419"/>
                  <a:pt x="3495809" y="0"/>
                </a:cubicBezTo>
                <a:cubicBezTo>
                  <a:pt x="3552244" y="-9152"/>
                  <a:pt x="3598416" y="46227"/>
                  <a:pt x="3600400" y="104591"/>
                </a:cubicBezTo>
                <a:cubicBezTo>
                  <a:pt x="3605407" y="266286"/>
                  <a:pt x="3626137" y="471105"/>
                  <a:pt x="3600400" y="522943"/>
                </a:cubicBezTo>
                <a:cubicBezTo>
                  <a:pt x="3601622" y="574507"/>
                  <a:pt x="3550594" y="624194"/>
                  <a:pt x="3495809" y="627534"/>
                </a:cubicBezTo>
                <a:cubicBezTo>
                  <a:pt x="2467926" y="657361"/>
                  <a:pt x="591806" y="548228"/>
                  <a:pt x="104591" y="627534"/>
                </a:cubicBezTo>
                <a:cubicBezTo>
                  <a:pt x="51841" y="626967"/>
                  <a:pt x="-1657" y="581035"/>
                  <a:pt x="0" y="522943"/>
                </a:cubicBezTo>
                <a:cubicBezTo>
                  <a:pt x="34776" y="466637"/>
                  <a:pt x="-37252" y="267599"/>
                  <a:pt x="0" y="104591"/>
                </a:cubicBezTo>
                <a:close/>
              </a:path>
              <a:path w="3600400" h="627534" stroke="0" extrusionOk="0">
                <a:moveTo>
                  <a:pt x="0" y="104591"/>
                </a:moveTo>
                <a:cubicBezTo>
                  <a:pt x="10109" y="49582"/>
                  <a:pt x="47840" y="2111"/>
                  <a:pt x="104591" y="0"/>
                </a:cubicBezTo>
                <a:cubicBezTo>
                  <a:pt x="906735" y="123000"/>
                  <a:pt x="2792582" y="-96860"/>
                  <a:pt x="3495809" y="0"/>
                </a:cubicBezTo>
                <a:cubicBezTo>
                  <a:pt x="3545222" y="-6365"/>
                  <a:pt x="3601211" y="45192"/>
                  <a:pt x="3600400" y="104591"/>
                </a:cubicBezTo>
                <a:cubicBezTo>
                  <a:pt x="3592124" y="233461"/>
                  <a:pt x="3568350" y="462898"/>
                  <a:pt x="3600400" y="522943"/>
                </a:cubicBezTo>
                <a:cubicBezTo>
                  <a:pt x="3599129" y="581167"/>
                  <a:pt x="3547936" y="626611"/>
                  <a:pt x="3495809" y="627534"/>
                </a:cubicBezTo>
                <a:cubicBezTo>
                  <a:pt x="2353626" y="466827"/>
                  <a:pt x="1664579" y="667201"/>
                  <a:pt x="104591" y="627534"/>
                </a:cubicBezTo>
                <a:cubicBezTo>
                  <a:pt x="44957" y="627156"/>
                  <a:pt x="-3288" y="579218"/>
                  <a:pt x="0" y="522943"/>
                </a:cubicBezTo>
                <a:cubicBezTo>
                  <a:pt x="17984" y="437840"/>
                  <a:pt x="26446" y="184861"/>
                  <a:pt x="0" y="104591"/>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6">
                    <a:lumMod val="50000"/>
                  </a:schemeClr>
                </a:solidFill>
                <a:latin typeface="HP-087" panose="020B0803050302020204" pitchFamily="34" charset="0"/>
              </a:rPr>
              <a:t>Luyện tập</a:t>
            </a:r>
          </a:p>
        </p:txBody>
      </p:sp>
      <p:sp>
        <p:nvSpPr>
          <p:cNvPr id="7" name="Hộp Văn bản 6">
            <a:extLst>
              <a:ext uri="{FF2B5EF4-FFF2-40B4-BE49-F238E27FC236}">
                <a16:creationId xmlns:a16="http://schemas.microsoft.com/office/drawing/2014/main" id="{255BE8A0-93DE-ECB2-D569-93ACFE4B4D88}"/>
              </a:ext>
            </a:extLst>
          </p:cNvPr>
          <p:cNvSpPr txBox="1"/>
          <p:nvPr/>
        </p:nvSpPr>
        <p:spPr>
          <a:xfrm>
            <a:off x="467544" y="868958"/>
            <a:ext cx="8136904" cy="830997"/>
          </a:xfrm>
          <a:prstGeom prst="rect">
            <a:avLst/>
          </a:prstGeom>
          <a:noFill/>
        </p:spPr>
        <p:txBody>
          <a:bodyPr wrap="square" rtlCol="0">
            <a:spAutoFit/>
          </a:bodyPr>
          <a:lstStyle/>
          <a:p>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2. Dấu hai chấm </a:t>
            </a:r>
            <a:r>
              <a:rPr lang="en-US" sz="2400" b="1">
                <a:latin typeface="Arial-Rounded" panose="020B0500000000000000" pitchFamily="34" charset="0"/>
                <a:ea typeface="Arial-Rounded" panose="020B0500000000000000" pitchFamily="34" charset="0"/>
                <a:cs typeface="Arial-Rounded" panose="020B0500000000000000" pitchFamily="34" charset="0"/>
              </a:rPr>
              <a:t>trong các câu sau được dùng làm gì? Ghép đúng:</a:t>
            </a:r>
          </a:p>
        </p:txBody>
      </p:sp>
      <p:sp>
        <p:nvSpPr>
          <p:cNvPr id="8" name="Hình chữ nhật 7">
            <a:extLst>
              <a:ext uri="{FF2B5EF4-FFF2-40B4-BE49-F238E27FC236}">
                <a16:creationId xmlns:a16="http://schemas.microsoft.com/office/drawing/2014/main" id="{75908A49-55CB-2A1A-213B-EC7C7F350C3D}"/>
              </a:ext>
            </a:extLst>
          </p:cNvPr>
          <p:cNvSpPr/>
          <p:nvPr/>
        </p:nvSpPr>
        <p:spPr>
          <a:xfrm>
            <a:off x="665560" y="1741806"/>
            <a:ext cx="3618408" cy="1386382"/>
          </a:xfrm>
          <a:prstGeom prst="rect">
            <a:avLst/>
          </a:prstGeom>
          <a:solidFill>
            <a:srgbClr val="FEF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a) Các em học sinh của trường xếp thành hình bản đồ Việt Nam với hai quần đảo lớn: Hoàng Sa và Trường Sa.</a:t>
            </a:r>
          </a:p>
        </p:txBody>
      </p:sp>
      <p:sp>
        <p:nvSpPr>
          <p:cNvPr id="9" name="Hình chữ nhật 8">
            <a:extLst>
              <a:ext uri="{FF2B5EF4-FFF2-40B4-BE49-F238E27FC236}">
                <a16:creationId xmlns:a16="http://schemas.microsoft.com/office/drawing/2014/main" id="{7880A03A-0381-8E95-7E3E-04AF87E63CC6}"/>
              </a:ext>
            </a:extLst>
          </p:cNvPr>
          <p:cNvSpPr/>
          <p:nvPr/>
        </p:nvSpPr>
        <p:spPr>
          <a:xfrm>
            <a:off x="665560" y="3258388"/>
            <a:ext cx="3618408" cy="1735784"/>
          </a:xfrm>
          <a:prstGeom prst="rect">
            <a:avLst/>
          </a:prstGeom>
          <a:solidFill>
            <a:srgbClr val="FEF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b) Các bạn được chọn tham gia biểu diễn văn nghệ trong ngày khai giảng là: Minh An, Mai Hà, Khánh Bình, Đức Dũng và Hồng Minh</a:t>
            </a:r>
          </a:p>
        </p:txBody>
      </p:sp>
      <p:sp>
        <p:nvSpPr>
          <p:cNvPr id="10" name="Hình chữ nhật 9">
            <a:extLst>
              <a:ext uri="{FF2B5EF4-FFF2-40B4-BE49-F238E27FC236}">
                <a16:creationId xmlns:a16="http://schemas.microsoft.com/office/drawing/2014/main" id="{92664085-DA8E-2426-C46C-DD17F125B61F}"/>
              </a:ext>
            </a:extLst>
          </p:cNvPr>
          <p:cNvSpPr/>
          <p:nvPr/>
        </p:nvSpPr>
        <p:spPr>
          <a:xfrm>
            <a:off x="5724128" y="1985488"/>
            <a:ext cx="3096344" cy="954107"/>
          </a:xfrm>
          <a:prstGeom prst="rect">
            <a:avLst/>
          </a:prstGeom>
          <a:solidFill>
            <a:srgbClr val="C6E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1. Báo hiệu phần liệt kê các sự vật (hoạt động, đặc điểm) liên quan.</a:t>
            </a:r>
          </a:p>
        </p:txBody>
      </p:sp>
      <p:sp>
        <p:nvSpPr>
          <p:cNvPr id="4" name="Hình chữ nhật 3">
            <a:extLst>
              <a:ext uri="{FF2B5EF4-FFF2-40B4-BE49-F238E27FC236}">
                <a16:creationId xmlns:a16="http://schemas.microsoft.com/office/drawing/2014/main" id="{D42B0184-FFE0-D05A-E804-2F27DF15B3C3}"/>
              </a:ext>
            </a:extLst>
          </p:cNvPr>
          <p:cNvSpPr/>
          <p:nvPr/>
        </p:nvSpPr>
        <p:spPr>
          <a:xfrm>
            <a:off x="5724128" y="3721273"/>
            <a:ext cx="3096344" cy="954107"/>
          </a:xfrm>
          <a:prstGeom prst="rect">
            <a:avLst/>
          </a:prstGeom>
          <a:solidFill>
            <a:srgbClr val="C6E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2. Báo hiệu phần giải thích cho bộ phận đứng trước dấu hai chấm.</a:t>
            </a:r>
          </a:p>
        </p:txBody>
      </p:sp>
      <p:cxnSp>
        <p:nvCxnSpPr>
          <p:cNvPr id="11" name="Đường kết nối Mũi tên Thẳng 10">
            <a:extLst>
              <a:ext uri="{FF2B5EF4-FFF2-40B4-BE49-F238E27FC236}">
                <a16:creationId xmlns:a16="http://schemas.microsoft.com/office/drawing/2014/main" id="{6565219D-A284-99B1-292E-CB8EC02D02DE}"/>
              </a:ext>
            </a:extLst>
          </p:cNvPr>
          <p:cNvCxnSpPr/>
          <p:nvPr/>
        </p:nvCxnSpPr>
        <p:spPr>
          <a:xfrm>
            <a:off x="4283968" y="2283718"/>
            <a:ext cx="1512168" cy="15121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Đường kết nối Mũi tên Thẳng 11">
            <a:extLst>
              <a:ext uri="{FF2B5EF4-FFF2-40B4-BE49-F238E27FC236}">
                <a16:creationId xmlns:a16="http://schemas.microsoft.com/office/drawing/2014/main" id="{563A51C0-9F76-4302-9658-AD046EF9277D}"/>
              </a:ext>
            </a:extLst>
          </p:cNvPr>
          <p:cNvCxnSpPr>
            <a:cxnSpLocks/>
            <a:endCxn id="10" idx="1"/>
          </p:cNvCxnSpPr>
          <p:nvPr/>
        </p:nvCxnSpPr>
        <p:spPr>
          <a:xfrm flipV="1">
            <a:off x="4247964" y="2462542"/>
            <a:ext cx="1476164" cy="17357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33559D7B-6E0B-A608-65E3-861DF1D346A4}"/>
              </a:ext>
            </a:extLst>
          </p:cNvPr>
          <p:cNvSpPr/>
          <p:nvPr/>
        </p:nvSpPr>
        <p:spPr>
          <a:xfrm>
            <a:off x="2915816" y="30634"/>
            <a:ext cx="3600400" cy="627534"/>
          </a:xfrm>
          <a:custGeom>
            <a:avLst/>
            <a:gdLst>
              <a:gd name="connsiteX0" fmla="*/ 0 w 3600400"/>
              <a:gd name="connsiteY0" fmla="*/ 104591 h 627534"/>
              <a:gd name="connsiteX1" fmla="*/ 104591 w 3600400"/>
              <a:gd name="connsiteY1" fmla="*/ 0 h 627534"/>
              <a:gd name="connsiteX2" fmla="*/ 3495809 w 3600400"/>
              <a:gd name="connsiteY2" fmla="*/ 0 h 627534"/>
              <a:gd name="connsiteX3" fmla="*/ 3600400 w 3600400"/>
              <a:gd name="connsiteY3" fmla="*/ 104591 h 627534"/>
              <a:gd name="connsiteX4" fmla="*/ 3600400 w 3600400"/>
              <a:gd name="connsiteY4" fmla="*/ 522943 h 627534"/>
              <a:gd name="connsiteX5" fmla="*/ 3495809 w 3600400"/>
              <a:gd name="connsiteY5" fmla="*/ 627534 h 627534"/>
              <a:gd name="connsiteX6" fmla="*/ 104591 w 3600400"/>
              <a:gd name="connsiteY6" fmla="*/ 627534 h 627534"/>
              <a:gd name="connsiteX7" fmla="*/ 0 w 3600400"/>
              <a:gd name="connsiteY7" fmla="*/ 522943 h 627534"/>
              <a:gd name="connsiteX8" fmla="*/ 0 w 3600400"/>
              <a:gd name="connsiteY8" fmla="*/ 104591 h 62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00" h="627534" fill="none" extrusionOk="0">
                <a:moveTo>
                  <a:pt x="0" y="104591"/>
                </a:moveTo>
                <a:cubicBezTo>
                  <a:pt x="79" y="48966"/>
                  <a:pt x="49404" y="4326"/>
                  <a:pt x="104591" y="0"/>
                </a:cubicBezTo>
                <a:cubicBezTo>
                  <a:pt x="1548429" y="72427"/>
                  <a:pt x="2204221" y="61419"/>
                  <a:pt x="3495809" y="0"/>
                </a:cubicBezTo>
                <a:cubicBezTo>
                  <a:pt x="3552244" y="-9152"/>
                  <a:pt x="3598416" y="46227"/>
                  <a:pt x="3600400" y="104591"/>
                </a:cubicBezTo>
                <a:cubicBezTo>
                  <a:pt x="3605407" y="266286"/>
                  <a:pt x="3626137" y="471105"/>
                  <a:pt x="3600400" y="522943"/>
                </a:cubicBezTo>
                <a:cubicBezTo>
                  <a:pt x="3601622" y="574507"/>
                  <a:pt x="3550594" y="624194"/>
                  <a:pt x="3495809" y="627534"/>
                </a:cubicBezTo>
                <a:cubicBezTo>
                  <a:pt x="2467926" y="657361"/>
                  <a:pt x="591806" y="548228"/>
                  <a:pt x="104591" y="627534"/>
                </a:cubicBezTo>
                <a:cubicBezTo>
                  <a:pt x="51841" y="626967"/>
                  <a:pt x="-1657" y="581035"/>
                  <a:pt x="0" y="522943"/>
                </a:cubicBezTo>
                <a:cubicBezTo>
                  <a:pt x="34776" y="466637"/>
                  <a:pt x="-37252" y="267599"/>
                  <a:pt x="0" y="104591"/>
                </a:cubicBezTo>
                <a:close/>
              </a:path>
              <a:path w="3600400" h="627534" stroke="0" extrusionOk="0">
                <a:moveTo>
                  <a:pt x="0" y="104591"/>
                </a:moveTo>
                <a:cubicBezTo>
                  <a:pt x="10109" y="49582"/>
                  <a:pt x="47840" y="2111"/>
                  <a:pt x="104591" y="0"/>
                </a:cubicBezTo>
                <a:cubicBezTo>
                  <a:pt x="906735" y="123000"/>
                  <a:pt x="2792582" y="-96860"/>
                  <a:pt x="3495809" y="0"/>
                </a:cubicBezTo>
                <a:cubicBezTo>
                  <a:pt x="3545222" y="-6365"/>
                  <a:pt x="3601211" y="45192"/>
                  <a:pt x="3600400" y="104591"/>
                </a:cubicBezTo>
                <a:cubicBezTo>
                  <a:pt x="3592124" y="233461"/>
                  <a:pt x="3568350" y="462898"/>
                  <a:pt x="3600400" y="522943"/>
                </a:cubicBezTo>
                <a:cubicBezTo>
                  <a:pt x="3599129" y="581167"/>
                  <a:pt x="3547936" y="626611"/>
                  <a:pt x="3495809" y="627534"/>
                </a:cubicBezTo>
                <a:cubicBezTo>
                  <a:pt x="2353626" y="466827"/>
                  <a:pt x="1664579" y="667201"/>
                  <a:pt x="104591" y="627534"/>
                </a:cubicBezTo>
                <a:cubicBezTo>
                  <a:pt x="44957" y="627156"/>
                  <a:pt x="-3288" y="579218"/>
                  <a:pt x="0" y="522943"/>
                </a:cubicBezTo>
                <a:cubicBezTo>
                  <a:pt x="17984" y="437840"/>
                  <a:pt x="26446" y="184861"/>
                  <a:pt x="0" y="104591"/>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6">
                    <a:lumMod val="50000"/>
                  </a:schemeClr>
                </a:solidFill>
                <a:latin typeface="HP-087" panose="020B0803050302020204" pitchFamily="34" charset="0"/>
              </a:rPr>
              <a:t>Luyện tập</a:t>
            </a:r>
          </a:p>
        </p:txBody>
      </p:sp>
      <p:sp>
        <p:nvSpPr>
          <p:cNvPr id="7" name="Hộp Văn bản 6">
            <a:extLst>
              <a:ext uri="{FF2B5EF4-FFF2-40B4-BE49-F238E27FC236}">
                <a16:creationId xmlns:a16="http://schemas.microsoft.com/office/drawing/2014/main" id="{255BE8A0-93DE-ECB2-D569-93ACFE4B4D88}"/>
              </a:ext>
            </a:extLst>
          </p:cNvPr>
          <p:cNvSpPr txBox="1"/>
          <p:nvPr/>
        </p:nvSpPr>
        <p:spPr>
          <a:xfrm>
            <a:off x="467544" y="1131590"/>
            <a:ext cx="8676456" cy="3108543"/>
          </a:xfrm>
          <a:prstGeom prst="rect">
            <a:avLst/>
          </a:prstGeom>
          <a:noFill/>
        </p:spPr>
        <p:txBody>
          <a:bodyPr wrap="square" rtlCol="0">
            <a:spAutoFit/>
          </a:bodyPr>
          <a:lstStyle/>
          <a:p>
            <a:r>
              <a:rPr lang="en-US" sz="2800" b="1">
                <a:latin typeface="Arial-Rounded" panose="020B0500000000000000" pitchFamily="34" charset="0"/>
                <a:ea typeface="Arial-Rounded" panose="020B0500000000000000" pitchFamily="34" charset="0"/>
                <a:cs typeface="Arial-Rounded" panose="020B0500000000000000" pitchFamily="34" charset="0"/>
              </a:rPr>
              <a:t>3. Em cần thêm </a:t>
            </a:r>
            <a:r>
              <a:rPr lang="en-US" sz="28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dấu hai chấm </a:t>
            </a:r>
            <a:r>
              <a:rPr lang="en-US" sz="2800" b="1">
                <a:latin typeface="Arial-Rounded" panose="020B0500000000000000" pitchFamily="34" charset="0"/>
                <a:ea typeface="Arial-Rounded" panose="020B0500000000000000" pitchFamily="34" charset="0"/>
                <a:cs typeface="Arial-Rounded" panose="020B0500000000000000" pitchFamily="34" charset="0"/>
              </a:rPr>
              <a:t>vào chỗ nào trong mỗi câu sau?</a:t>
            </a:r>
          </a:p>
          <a:p>
            <a:pPr marL="457200" indent="-457200">
              <a:buAutoNum type="alphaLcParenR"/>
            </a:pPr>
            <a:r>
              <a:rPr lang="en-US" sz="2800" b="1">
                <a:latin typeface="Arial-Rounded" panose="020B0500000000000000" pitchFamily="34" charset="0"/>
                <a:ea typeface="Arial-Rounded" panose="020B0500000000000000" pitchFamily="34" charset="0"/>
                <a:cs typeface="Arial-Rounded" panose="020B0500000000000000" pitchFamily="34" charset="0"/>
              </a:rPr>
              <a:t>Học sinh toàn trường mặc áo màu cờ Tổ quốc, chuẩn bị cho một sự kiện lớn trong lễ khai giảng  xếp thành hình bản đồ Việt Nam.</a:t>
            </a:r>
          </a:p>
          <a:p>
            <a:pPr marL="457200" indent="-457200">
              <a:buAutoNum type="alphaLcParenR"/>
            </a:pPr>
            <a:r>
              <a:rPr lang="en-US" sz="2800" b="1">
                <a:latin typeface="Arial-Rounded" panose="020B0500000000000000" pitchFamily="34" charset="0"/>
                <a:ea typeface="Arial-Rounded" panose="020B0500000000000000" pitchFamily="34" charset="0"/>
                <a:cs typeface="Arial-Rounded" panose="020B0500000000000000" pitchFamily="34" charset="0"/>
              </a:rPr>
              <a:t>Vì mới thành lập, Trường Tiểu học Kim Đồng chỉ có bốn khối  lớp 1, khối 2, khối 3 và khối 4. </a:t>
            </a:r>
          </a:p>
        </p:txBody>
      </p:sp>
      <p:sp>
        <p:nvSpPr>
          <p:cNvPr id="5" name="Hộp Văn bản 4">
            <a:extLst>
              <a:ext uri="{FF2B5EF4-FFF2-40B4-BE49-F238E27FC236}">
                <a16:creationId xmlns:a16="http://schemas.microsoft.com/office/drawing/2014/main" id="{A2C24258-6342-6A8D-4442-4F5A0CC22F07}"/>
              </a:ext>
            </a:extLst>
          </p:cNvPr>
          <p:cNvSpPr txBox="1"/>
          <p:nvPr/>
        </p:nvSpPr>
        <p:spPr>
          <a:xfrm>
            <a:off x="1907704" y="2787774"/>
            <a:ext cx="360040" cy="584775"/>
          </a:xfrm>
          <a:prstGeom prst="rect">
            <a:avLst/>
          </a:prstGeom>
          <a:noFill/>
        </p:spPr>
        <p:txBody>
          <a:bodyPr wrap="square" rtlCol="0">
            <a:spAutoFit/>
          </a:bodyPr>
          <a:lstStyle/>
          <a:p>
            <a:r>
              <a:rPr lang="en-US" sz="3200" b="1">
                <a:solidFill>
                  <a:srgbClr val="C00000"/>
                </a:solidFill>
              </a:rPr>
              <a:t>:</a:t>
            </a:r>
            <a:endParaRPr lang="en-US" b="1">
              <a:solidFill>
                <a:srgbClr val="C00000"/>
              </a:solidFill>
            </a:endParaRPr>
          </a:p>
        </p:txBody>
      </p:sp>
      <p:sp>
        <p:nvSpPr>
          <p:cNvPr id="13" name="Hộp Văn bản 12">
            <a:extLst>
              <a:ext uri="{FF2B5EF4-FFF2-40B4-BE49-F238E27FC236}">
                <a16:creationId xmlns:a16="http://schemas.microsoft.com/office/drawing/2014/main" id="{B673DC01-B36C-B5FC-5838-317AF4AB1BC6}"/>
              </a:ext>
            </a:extLst>
          </p:cNvPr>
          <p:cNvSpPr txBox="1"/>
          <p:nvPr/>
        </p:nvSpPr>
        <p:spPr>
          <a:xfrm>
            <a:off x="3563888" y="3655358"/>
            <a:ext cx="360040" cy="584775"/>
          </a:xfrm>
          <a:prstGeom prst="rect">
            <a:avLst/>
          </a:prstGeom>
          <a:noFill/>
        </p:spPr>
        <p:txBody>
          <a:bodyPr wrap="square" rtlCol="0">
            <a:spAutoFit/>
          </a:bodyPr>
          <a:lstStyle/>
          <a:p>
            <a:r>
              <a:rPr lang="en-US" sz="3200" b="1">
                <a:solidFill>
                  <a:srgbClr val="C00000"/>
                </a:solidFill>
              </a:rPr>
              <a:t>:</a:t>
            </a:r>
            <a:endParaRPr lang="en-US" b="1">
              <a:solidFill>
                <a:srgbClr val="C00000"/>
              </a:solidFill>
            </a:endParaRPr>
          </a:p>
        </p:txBody>
      </p:sp>
    </p:spTree>
    <p:extLst>
      <p:ext uri="{BB962C8B-B14F-4D97-AF65-F5344CB8AC3E}">
        <p14:creationId xmlns:p14="http://schemas.microsoft.com/office/powerpoint/2010/main" val="21786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08A5FAC8-866B-3D4D-3036-0A8A3265E369}"/>
              </a:ext>
            </a:extLst>
          </p:cNvPr>
          <p:cNvSpPr txBox="1"/>
          <p:nvPr/>
        </p:nvSpPr>
        <p:spPr>
          <a:xfrm>
            <a:off x="3017659" y="2061928"/>
            <a:ext cx="3219151"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32000">
                      <a:srgbClr val="FF0000"/>
                    </a:gs>
                    <a:gs pos="100000">
                      <a:srgbClr val="00B0F0"/>
                    </a:gs>
                    <a:gs pos="70000">
                      <a:srgbClr val="00B050"/>
                    </a:gs>
                  </a:gsLst>
                  <a:lin ang="10800000" scaled="1"/>
                  <a:tileRect/>
                </a:gradFill>
                <a:latin typeface="SVN-Poky's" panose="020B0606040200020203" pitchFamily="34" charset="0"/>
                <a:ea typeface="微软雅黑" panose="020B0503020204020204" pitchFamily="34" charset="-122"/>
              </a:rPr>
              <a:t>Dặn dò</a:t>
            </a:r>
          </a:p>
        </p:txBody>
      </p:sp>
      <p:sp>
        <p:nvSpPr>
          <p:cNvPr id="3" name="任意多边形 11">
            <a:extLst>
              <a:ext uri="{FF2B5EF4-FFF2-40B4-BE49-F238E27FC236}">
                <a16:creationId xmlns:a16="http://schemas.microsoft.com/office/drawing/2014/main" id="{0F61E294-3A28-5FED-73E8-11787F37451A}"/>
              </a:ext>
            </a:extLst>
          </p:cNvPr>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Hình ảnh 5" descr="Ảnh có chứa đồ chơi, búp bê&#10;&#10;Mô tả được tạo tự động">
            <a:extLst>
              <a:ext uri="{FF2B5EF4-FFF2-40B4-BE49-F238E27FC236}">
                <a16:creationId xmlns:a16="http://schemas.microsoft.com/office/drawing/2014/main" id="{B709E6C3-EDB5-5B69-2D73-956DEE094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2061928"/>
            <a:ext cx="2160240" cy="3049751"/>
          </a:xfrm>
          <a:prstGeom prst="rect">
            <a:avLst/>
          </a:prstGeom>
        </p:spPr>
      </p:pic>
    </p:spTree>
    <p:extLst>
      <p:ext uri="{BB962C8B-B14F-4D97-AF65-F5344CB8AC3E}">
        <p14:creationId xmlns:p14="http://schemas.microsoft.com/office/powerpoint/2010/main" val="9605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3214458"/>
            <a:ext cx="5736348" cy="1877572"/>
          </a:xfrm>
          <a:prstGeom prst="rect">
            <a:avLst/>
          </a:prstGeom>
        </p:spPr>
      </p:pic>
      <p:grpSp>
        <p:nvGrpSpPr>
          <p:cNvPr id="4" name="Nhóm 3">
            <a:extLst>
              <a:ext uri="{FF2B5EF4-FFF2-40B4-BE49-F238E27FC236}">
                <a16:creationId xmlns:a16="http://schemas.microsoft.com/office/drawing/2014/main" id="{A8ED8CA9-1725-E1B7-B39C-236439BB7B00}"/>
              </a:ext>
            </a:extLst>
          </p:cNvPr>
          <p:cNvGrpSpPr/>
          <p:nvPr/>
        </p:nvGrpSpPr>
        <p:grpSpPr>
          <a:xfrm>
            <a:off x="2180660" y="915566"/>
            <a:ext cx="5736348" cy="862003"/>
            <a:chOff x="2267744" y="884550"/>
            <a:chExt cx="5736348" cy="862003"/>
          </a:xfrm>
        </p:grpSpPr>
        <p:sp>
          <p:nvSpPr>
            <p:cNvPr id="6" name="TextBox 8"/>
            <p:cNvSpPr txBox="1">
              <a:spLocks noChangeArrowheads="1"/>
            </p:cNvSpPr>
            <p:nvPr/>
          </p:nvSpPr>
          <p:spPr bwMode="auto">
            <a:xfrm>
              <a:off x="2267744" y="915566"/>
              <a:ext cx="5736348" cy="83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32" tIns="45715" rIns="91432" bIns="4571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4800">
                  <a:ln w="165100">
                    <a:solidFill>
                      <a:schemeClr val="tx1"/>
                    </a:solidFill>
                  </a:ln>
                  <a:latin typeface="SVN-Ziclets" panose="02000603000000000000" pitchFamily="2" charset="0"/>
                  <a:ea typeface="迷你简雁翎" panose="02010609000101010101" pitchFamily="49" charset="-122"/>
                </a:rPr>
                <a:t>Tạm biệt các em</a:t>
              </a:r>
              <a:endParaRPr lang="zh-CN" altLang="en-US" sz="4800" dirty="0">
                <a:ln w="165100">
                  <a:solidFill>
                    <a:schemeClr val="tx1"/>
                  </a:solidFill>
                </a:ln>
                <a:latin typeface="SVN-Ziclets" panose="02000603000000000000" pitchFamily="2" charset="0"/>
                <a:ea typeface="迷你简雁翎" panose="02010609000101010101" pitchFamily="49" charset="-122"/>
              </a:endParaRPr>
            </a:p>
          </p:txBody>
        </p:sp>
        <p:sp>
          <p:nvSpPr>
            <p:cNvPr id="2" name="TextBox 8">
              <a:extLst>
                <a:ext uri="{FF2B5EF4-FFF2-40B4-BE49-F238E27FC236}">
                  <a16:creationId xmlns:a16="http://schemas.microsoft.com/office/drawing/2014/main" id="{B69DA915-F2F0-7B9B-93C4-6BFAB1B74015}"/>
                </a:ext>
              </a:extLst>
            </p:cNvPr>
            <p:cNvSpPr txBox="1">
              <a:spLocks noChangeArrowheads="1"/>
            </p:cNvSpPr>
            <p:nvPr/>
          </p:nvSpPr>
          <p:spPr bwMode="auto">
            <a:xfrm>
              <a:off x="2267744" y="884550"/>
              <a:ext cx="5736348" cy="83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32" tIns="45715" rIns="91432" bIns="4571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4800">
                  <a:ln w="19050">
                    <a:solidFill>
                      <a:srgbClr val="000000"/>
                    </a:solidFill>
                  </a:ln>
                  <a:solidFill>
                    <a:srgbClr val="FF0000"/>
                  </a:solidFill>
                  <a:latin typeface="SVN-Ziclets" panose="02000603000000000000" pitchFamily="2" charset="0"/>
                  <a:ea typeface="迷你简雁翎" panose="02010609000101010101" pitchFamily="49" charset="-122"/>
                </a:rPr>
                <a:t>T</a:t>
              </a:r>
              <a:r>
                <a:rPr lang="en-US" altLang="zh-CN" sz="4800">
                  <a:ln w="19050">
                    <a:solidFill>
                      <a:srgbClr val="000000"/>
                    </a:solidFill>
                  </a:ln>
                  <a:solidFill>
                    <a:srgbClr val="00B0F0"/>
                  </a:solidFill>
                  <a:latin typeface="SVN-Ziclets" panose="02000603000000000000" pitchFamily="2" charset="0"/>
                  <a:ea typeface="迷你简雁翎" panose="02010609000101010101" pitchFamily="49" charset="-122"/>
                </a:rPr>
                <a:t>ạ</a:t>
              </a:r>
              <a:r>
                <a:rPr lang="en-US" altLang="zh-CN" sz="4800">
                  <a:ln w="19050">
                    <a:solidFill>
                      <a:srgbClr val="000000"/>
                    </a:solidFill>
                  </a:ln>
                  <a:solidFill>
                    <a:srgbClr val="00B050"/>
                  </a:solidFill>
                  <a:latin typeface="SVN-Ziclets" panose="02000603000000000000" pitchFamily="2" charset="0"/>
                  <a:ea typeface="迷你简雁翎" panose="02010609000101010101" pitchFamily="49" charset="-122"/>
                </a:rPr>
                <a:t>m</a:t>
              </a:r>
              <a:r>
                <a:rPr lang="en-US" altLang="zh-CN" sz="4800">
                  <a:ln w="19050">
                    <a:solidFill>
                      <a:srgbClr val="000000"/>
                    </a:solidFill>
                  </a:ln>
                  <a:latin typeface="SVN-Ziclets" panose="02000603000000000000" pitchFamily="2" charset="0"/>
                  <a:ea typeface="迷你简雁翎" panose="02010609000101010101" pitchFamily="49" charset="-122"/>
                </a:rPr>
                <a:t> </a:t>
              </a:r>
              <a:r>
                <a:rPr lang="en-US" altLang="zh-CN" sz="4800">
                  <a:ln w="19050">
                    <a:solidFill>
                      <a:srgbClr val="000000"/>
                    </a:solidFill>
                  </a:ln>
                  <a:solidFill>
                    <a:srgbClr val="FFFF00"/>
                  </a:solidFill>
                  <a:latin typeface="SVN-Ziclets" panose="02000603000000000000" pitchFamily="2" charset="0"/>
                  <a:ea typeface="迷你简雁翎" panose="02010609000101010101" pitchFamily="49" charset="-122"/>
                </a:rPr>
                <a:t>b</a:t>
              </a:r>
              <a:r>
                <a:rPr lang="en-US" altLang="zh-CN" sz="4800">
                  <a:ln w="19050">
                    <a:solidFill>
                      <a:srgbClr val="000000"/>
                    </a:solidFill>
                  </a:ln>
                  <a:solidFill>
                    <a:srgbClr val="FF66FF"/>
                  </a:solidFill>
                  <a:latin typeface="SVN-Ziclets" panose="02000603000000000000" pitchFamily="2" charset="0"/>
                  <a:ea typeface="迷你简雁翎" panose="02010609000101010101" pitchFamily="49" charset="-122"/>
                </a:rPr>
                <a:t>i</a:t>
              </a:r>
              <a:r>
                <a:rPr lang="en-US" altLang="zh-CN" sz="4800">
                  <a:ln w="19050">
                    <a:solidFill>
                      <a:srgbClr val="000000"/>
                    </a:solidFill>
                  </a:ln>
                  <a:solidFill>
                    <a:srgbClr val="66FFFF"/>
                  </a:solidFill>
                  <a:latin typeface="SVN-Ziclets" panose="02000603000000000000" pitchFamily="2" charset="0"/>
                  <a:ea typeface="迷你简雁翎" panose="02010609000101010101" pitchFamily="49" charset="-122"/>
                </a:rPr>
                <a:t>ệ</a:t>
              </a:r>
              <a:r>
                <a:rPr lang="en-US" altLang="zh-CN" sz="4800">
                  <a:ln w="19050">
                    <a:solidFill>
                      <a:srgbClr val="000000"/>
                    </a:solidFill>
                  </a:ln>
                  <a:solidFill>
                    <a:srgbClr val="FF0000"/>
                  </a:solidFill>
                  <a:latin typeface="SVN-Ziclets" panose="02000603000000000000" pitchFamily="2" charset="0"/>
                  <a:ea typeface="迷你简雁翎" panose="02010609000101010101" pitchFamily="49" charset="-122"/>
                </a:rPr>
                <a:t>t</a:t>
              </a:r>
              <a:r>
                <a:rPr lang="en-US" altLang="zh-CN" sz="4800">
                  <a:ln w="19050">
                    <a:solidFill>
                      <a:srgbClr val="000000"/>
                    </a:solidFill>
                  </a:ln>
                  <a:latin typeface="SVN-Ziclets" panose="02000603000000000000" pitchFamily="2" charset="0"/>
                  <a:ea typeface="迷你简雁翎" panose="02010609000101010101" pitchFamily="49" charset="-122"/>
                </a:rPr>
                <a:t> </a:t>
              </a:r>
              <a:r>
                <a:rPr lang="en-US" altLang="zh-CN" sz="4800">
                  <a:ln w="19050">
                    <a:solidFill>
                      <a:srgbClr val="000000"/>
                    </a:solidFill>
                  </a:ln>
                  <a:solidFill>
                    <a:srgbClr val="00B0F0"/>
                  </a:solidFill>
                  <a:latin typeface="SVN-Ziclets" panose="02000603000000000000" pitchFamily="2" charset="0"/>
                  <a:ea typeface="迷你简雁翎" panose="02010609000101010101" pitchFamily="49" charset="-122"/>
                </a:rPr>
                <a:t>c</a:t>
              </a:r>
              <a:r>
                <a:rPr lang="en-US" altLang="zh-CN" sz="4800">
                  <a:ln w="19050">
                    <a:solidFill>
                      <a:srgbClr val="000000"/>
                    </a:solidFill>
                  </a:ln>
                  <a:solidFill>
                    <a:srgbClr val="00B050"/>
                  </a:solidFill>
                  <a:latin typeface="SVN-Ziclets" panose="02000603000000000000" pitchFamily="2" charset="0"/>
                  <a:ea typeface="迷你简雁翎" panose="02010609000101010101" pitchFamily="49" charset="-122"/>
                </a:rPr>
                <a:t>á</a:t>
              </a:r>
              <a:r>
                <a:rPr lang="en-US" altLang="zh-CN" sz="4800">
                  <a:ln w="19050">
                    <a:solidFill>
                      <a:srgbClr val="000000"/>
                    </a:solidFill>
                  </a:ln>
                  <a:solidFill>
                    <a:srgbClr val="FFFF00"/>
                  </a:solidFill>
                  <a:latin typeface="SVN-Ziclets" panose="02000603000000000000" pitchFamily="2" charset="0"/>
                  <a:ea typeface="迷你简雁翎" panose="02010609000101010101" pitchFamily="49" charset="-122"/>
                </a:rPr>
                <a:t>c</a:t>
              </a:r>
              <a:r>
                <a:rPr lang="en-US" altLang="zh-CN" sz="4800">
                  <a:ln w="19050">
                    <a:solidFill>
                      <a:srgbClr val="000000"/>
                    </a:solidFill>
                  </a:ln>
                  <a:latin typeface="SVN-Ziclets" panose="02000603000000000000" pitchFamily="2" charset="0"/>
                  <a:ea typeface="迷你简雁翎" panose="02010609000101010101" pitchFamily="49" charset="-122"/>
                </a:rPr>
                <a:t> </a:t>
              </a:r>
              <a:r>
                <a:rPr lang="en-US" altLang="zh-CN" sz="4800">
                  <a:ln w="19050">
                    <a:solidFill>
                      <a:srgbClr val="000000"/>
                    </a:solidFill>
                  </a:ln>
                  <a:solidFill>
                    <a:srgbClr val="FF66FF"/>
                  </a:solidFill>
                  <a:latin typeface="SVN-Ziclets" panose="02000603000000000000" pitchFamily="2" charset="0"/>
                  <a:ea typeface="迷你简雁翎" panose="02010609000101010101" pitchFamily="49" charset="-122"/>
                </a:rPr>
                <a:t>e</a:t>
              </a:r>
              <a:r>
                <a:rPr lang="en-US" altLang="zh-CN" sz="4800">
                  <a:ln w="19050">
                    <a:solidFill>
                      <a:srgbClr val="000000"/>
                    </a:solidFill>
                  </a:ln>
                  <a:solidFill>
                    <a:srgbClr val="66FFFF"/>
                  </a:solidFill>
                  <a:latin typeface="SVN-Ziclets" panose="02000603000000000000" pitchFamily="2" charset="0"/>
                  <a:ea typeface="迷你简雁翎" panose="02010609000101010101" pitchFamily="49" charset="-122"/>
                </a:rPr>
                <a:t>m</a:t>
              </a:r>
              <a:endParaRPr lang="zh-CN" altLang="en-US" sz="4800" dirty="0">
                <a:ln w="19050">
                  <a:solidFill>
                    <a:srgbClr val="000000"/>
                  </a:solidFill>
                </a:ln>
                <a:solidFill>
                  <a:srgbClr val="66FFFF"/>
                </a:solidFill>
                <a:latin typeface="SVN-Ziclets" panose="02000603000000000000" pitchFamily="2" charset="0"/>
                <a:ea typeface="迷你简雁翎" panose="02010609000101010101" pitchFamily="49" charset="-122"/>
              </a:endParaRPr>
            </a:p>
          </p:txBody>
        </p:sp>
      </p:grpSp>
    </p:spTree>
    <p:extLst>
      <p:ext uri="{BB962C8B-B14F-4D97-AF65-F5344CB8AC3E}">
        <p14:creationId xmlns:p14="http://schemas.microsoft.com/office/powerpoint/2010/main" val="27514729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B82F575-BB9A-DD59-8A46-227804D80AE4}"/>
              </a:ext>
            </a:extLst>
          </p:cNvPr>
          <p:cNvPicPr>
            <a:picLocks noChangeAspect="1"/>
          </p:cNvPicPr>
          <p:nvPr/>
        </p:nvPicPr>
        <p:blipFill>
          <a:blip r:embed="rId2"/>
          <a:stretch>
            <a:fillRect/>
          </a:stretch>
        </p:blipFill>
        <p:spPr>
          <a:xfrm>
            <a:off x="385752" y="339502"/>
            <a:ext cx="3778888" cy="2958290"/>
          </a:xfrm>
          <a:prstGeom prst="roundRect">
            <a:avLst>
              <a:gd name="adj" fmla="val 12191"/>
            </a:avLst>
          </a:prstGeom>
          <a:ln>
            <a:noFill/>
          </a:ln>
          <a:effectLst>
            <a:softEdge rad="112500"/>
          </a:effectLst>
        </p:spPr>
      </p:pic>
      <p:pic>
        <p:nvPicPr>
          <p:cNvPr id="10" name="Hình ảnh 9">
            <a:extLst>
              <a:ext uri="{FF2B5EF4-FFF2-40B4-BE49-F238E27FC236}">
                <a16:creationId xmlns:a16="http://schemas.microsoft.com/office/drawing/2014/main" id="{5873F9CE-9B7A-88E0-A2E3-63E61DF31737}"/>
              </a:ext>
            </a:extLst>
          </p:cNvPr>
          <p:cNvPicPr>
            <a:picLocks noChangeAspect="1"/>
          </p:cNvPicPr>
          <p:nvPr/>
        </p:nvPicPr>
        <p:blipFill>
          <a:blip r:embed="rId3"/>
          <a:stretch>
            <a:fillRect/>
          </a:stretch>
        </p:blipFill>
        <p:spPr>
          <a:xfrm>
            <a:off x="4181116" y="339502"/>
            <a:ext cx="4577132" cy="2958290"/>
          </a:xfrm>
          <a:prstGeom prst="roundRect">
            <a:avLst/>
          </a:prstGeom>
          <a:ln>
            <a:noFill/>
          </a:ln>
          <a:effectLst>
            <a:softEdge rad="112500"/>
          </a:effectLst>
        </p:spPr>
      </p:pic>
      <p:pic>
        <p:nvPicPr>
          <p:cNvPr id="12" name="Hình ảnh 11">
            <a:extLst>
              <a:ext uri="{FF2B5EF4-FFF2-40B4-BE49-F238E27FC236}">
                <a16:creationId xmlns:a16="http://schemas.microsoft.com/office/drawing/2014/main" id="{566DBAA2-A5EF-2DB1-D1B7-47F48511D5EA}"/>
              </a:ext>
            </a:extLst>
          </p:cNvPr>
          <p:cNvPicPr>
            <a:picLocks noChangeAspect="1"/>
          </p:cNvPicPr>
          <p:nvPr/>
        </p:nvPicPr>
        <p:blipFill>
          <a:blip r:embed="rId4"/>
          <a:stretch>
            <a:fillRect/>
          </a:stretch>
        </p:blipFill>
        <p:spPr>
          <a:xfrm>
            <a:off x="2065067" y="2427734"/>
            <a:ext cx="4199145" cy="2597646"/>
          </a:xfrm>
          <a:prstGeom prst="roundRect">
            <a:avLst/>
          </a:prstGeom>
          <a:ln>
            <a:noFill/>
          </a:ln>
          <a:effectLst>
            <a:softEdge rad="112500"/>
          </a:effectLst>
        </p:spPr>
      </p:pic>
    </p:spTree>
    <p:extLst>
      <p:ext uri="{BB962C8B-B14F-4D97-AF65-F5344CB8AC3E}">
        <p14:creationId xmlns:p14="http://schemas.microsoft.com/office/powerpoint/2010/main" val="17126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131881E-3EC8-DC1B-9DC2-5C0393C40908}"/>
              </a:ext>
            </a:extLst>
          </p:cNvPr>
          <p:cNvSpPr txBox="1"/>
          <p:nvPr/>
        </p:nvSpPr>
        <p:spPr>
          <a:xfrm>
            <a:off x="-23762" y="793220"/>
            <a:ext cx="3666080" cy="541943"/>
          </a:xfrm>
          <a:prstGeom prst="rect">
            <a:avLst/>
          </a:prstGeom>
        </p:spPr>
        <p:txBody>
          <a:bodyPr lIns="0" tIns="0" rIns="0" bIns="0" rtlCol="0" anchor="t">
            <a:spAutoFit/>
          </a:bodyPr>
          <a:lstStyle/>
          <a:p>
            <a:pPr algn="ctr">
              <a:lnSpc>
                <a:spcPts val="4800"/>
              </a:lnSpc>
            </a:pPr>
            <a:r>
              <a:rPr lang="en-US" sz="2750" b="1" spc="60">
                <a:latin typeface="Arial" panose="020B0604020202020204" pitchFamily="34" charset="0"/>
                <a:cs typeface="Arial" panose="020B0604020202020204" pitchFamily="34" charset="0"/>
              </a:rPr>
              <a:t>KHỞI ĐỘNG</a:t>
            </a:r>
          </a:p>
        </p:txBody>
      </p:sp>
      <p:pic>
        <p:nvPicPr>
          <p:cNvPr id="3" name="Picture 3">
            <a:extLst>
              <a:ext uri="{FF2B5EF4-FFF2-40B4-BE49-F238E27FC236}">
                <a16:creationId xmlns:a16="http://schemas.microsoft.com/office/drawing/2014/main" id="{FB3897C4-0B72-64EA-B4B6-6330A5A0AC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0312" y="3986769"/>
            <a:ext cx="1655013" cy="1110363"/>
          </a:xfrm>
          <a:prstGeom prst="rect">
            <a:avLst/>
          </a:prstGeom>
        </p:spPr>
      </p:pic>
      <p:sp>
        <p:nvSpPr>
          <p:cNvPr id="4" name="TextBox 3">
            <a:extLst>
              <a:ext uri="{FF2B5EF4-FFF2-40B4-BE49-F238E27FC236}">
                <a16:creationId xmlns:a16="http://schemas.microsoft.com/office/drawing/2014/main" id="{DB899F16-12A4-D9F3-4E30-F16A08E4718E}"/>
              </a:ext>
            </a:extLst>
          </p:cNvPr>
          <p:cNvSpPr txBox="1"/>
          <p:nvPr/>
        </p:nvSpPr>
        <p:spPr>
          <a:xfrm>
            <a:off x="5014300" y="2400437"/>
            <a:ext cx="3666620" cy="1586332"/>
          </a:xfrm>
          <a:prstGeom prst="rect">
            <a:avLst/>
          </a:prstGeom>
          <a:noFill/>
        </p:spPr>
        <p:txBody>
          <a:bodyPr wrap="square" rtlCol="0">
            <a:spAutoFit/>
          </a:bodyPr>
          <a:lstStyle/>
          <a:p>
            <a:pPr>
              <a:lnSpc>
                <a:spcPct val="150000"/>
              </a:lnSpc>
            </a:pPr>
            <a:r>
              <a:rPr lang="en-US" sz="2250">
                <a:latin typeface="Arial" panose="020B0604020202020204" pitchFamily="34" charset="0"/>
                <a:cs typeface="Arial" panose="020B0604020202020204" pitchFamily="34" charset="0"/>
              </a:rPr>
              <a:t>Trong buổi lễ chào cờ, các bạn học sinh đã xếp thành hình bản đồ Việt Nam.</a:t>
            </a:r>
          </a:p>
        </p:txBody>
      </p:sp>
      <p:pic>
        <p:nvPicPr>
          <p:cNvPr id="5" name="Picture 4">
            <a:extLst>
              <a:ext uri="{FF2B5EF4-FFF2-40B4-BE49-F238E27FC236}">
                <a16:creationId xmlns:a16="http://schemas.microsoft.com/office/drawing/2014/main" id="{16707B23-818B-2741-177D-0FEE5676268A}"/>
              </a:ext>
            </a:extLst>
          </p:cNvPr>
          <p:cNvPicPr>
            <a:picLocks noChangeAspect="1"/>
          </p:cNvPicPr>
          <p:nvPr/>
        </p:nvPicPr>
        <p:blipFill>
          <a:blip r:embed="rId4"/>
          <a:stretch>
            <a:fillRect/>
          </a:stretch>
        </p:blipFill>
        <p:spPr>
          <a:xfrm>
            <a:off x="601362" y="1923678"/>
            <a:ext cx="3458692" cy="2393105"/>
          </a:xfrm>
          <a:prstGeom prst="rect">
            <a:avLst/>
          </a:prstGeom>
        </p:spPr>
      </p:pic>
      <p:pic>
        <p:nvPicPr>
          <p:cNvPr id="6" name="Picture 5">
            <a:extLst>
              <a:ext uri="{FF2B5EF4-FFF2-40B4-BE49-F238E27FC236}">
                <a16:creationId xmlns:a16="http://schemas.microsoft.com/office/drawing/2014/main" id="{077432A2-A9CF-59FF-3D79-B82FEAF301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019" r="19800" b="18812"/>
          <a:stretch/>
        </p:blipFill>
        <p:spPr>
          <a:xfrm>
            <a:off x="3962884" y="2637346"/>
            <a:ext cx="1190440" cy="952500"/>
          </a:xfrm>
          <a:prstGeom prst="rect">
            <a:avLst/>
          </a:prstGeom>
        </p:spPr>
      </p:pic>
    </p:spTree>
    <p:extLst>
      <p:ext uri="{BB962C8B-B14F-4D97-AF65-F5344CB8AC3E}">
        <p14:creationId xmlns:p14="http://schemas.microsoft.com/office/powerpoint/2010/main" val="11419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AB2A08D6-82C4-2E42-6F5F-A237F4F03C9E}"/>
              </a:ext>
            </a:extLst>
          </p:cNvPr>
          <p:cNvGrpSpPr/>
          <p:nvPr/>
        </p:nvGrpSpPr>
        <p:grpSpPr>
          <a:xfrm>
            <a:off x="179513" y="915566"/>
            <a:ext cx="8784976" cy="4032448"/>
            <a:chOff x="0" y="0"/>
            <a:chExt cx="5490351" cy="2783840"/>
          </a:xfrm>
        </p:grpSpPr>
        <p:sp>
          <p:nvSpPr>
            <p:cNvPr id="3" name="Freeform 4">
              <a:extLst>
                <a:ext uri="{FF2B5EF4-FFF2-40B4-BE49-F238E27FC236}">
                  <a16:creationId xmlns:a16="http://schemas.microsoft.com/office/drawing/2014/main" id="{A7FFC6E7-BFB8-FDB1-C0F1-ACAD9BA7AE4F}"/>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sp>
        <p:nvSpPr>
          <p:cNvPr id="4" name="TextBox 5">
            <a:extLst>
              <a:ext uri="{FF2B5EF4-FFF2-40B4-BE49-F238E27FC236}">
                <a16:creationId xmlns:a16="http://schemas.microsoft.com/office/drawing/2014/main" id="{A3F4FD98-AC5B-768D-2B92-5E39E268E08D}"/>
              </a:ext>
            </a:extLst>
          </p:cNvPr>
          <p:cNvSpPr txBox="1"/>
          <p:nvPr/>
        </p:nvSpPr>
        <p:spPr>
          <a:xfrm>
            <a:off x="107504" y="1705455"/>
            <a:ext cx="8636725" cy="1732590"/>
          </a:xfrm>
          <a:prstGeom prst="rect">
            <a:avLst/>
          </a:prstGeom>
        </p:spPr>
        <p:txBody>
          <a:bodyPr wrap="square" lIns="0" tIns="0" rIns="0" bIns="0" rtlCol="0" anchor="t">
            <a:spAutoFit/>
          </a:bodyPr>
          <a:lstStyle/>
          <a:p>
            <a:pPr algn="ctr">
              <a:lnSpc>
                <a:spcPct val="150000"/>
              </a:lnSpc>
            </a:pPr>
            <a:r>
              <a:rPr lang="en-US" sz="4000" b="1" spc="120">
                <a:latin typeface="Arial" panose="020B0604020202020204" pitchFamily="34" charset="0"/>
                <a:cs typeface="Arial" panose="020B0604020202020204" pitchFamily="34" charset="0"/>
              </a:rPr>
              <a:t>BÀI ĐỌC 2: </a:t>
            </a:r>
          </a:p>
          <a:p>
            <a:pPr algn="ctr">
              <a:lnSpc>
                <a:spcPct val="150000"/>
              </a:lnSpc>
            </a:pPr>
            <a:r>
              <a:rPr lang="en-US" sz="4000" b="1" spc="120">
                <a:latin typeface="Arial" panose="020B0604020202020204" pitchFamily="34" charset="0"/>
                <a:cs typeface="Arial" panose="020B0604020202020204" pitchFamily="34" charset="0"/>
              </a:rPr>
              <a:t>LỄ CHÀO CỜ ĐẶC BIỆT</a:t>
            </a:r>
          </a:p>
        </p:txBody>
      </p:sp>
    </p:spTree>
    <p:extLst>
      <p:ext uri="{BB962C8B-B14F-4D97-AF65-F5344CB8AC3E}">
        <p14:creationId xmlns:p14="http://schemas.microsoft.com/office/powerpoint/2010/main" val="240402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92372" y="2098771"/>
            <a:ext cx="4559261"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rPr>
              <a:t>Đọc mẫu</a:t>
            </a:r>
            <a:endParaRPr lang="zh-CN" altLang="en-US" sz="7200" b="1" dirty="0">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endParaRP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đồ chơi, búp bê&#10;&#10;Mô tả được tạo tự động">
            <a:extLst>
              <a:ext uri="{FF2B5EF4-FFF2-40B4-BE49-F238E27FC236}">
                <a16:creationId xmlns:a16="http://schemas.microsoft.com/office/drawing/2014/main" id="{038F30FD-DDDC-2025-B29D-87BC41D01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568" y="1096948"/>
            <a:ext cx="4154432" cy="4157480"/>
          </a:xfrm>
          <a:prstGeom prst="rect">
            <a:avLst/>
          </a:prstGeom>
        </p:spPr>
      </p:pic>
    </p:spTree>
    <p:extLst>
      <p:ext uri="{BB962C8B-B14F-4D97-AF65-F5344CB8AC3E}">
        <p14:creationId xmlns:p14="http://schemas.microsoft.com/office/powerpoint/2010/main" val="4484154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52E32C8-482F-B95F-F4DB-707E9F41AE67}"/>
              </a:ext>
            </a:extLst>
          </p:cNvPr>
          <p:cNvSpPr txBox="1"/>
          <p:nvPr/>
        </p:nvSpPr>
        <p:spPr>
          <a:xfrm>
            <a:off x="2411760" y="77886"/>
            <a:ext cx="3744416" cy="584775"/>
          </a:xfrm>
          <a:prstGeom prst="rect">
            <a:avLst/>
          </a:prstGeom>
          <a:noFill/>
        </p:spPr>
        <p:txBody>
          <a:bodyPr wrap="square" rtlCol="0">
            <a:spAutoFit/>
          </a:bodyPr>
          <a:lstStyle/>
          <a:p>
            <a:pPr algn="ctr"/>
            <a:r>
              <a:rPr lang="en-US"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Lễ chào cờ đặc biệt</a:t>
            </a:r>
          </a:p>
        </p:txBody>
      </p:sp>
      <p:sp>
        <p:nvSpPr>
          <p:cNvPr id="7" name="Hộp Văn bản 6">
            <a:extLst>
              <a:ext uri="{FF2B5EF4-FFF2-40B4-BE49-F238E27FC236}">
                <a16:creationId xmlns:a16="http://schemas.microsoft.com/office/drawing/2014/main" id="{E496C7C7-916F-053B-6E47-04BC0F4F71E1}"/>
              </a:ext>
            </a:extLst>
          </p:cNvPr>
          <p:cNvSpPr txBox="1"/>
          <p:nvPr/>
        </p:nvSpPr>
        <p:spPr>
          <a:xfrm>
            <a:off x="1166" y="987574"/>
            <a:ext cx="9142834" cy="3785652"/>
          </a:xfrm>
          <a:prstGeom prst="rect">
            <a:avLst/>
          </a:prstGeom>
          <a:noFill/>
        </p:spPr>
        <p:txBody>
          <a:bodyPr wrap="square" rtlCol="0">
            <a:spAutoFit/>
          </a:bodyPr>
          <a:lstStyle/>
          <a:p>
            <a:r>
              <a:rPr lang="en-US" sz="2000" b="1">
                <a:latin typeface="Arial-Rounded" panose="020B0500000000000000" pitchFamily="34" charset="0"/>
                <a:ea typeface="Arial-Rounded" panose="020B0500000000000000" pitchFamily="34" charset="0"/>
                <a:cs typeface="Arial-Rounded" panose="020B0500000000000000" pitchFamily="34" charset="0"/>
              </a:rPr>
              <a:t>	Dưới ánh nắng dìu dịu của buổi sáng thứ Hai, một lễ chào cờ đặc biệt được thầy trò Trường Tiểu học Cát Bi (Hải Phòng) tổ chức để hướng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Tại lễ chào cờ, các em học sinh của trường xếp thành hình bản đồ Việt Nam với hai quần đảo lớn: Hoàng Sa và Trường Sa.</a:t>
            </a:r>
          </a:p>
          <a:p>
            <a:r>
              <a:rPr lang="en-US" sz="2000" b="1">
                <a:latin typeface="Arial-Rounded" panose="020B0500000000000000" pitchFamily="34" charset="0"/>
                <a:ea typeface="Arial-Rounded" panose="020B0500000000000000" pitchFamily="34" charset="0"/>
                <a:cs typeface="Arial-Rounded" panose="020B0500000000000000" pitchFamily="34" charset="0"/>
              </a:rPr>
              <a:t>	Khi nhạc nền Quốc ca vang lên, tất cả thầy cô và học sinh đều hướng về lá Quốc kì thiêng liêng, hát vang giai điệu hào hung của bài hát.</a:t>
            </a:r>
          </a:p>
          <a:p>
            <a:r>
              <a:rPr lang="en-US" sz="2000" b="1">
                <a:latin typeface="Arial-Rounded" panose="020B0500000000000000" pitchFamily="34" charset="0"/>
                <a:ea typeface="Arial-Rounded" panose="020B0500000000000000" pitchFamily="34" charset="0"/>
                <a:cs typeface="Arial-Rounded" panose="020B0500000000000000" pitchFamily="34" charset="0"/>
              </a:rPr>
              <a:t>	Sau phần nghi thức, buổi lễ diễn ra sôi nổi với các tiết mục múa hát của học sinh về biển, đảo.</a:t>
            </a:r>
          </a:p>
          <a:p>
            <a:r>
              <a:rPr lang="en-US" sz="2000" b="1">
                <a:latin typeface="Arial-Rounded" panose="020B0500000000000000" pitchFamily="34" charset="0"/>
                <a:ea typeface="Arial-Rounded" panose="020B0500000000000000" pitchFamily="34" charset="0"/>
                <a:cs typeface="Arial-Rounded" panose="020B0500000000000000" pitchFamily="34" charset="0"/>
              </a:rPr>
              <a:t>	Cuối buổi lễ, thầy Hiệu trưởng kêu gọi toàn trường tiếp tục thi đua dạy tốt, học tốt và tích cực tham gia cuộc thi “Tìm hiểu về biển, đảo quê hương”.</a:t>
            </a:r>
          </a:p>
          <a:p>
            <a:r>
              <a:rPr lang="en-US" sz="2000" b="1">
                <a:latin typeface="Arial-Rounded" panose="020B0500000000000000" pitchFamily="34" charset="0"/>
                <a:ea typeface="Arial-Rounded" panose="020B0500000000000000" pitchFamily="34" charset="0"/>
                <a:cs typeface="Arial-Rounded" panose="020B0500000000000000" pitchFamily="34" charset="0"/>
              </a:rPr>
              <a:t>	Buổi lễ đã để lại ấn tượng khó quên trong lòng các bạn nhỏ.</a:t>
            </a:r>
          </a:p>
          <a:p>
            <a:pPr algn="r"/>
            <a:r>
              <a:rPr lang="en-US" sz="2000" b="1">
                <a:latin typeface="Arial-Rounded" panose="020B0500000000000000" pitchFamily="34" charset="0"/>
                <a:ea typeface="Arial-Rounded" panose="020B0500000000000000" pitchFamily="34" charset="0"/>
                <a:cs typeface="Arial-Rounded" panose="020B0500000000000000" pitchFamily="34" charset="0"/>
              </a:rPr>
              <a:t>MINH AN (baophapluat.vn)</a:t>
            </a:r>
          </a:p>
        </p:txBody>
      </p:sp>
    </p:spTree>
    <p:extLst>
      <p:ext uri="{BB962C8B-B14F-4D97-AF65-F5344CB8AC3E}">
        <p14:creationId xmlns:p14="http://schemas.microsoft.com/office/powerpoint/2010/main" val="4204744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89223" y="2098771"/>
            <a:ext cx="5365571" cy="1200329"/>
          </a:xfrm>
          <a:prstGeom prst="rect">
            <a:avLst/>
          </a:prstGeom>
          <a:noFill/>
        </p:spPr>
        <p:txBody>
          <a:bodyPr wrap="none" rtlCol="0">
            <a:spAutoFit/>
          </a:bodyPr>
          <a:lstStyle/>
          <a:p>
            <a:pPr algn="ctr"/>
            <a:r>
              <a:rPr lang="en-US" altLang="zh-CN" sz="7200" b="1">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rPr>
              <a:t>Chia đoạn</a:t>
            </a:r>
            <a:endParaRPr lang="zh-CN" altLang="en-US" sz="7200" b="1" dirty="0">
              <a:ln w="19050">
                <a:solidFill>
                  <a:schemeClr val="tx1"/>
                </a:solid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SVN-Ziclets" panose="02000603000000000000" pitchFamily="2" charset="0"/>
              <a:ea typeface="微软雅黑" panose="020B0503020204020204" pitchFamily="34" charset="-122"/>
            </a:endParaRPr>
          </a:p>
        </p:txBody>
      </p:sp>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Hình ảnh 2" descr="Ảnh có chứa được trang trí&#10;&#10;Mô tả được tạo tự động">
            <a:extLst>
              <a:ext uri="{FF2B5EF4-FFF2-40B4-BE49-F238E27FC236}">
                <a16:creationId xmlns:a16="http://schemas.microsoft.com/office/drawing/2014/main" id="{F24689C1-29BA-B327-287A-9FEA85398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948" y="2571750"/>
            <a:ext cx="2560700" cy="2560700"/>
          </a:xfrm>
          <a:prstGeom prst="rect">
            <a:avLst/>
          </a:prstGeom>
        </p:spPr>
      </p:pic>
    </p:spTree>
    <p:extLst>
      <p:ext uri="{BB962C8B-B14F-4D97-AF65-F5344CB8AC3E}">
        <p14:creationId xmlns:p14="http://schemas.microsoft.com/office/powerpoint/2010/main" val="2334047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5508</TotalTime>
  <Words>1749</Words>
  <Application>Microsoft Office PowerPoint</Application>
  <PresentationFormat>On-screen Show (16:9)</PresentationFormat>
  <Paragraphs>123</Paragraphs>
  <Slides>33</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Arial-Rounded</vt:lpstr>
      <vt:lpstr>AvantGarde</vt:lpstr>
      <vt:lpstr>Calibri</vt:lpstr>
      <vt:lpstr>HP-087</vt:lpstr>
      <vt:lpstr>SVN-Anastasia</vt:lpstr>
      <vt:lpstr>SVN-Poky's</vt:lpstr>
      <vt:lpstr>SVN-Ziclets</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965</dc:title>
  <dc:creator>Administrator</dc:creator>
  <cp:lastModifiedBy>Hà Nguyễn Thị Thu</cp:lastModifiedBy>
  <cp:revision>301</cp:revision>
  <dcterms:created xsi:type="dcterms:W3CDTF">2014-04-26T02:40:12Z</dcterms:created>
  <dcterms:modified xsi:type="dcterms:W3CDTF">2022-09-03T05:03:43Z</dcterms:modified>
</cp:coreProperties>
</file>