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4" r:id="rId2"/>
    <p:sldId id="256" r:id="rId3"/>
    <p:sldId id="257" r:id="rId4"/>
    <p:sldId id="259" r:id="rId5"/>
    <p:sldId id="260" r:id="rId6"/>
    <p:sldId id="271" r:id="rId7"/>
    <p:sldId id="261" r:id="rId8"/>
    <p:sldId id="262" r:id="rId9"/>
    <p:sldId id="440" r:id="rId10"/>
    <p:sldId id="441" r:id="rId11"/>
    <p:sldId id="263" r:id="rId12"/>
    <p:sldId id="273" r:id="rId13"/>
    <p:sldId id="270" r:id="rId14"/>
  </p:sldIdLst>
  <p:sldSz cx="18288000" cy="10287000"/>
  <p:notesSz cx="6858000" cy="9144000"/>
  <p:embeddedFontLst>
    <p:embeddedFont>
      <p:font typeface="#9Slide03 BoosterNextFYBlack" panose="020B0604020202020204" charset="0"/>
      <p:regular r:id="rId15"/>
    </p:embeddedFont>
    <p:embeddedFont>
      <p:font typeface="Arial-Rounded" panose="020B0500000000000000" charset="0"/>
      <p:regular r:id="rId16"/>
    </p:embeddedFont>
    <p:embeddedFont>
      <p:font typeface="AvantGarde" panose="00000400000000000000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HP-087" panose="020B0604020202020204"/>
      <p:bold r:id="rId22"/>
    </p:embeddedFont>
    <p:embeddedFont>
      <p:font typeface="HP-142" panose="020B0604020202020204"/>
      <p:regular r:id="rId23"/>
    </p:embeddedFont>
    <p:embeddedFont>
      <p:font typeface="HP-176" panose="020B0604020202020204"/>
      <p:bold r:id="rId24"/>
    </p:embeddedFont>
    <p:embeddedFont>
      <p:font typeface="SVN-Anastasia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E2FF"/>
    <a:srgbClr val="FFFF8F"/>
    <a:srgbClr val="95B3D7"/>
    <a:srgbClr val="EDB0BF"/>
    <a:srgbClr val="CD85BA"/>
    <a:srgbClr val="E5C0C3"/>
    <a:srgbClr val="B3A2C7"/>
    <a:srgbClr val="C3D69B"/>
    <a:srgbClr val="FFFFD2"/>
    <a:srgbClr val="D9F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2551" y="1089026"/>
            <a:ext cx="1234440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16626" y="2089151"/>
            <a:ext cx="5829300" cy="8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0100" y="5400677"/>
            <a:ext cx="1143000" cy="427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16150" y="7559676"/>
            <a:ext cx="1143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176" y="5372101"/>
            <a:ext cx="67437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3144839" y="4861880"/>
            <a:ext cx="11572877" cy="4386263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1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81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81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6" y="787401"/>
            <a:ext cx="1965324" cy="201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5373102" y="7428707"/>
            <a:ext cx="7541808" cy="1661993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9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HĐTN</a:t>
            </a:r>
            <a:endParaRPr lang="vi-VN" sz="99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39218" y="2009611"/>
            <a:ext cx="12671213" cy="760447"/>
            <a:chOff x="1508918" y="1888664"/>
            <a:chExt cx="10047316" cy="676811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047316" cy="667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27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Xây dựng ý tưởng trang trí lớp học.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5346" y="2565475"/>
              <a:ext cx="709962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856520" y="2848983"/>
            <a:ext cx="10855970" cy="7148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45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 xét về ý tưởng trang trí lớp học dưới đây:</a:t>
            </a:r>
          </a:p>
        </p:txBody>
      </p:sp>
      <p:sp>
        <p:nvSpPr>
          <p:cNvPr id="2" name="AutoShape 2" descr="Bật mí những ý tưởng trang trí lớp học cấp 3 đẹp và độc đáo"/>
          <p:cNvSpPr>
            <a:spLocks noChangeAspect="1" noChangeArrowheads="1"/>
          </p:cNvSpPr>
          <p:nvPr/>
        </p:nvSpPr>
        <p:spPr bwMode="auto">
          <a:xfrm>
            <a:off x="174800" y="-155793"/>
            <a:ext cx="342465" cy="34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2740" tIns="51370" rIns="102740" bIns="51370" numCol="1" anchor="t" anchorCtr="0" compatLnSpc="1">
            <a:prstTxWarp prst="textNoShape">
              <a:avLst/>
            </a:prstTxWarp>
          </a:bodyPr>
          <a:lstStyle/>
          <a:p>
            <a:endParaRPr lang="en-US" sz="2022"/>
          </a:p>
        </p:txBody>
      </p:sp>
      <p:pic>
        <p:nvPicPr>
          <p:cNvPr id="3076" name="Picture 4" descr="Bật mí những ý tưởng trang trí lớp học cấp 3 đẹp và độc đá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r="2869"/>
          <a:stretch/>
        </p:blipFill>
        <p:spPr bwMode="auto">
          <a:xfrm>
            <a:off x="753602" y="3688023"/>
            <a:ext cx="8287659" cy="597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ội thi &quot;Trang trí lớp học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698" y="3688023"/>
            <a:ext cx="7970509" cy="597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149303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9852080" y="0"/>
            <a:ext cx="8358333" cy="9258300"/>
            <a:chOff x="0" y="0"/>
            <a:chExt cx="2632946" cy="29164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32946" cy="2916443"/>
            </a:xfrm>
            <a:custGeom>
              <a:avLst/>
              <a:gdLst/>
              <a:ahLst/>
              <a:cxnLst/>
              <a:rect l="l" t="t" r="r" b="b"/>
              <a:pathLst>
                <a:path w="2632946" h="2916443">
                  <a:moveTo>
                    <a:pt x="0" y="0"/>
                  </a:moveTo>
                  <a:lnTo>
                    <a:pt x="2632946" y="0"/>
                  </a:lnTo>
                  <a:lnTo>
                    <a:pt x="2632946" y="2916443"/>
                  </a:lnTo>
                  <a:lnTo>
                    <a:pt x="0" y="2916443"/>
                  </a:lnTo>
                  <a:close/>
                </a:path>
              </a:pathLst>
            </a:custGeom>
            <a:solidFill>
              <a:srgbClr val="FAF7F9">
                <a:alpha val="80000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9932491" y="614105"/>
            <a:ext cx="8355509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400" b="1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SVN-Anastasia" panose="020B0606040200020203" pitchFamily="34" charset="0"/>
              </a:rPr>
              <a:t>2. Xây dựng ý tưởng trang trí lớp học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577983" y="1333500"/>
            <a:ext cx="6906527" cy="178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 algn="ctr">
              <a:lnSpc>
                <a:spcPts val="4759"/>
              </a:lnSpc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Nhận xét về ý tưởng trang trí lớp học trong các tranh dưới đây:</a:t>
            </a:r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77FA2742-9686-50FF-F6D8-57A46E3A9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69" y="481185"/>
            <a:ext cx="4806510" cy="4662315"/>
          </a:xfrm>
          <a:prstGeom prst="rect">
            <a:avLst/>
          </a:prstGeom>
        </p:spPr>
      </p:pic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B06B5E64-CCAE-6CBC-C6FE-B01B5022B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483" y="3543300"/>
            <a:ext cx="4791222" cy="4648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60175" y="7458057"/>
            <a:ext cx="3028635" cy="2604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9852080" y="0"/>
            <a:ext cx="8358333" cy="9258300"/>
            <a:chOff x="0" y="0"/>
            <a:chExt cx="2632946" cy="29164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32946" cy="2916443"/>
            </a:xfrm>
            <a:custGeom>
              <a:avLst/>
              <a:gdLst/>
              <a:ahLst/>
              <a:cxnLst/>
              <a:rect l="l" t="t" r="r" b="b"/>
              <a:pathLst>
                <a:path w="2632946" h="2916443">
                  <a:moveTo>
                    <a:pt x="0" y="0"/>
                  </a:moveTo>
                  <a:lnTo>
                    <a:pt x="2632946" y="0"/>
                  </a:lnTo>
                  <a:lnTo>
                    <a:pt x="2632946" y="2916443"/>
                  </a:lnTo>
                  <a:lnTo>
                    <a:pt x="0" y="2916443"/>
                  </a:lnTo>
                  <a:close/>
                </a:path>
              </a:pathLst>
            </a:custGeom>
            <a:solidFill>
              <a:srgbClr val="FAF7F9">
                <a:alpha val="80000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9932491" y="614105"/>
            <a:ext cx="8355509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400" b="1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SVN-Anastasia" panose="020B0606040200020203" pitchFamily="34" charset="0"/>
              </a:rPr>
              <a:t>2. Xây dựng ý tưởng trang trí lớp học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0" y="1458722"/>
            <a:ext cx="6906527" cy="178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 algn="ctr">
              <a:lnSpc>
                <a:spcPts val="4759"/>
              </a:lnSpc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Nhận xét về ý tưởng trang trí lớp học trong các tranh dưới đây:</a:t>
            </a:r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77FA2742-9686-50FF-F6D8-57A46E3A9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0" y="3506325"/>
            <a:ext cx="4806510" cy="4662315"/>
          </a:xfrm>
          <a:prstGeom prst="rect">
            <a:avLst/>
          </a:prstGeom>
        </p:spPr>
      </p:pic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B06B5E64-CCAE-6CBC-C6FE-B01B5022B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072" y="-1709995"/>
            <a:ext cx="4791222" cy="4648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B04312-7A90-51B3-2C31-41EFCFC252E3}"/>
              </a:ext>
            </a:extLst>
          </p:cNvPr>
          <p:cNvSpPr txBox="1"/>
          <p:nvPr/>
        </p:nvSpPr>
        <p:spPr>
          <a:xfrm>
            <a:off x="10554537" y="3681383"/>
            <a:ext cx="6906527" cy="116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 algn="ctr">
              <a:lnSpc>
                <a:spcPts val="4759"/>
              </a:lnSpc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Thảo luận xây dựng ý tưởng trang trí lớp học của em.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0455E61-4F53-C5DF-A2B7-4341A8CC77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9" t="46900" r="7965" b="7778"/>
          <a:stretch/>
        </p:blipFill>
        <p:spPr>
          <a:xfrm>
            <a:off x="196083" y="1003405"/>
            <a:ext cx="9578409" cy="6976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57200" y="7505700"/>
            <a:ext cx="3028635" cy="26046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78E54B-A6E5-D33A-29CA-30E99576A317}"/>
              </a:ext>
            </a:extLst>
          </p:cNvPr>
          <p:cNvSpPr txBox="1"/>
          <p:nvPr/>
        </p:nvSpPr>
        <p:spPr>
          <a:xfrm>
            <a:off x="10577982" y="5725727"/>
            <a:ext cx="6906527" cy="55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 algn="ctr">
              <a:lnSpc>
                <a:spcPts val="4759"/>
              </a:lnSpc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sẻ ý tưởng trang trí lóp.</a:t>
            </a:r>
          </a:p>
        </p:txBody>
      </p:sp>
    </p:spTree>
    <p:extLst>
      <p:ext uri="{BB962C8B-B14F-4D97-AF65-F5344CB8AC3E}">
        <p14:creationId xmlns:p14="http://schemas.microsoft.com/office/powerpoint/2010/main" val="2021626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16753" y="-1938630"/>
            <a:ext cx="13959306" cy="104927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20044" y="-281414"/>
            <a:ext cx="15673592" cy="1178131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AF7F9">
                <a:alpha val="80000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77954" y="2911936"/>
            <a:ext cx="5310046" cy="73750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194114" cy="41148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13707" y="2057400"/>
            <a:ext cx="12854191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SVN-Ziclets" panose="02000603000000000000" pitchFamily="2" charset="0"/>
              </a:rPr>
              <a:t>TẠM </a:t>
            </a:r>
            <a:r>
              <a:rPr lang="en-US" sz="13800">
                <a:ln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SVN-Ziclets" panose="02000603000000000000" pitchFamily="2" charset="0"/>
              </a:rPr>
              <a:t>BIỆT</a:t>
            </a:r>
          </a:p>
          <a:p>
            <a:pPr algn="ctr"/>
            <a:r>
              <a:rPr lang="en-US" sz="13800">
                <a:ln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SVN-Ziclets" panose="02000603000000000000" pitchFamily="2" charset="0"/>
              </a:rPr>
              <a:t>Các </a:t>
            </a:r>
            <a:r>
              <a:rPr lang="en-US" sz="13800">
                <a:ln>
                  <a:solidFill>
                    <a:schemeClr val="tx1"/>
                  </a:solidFill>
                </a:ln>
                <a:solidFill>
                  <a:srgbClr val="FFFF8F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SVN-Ziclets" panose="02000603000000000000" pitchFamily="2" charset="0"/>
              </a:rPr>
              <a:t>em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2.83951E-6 L 3.61111E-6 -0.07207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25390" y="1028700"/>
            <a:ext cx="1094847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5673592" cy="1178131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AF7F9">
                <a:alpha val="80000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101965" y="2731538"/>
            <a:ext cx="6186035" cy="75554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859" y="0"/>
            <a:ext cx="2031683" cy="41148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577194" y="2231300"/>
            <a:ext cx="10758368" cy="2980120"/>
          </a:xfrm>
          <a:prstGeom prst="rect">
            <a:avLst/>
          </a:prstGeom>
        </p:spPr>
        <p:txBody>
          <a:bodyPr wrap="square" lIns="0" tIns="0" rIns="0" bIns="0" rtlCol="0" anchor="t">
            <a:prstTxWarp prst="textCanDow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15000">
                <a:solidFill>
                  <a:srgbClr val="E5C0C3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#9Slide03 BoosterNextFYBlack" panose="02000A03000000020004" pitchFamily="2" charset="0"/>
              </a:rPr>
              <a:t>H</a:t>
            </a:r>
            <a:r>
              <a:rPr lang="en-US" sz="15000">
                <a:solidFill>
                  <a:srgbClr val="FFFF8F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#9Slide03 BoosterNextFYBlack" panose="02000A03000000020004" pitchFamily="2" charset="0"/>
              </a:rPr>
              <a:t>o</a:t>
            </a:r>
            <a:r>
              <a:rPr lang="en-US" sz="15000">
                <a:solidFill>
                  <a:srgbClr val="EDB0BF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#9Slide03 BoosterNextFYBlack" panose="02000A03000000020004" pitchFamily="2" charset="0"/>
              </a:rPr>
              <a:t>ạ</a:t>
            </a:r>
            <a:r>
              <a:rPr lang="en-US" sz="150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#9Slide03 BoosterNextFYBlack" panose="02000A03000000020004" pitchFamily="2" charset="0"/>
              </a:rPr>
              <a:t>t </a:t>
            </a:r>
            <a:r>
              <a:rPr lang="en-US" sz="1500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#9Slide03 BoosterNextFYBlack" panose="02000A03000000020004" pitchFamily="2" charset="0"/>
              </a:rPr>
              <a:t>đ</a:t>
            </a:r>
            <a:r>
              <a:rPr lang="en-US" sz="1500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#9Slide03 BoosterNextFYBlack" panose="02000A03000000020004" pitchFamily="2" charset="0"/>
              </a:rPr>
              <a:t>ộ</a:t>
            </a:r>
            <a:r>
              <a:rPr lang="en-US" sz="1500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#9Slide03 BoosterNextFYBlack" panose="02000A03000000020004" pitchFamily="2" charset="0"/>
              </a:rPr>
              <a:t>ng </a:t>
            </a:r>
            <a:r>
              <a:rPr lang="en-US" sz="15000">
                <a:solidFill>
                  <a:srgbClr val="E5C0C3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#9Slide03 BoosterNextFYBlack" panose="02000A03000000020004" pitchFamily="2" charset="0"/>
              </a:rPr>
              <a:t>t</a:t>
            </a:r>
            <a:r>
              <a:rPr lang="en-US" sz="15000">
                <a:solidFill>
                  <a:srgbClr val="FFFF8F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#9Slide03 BoosterNextFYBlack" panose="02000A03000000020004" pitchFamily="2" charset="0"/>
              </a:rPr>
              <a:t>r</a:t>
            </a:r>
            <a:r>
              <a:rPr lang="en-US" sz="15000">
                <a:solidFill>
                  <a:srgbClr val="EDB0BF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#9Slide03 BoosterNextFYBlack" panose="02000A03000000020004" pitchFamily="2" charset="0"/>
              </a:rPr>
              <a:t>ả</a:t>
            </a:r>
            <a:r>
              <a:rPr lang="en-US" sz="15000">
                <a:solidFill>
                  <a:srgbClr val="95B3D7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#9Slide03 BoosterNextFYBlack" panose="02000A03000000020004" pitchFamily="2" charset="0"/>
              </a:rPr>
              <a:t>i</a:t>
            </a:r>
            <a:r>
              <a:rPr lang="en-US" sz="1500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#9Slide03 BoosterNextFYBlack" panose="02000A03000000020004" pitchFamily="2" charset="0"/>
              </a:rPr>
              <a:t> </a:t>
            </a:r>
            <a:r>
              <a:rPr lang="en-US" sz="15000">
                <a:solidFill>
                  <a:srgbClr val="C3D69B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#9Slide03 BoosterNextFYBlack" panose="02000A03000000020004" pitchFamily="2" charset="0"/>
              </a:rPr>
              <a:t>n</a:t>
            </a:r>
            <a:r>
              <a:rPr lang="en-US" sz="15000">
                <a:solidFill>
                  <a:srgbClr val="B3A2C7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#9Slide03 BoosterNextFYBlack" panose="02000A03000000020004" pitchFamily="2" charset="0"/>
              </a:rPr>
              <a:t>g</a:t>
            </a:r>
            <a:r>
              <a:rPr lang="en-US" sz="1500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#9Slide03 BoosterNextFYBlack" panose="02000A03000000020004" pitchFamily="2" charset="0"/>
              </a:rPr>
              <a:t>h</a:t>
            </a:r>
            <a:r>
              <a:rPr lang="en-US" sz="15000">
                <a:solidFill>
                  <a:srgbClr val="CD85BA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#9Slide03 BoosterNextFYBlack" panose="02000A03000000020004" pitchFamily="2" charset="0"/>
              </a:rPr>
              <a:t>i</a:t>
            </a:r>
            <a:r>
              <a:rPr lang="en-US" sz="15000">
                <a:solidFill>
                  <a:srgbClr val="E5C0C3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#9Slide03 BoosterNextFYBlack" panose="02000A03000000020004" pitchFamily="2" charset="0"/>
              </a:rPr>
              <a:t>ệ</a:t>
            </a:r>
            <a:r>
              <a:rPr lang="en-US" sz="15000">
                <a:solidFill>
                  <a:srgbClr val="95B3D7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#9Slide03 BoosterNextFYBlack" panose="02000A03000000020004" pitchFamily="2" charset="0"/>
              </a:rPr>
              <a:t>m</a:t>
            </a:r>
          </a:p>
        </p:txBody>
      </p:sp>
      <p:pic>
        <p:nvPicPr>
          <p:cNvPr id="10" name="4">
            <a:hlinkClick r:id="" action="ppaction://media"/>
            <a:extLst>
              <a:ext uri="{FF2B5EF4-FFF2-40B4-BE49-F238E27FC236}">
                <a16:creationId xmlns:a16="http://schemas.microsoft.com/office/drawing/2014/main" id="{D1C6DDD2-1737-8D00-3595-7FE6C42CA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871663" y="-1965325"/>
            <a:ext cx="487363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4" presetClass="emph" presetSubtype="0" fill="hold" grpId="1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2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8" grpId="1"/>
      <p:bldP spid="8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AF7F9">
                <a:alpha val="80000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0" y="2293269"/>
            <a:ext cx="5865400" cy="7993731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8458200" y="3782599"/>
            <a:ext cx="7738653" cy="1914127"/>
            <a:chOff x="0" y="0"/>
            <a:chExt cx="10318204" cy="255216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722714" cy="2552169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1989405" y="262290"/>
              <a:ext cx="8328799" cy="1500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algn="ctr">
                <a:lnSpc>
                  <a:spcPts val="9419"/>
                </a:lnSpc>
                <a:defRPr sz="7200">
                  <a:solidFill>
                    <a:schemeClr val="accent4">
                      <a:lumMod val="75000"/>
                    </a:schemeClr>
                  </a:solidFill>
                  <a:latin typeface="Phanthiet" pitchFamily="2" charset="0"/>
                </a:defRPr>
              </a:lvl1pPr>
            </a:lstStyle>
            <a:p>
              <a:r>
                <a:rPr lang="en-US">
                  <a:latin typeface="HP-142" panose="020B0603050302020204" pitchFamily="34" charset="0"/>
                </a:rPr>
                <a:t>Tuần 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989405" y="1686654"/>
              <a:ext cx="8328799" cy="831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algn="ctr">
                <a:lnSpc>
                  <a:spcPts val="5442"/>
                </a:lnSpc>
                <a:defRPr sz="4000">
                  <a:solidFill>
                    <a:srgbClr val="CD85BA"/>
                  </a:solidFill>
                  <a:latin typeface="Old English Text MT" panose="03040902040508030806" pitchFamily="66" charset="0"/>
                </a:defRPr>
              </a:lvl1pPr>
            </a:lstStyle>
            <a:p>
              <a:r>
                <a:rPr lang="en-US">
                  <a:latin typeface="HP-142" panose="020B0603050302020204" pitchFamily="34" charset="0"/>
                </a:rPr>
                <a:t>Trường học mến yêu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65418" y="1228349"/>
            <a:ext cx="691368" cy="7022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38"/>
              </a:lnSpc>
            </a:pPr>
            <a:r>
              <a:rPr lang="en-US" sz="96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P-176" panose="020B0803050302020204" pitchFamily="34" charset="0"/>
              </a:rPr>
              <a:t>Chủ đề 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567372"/>
            <a:chOff x="0" y="0"/>
            <a:chExt cx="8983621" cy="32260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83621" cy="3226093"/>
            </a:xfrm>
            <a:custGeom>
              <a:avLst/>
              <a:gdLst/>
              <a:ahLst/>
              <a:cxnLst/>
              <a:rect l="l" t="t" r="r" b="b"/>
              <a:pathLst>
                <a:path w="8983621" h="3226093">
                  <a:moveTo>
                    <a:pt x="0" y="0"/>
                  </a:moveTo>
                  <a:lnTo>
                    <a:pt x="8983621" y="0"/>
                  </a:lnTo>
                  <a:lnTo>
                    <a:pt x="8983621" y="3226093"/>
                  </a:lnTo>
                  <a:lnTo>
                    <a:pt x="0" y="3226093"/>
                  </a:lnTo>
                  <a:close/>
                </a:path>
              </a:pathLst>
            </a:custGeom>
            <a:solidFill>
              <a:srgbClr val="FAF7F9">
                <a:alpha val="80000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4284305" cy="5143500"/>
            <a:chOff x="0" y="0"/>
            <a:chExt cx="1758829" cy="21115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58829" cy="2111553"/>
            </a:xfrm>
            <a:custGeom>
              <a:avLst/>
              <a:gdLst/>
              <a:ahLst/>
              <a:cxnLst/>
              <a:rect l="l" t="t" r="r" b="b"/>
              <a:pathLst>
                <a:path w="1758829" h="2111553">
                  <a:moveTo>
                    <a:pt x="0" y="0"/>
                  </a:moveTo>
                  <a:lnTo>
                    <a:pt x="1758829" y="0"/>
                  </a:lnTo>
                  <a:lnTo>
                    <a:pt x="1758829" y="2111553"/>
                  </a:lnTo>
                  <a:lnTo>
                    <a:pt x="0" y="2111553"/>
                  </a:lnTo>
                  <a:close/>
                </a:path>
              </a:pathLst>
            </a:custGeom>
            <a:solidFill>
              <a:srgbClr val="E1B3CD">
                <a:alpha val="80000"/>
              </a:srgbClr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0" y="2628867"/>
            <a:ext cx="6820867" cy="743925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93305" y="269022"/>
            <a:ext cx="4284305" cy="2212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032"/>
              </a:lnSpc>
            </a:pPr>
            <a:r>
              <a:rPr lang="en-US" sz="9600" b="1">
                <a:ln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effectLst>
                  <a:reflection blurRad="6350" stA="55000" endA="300" endPos="45500" dir="5400000" sy="-100000" algn="bl" rotWithShape="0"/>
                </a:effectLst>
                <a:latin typeface="SVN-Anastasia" panose="020B0606040200020203" pitchFamily="34" charset="0"/>
              </a:rPr>
              <a:t>Bài mới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17884" y="269022"/>
            <a:ext cx="9136536" cy="14057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600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trải nghiệm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95829" y="2469238"/>
            <a:ext cx="11917836" cy="51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8"/>
              </a:lnSpc>
            </a:pPr>
            <a:r>
              <a:rPr lang="en-US" sz="66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 1: Trường học mến yêu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F30B5D-2DB8-85E9-46FB-9BE87038E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172" y="3614889"/>
            <a:ext cx="9656908" cy="6491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7354090"/>
            <a:chOff x="0" y="0"/>
            <a:chExt cx="6186311" cy="24876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2487680"/>
            </a:xfrm>
            <a:custGeom>
              <a:avLst/>
              <a:gdLst/>
              <a:ahLst/>
              <a:cxnLst/>
              <a:rect l="l" t="t" r="r" b="b"/>
              <a:pathLst>
                <a:path w="6186311" h="2487680">
                  <a:moveTo>
                    <a:pt x="0" y="0"/>
                  </a:moveTo>
                  <a:lnTo>
                    <a:pt x="6186311" y="0"/>
                  </a:lnTo>
                  <a:lnTo>
                    <a:pt x="6186311" y="2487680"/>
                  </a:lnTo>
                  <a:lnTo>
                    <a:pt x="0" y="2487680"/>
                  </a:lnTo>
                  <a:close/>
                </a:path>
              </a:pathLst>
            </a:custGeom>
            <a:solidFill>
              <a:srgbClr val="FAF7F9">
                <a:alpha val="80000"/>
              </a:srgbClr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518345" y="337039"/>
            <a:ext cx="9769655" cy="9769616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A6E2FF">
                <a:alpha val="4588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448800" y="1866900"/>
            <a:ext cx="8260537" cy="7078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>
                <a:solidFill>
                  <a:srgbClr val="000000"/>
                </a:solidFill>
                <a:latin typeface="HP-087" panose="020B0803050302020204" pitchFamily="34" charset="0"/>
              </a:rPr>
              <a:t>LỚP HỌC CỦA CHÚNG MÌNH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0" y="1030577"/>
            <a:ext cx="10432374" cy="89457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699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AF7F9">
                <a:alpha val="80000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0923" y="0"/>
            <a:ext cx="5627077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5627077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396255" y="2240377"/>
            <a:ext cx="9495488" cy="20324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900"/>
              </a:lnSpc>
            </a:pPr>
            <a:r>
              <a:rPr lang="en-US" sz="880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</a:rPr>
              <a:t>H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</a:rPr>
              <a:t>o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rgbClr val="FFFF8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</a:rPr>
              <a:t>ạ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</a:rPr>
              <a:t>t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</a:rPr>
              <a:t> 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rgbClr val="CD85BA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</a:rPr>
              <a:t>đ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</a:rPr>
              <a:t>ộ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rgbClr val="EDB0B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</a:rPr>
              <a:t>n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rgbClr val="95B3D7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</a:rPr>
              <a:t>g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</a:rPr>
              <a:t> 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</a:rPr>
              <a:t>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874889" y="4973985"/>
            <a:ext cx="20037776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>
                <a:solidFill>
                  <a:schemeClr val="accent4"/>
                </a:solidFill>
                <a:latin typeface="SVN-Billo" panose="00000400000000000000" pitchFamily="2" charset="0"/>
              </a:rPr>
              <a:t>Quan sát lớp học</a:t>
            </a:r>
          </a:p>
        </p:txBody>
      </p:sp>
    </p:spTree>
    <p:extLst>
      <p:ext uri="{BB962C8B-B14F-4D97-AF65-F5344CB8AC3E}">
        <p14:creationId xmlns:p14="http://schemas.microsoft.com/office/powerpoint/2010/main" val="1855972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25154" y="14654"/>
            <a:ext cx="10439501" cy="10287000"/>
            <a:chOff x="0" y="0"/>
            <a:chExt cx="4111204" cy="40511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11204" cy="4051148"/>
            </a:xfrm>
            <a:custGeom>
              <a:avLst/>
              <a:gdLst/>
              <a:ahLst/>
              <a:cxnLst/>
              <a:rect l="l" t="t" r="r" b="b"/>
              <a:pathLst>
                <a:path w="4111204" h="4051148">
                  <a:moveTo>
                    <a:pt x="0" y="0"/>
                  </a:moveTo>
                  <a:lnTo>
                    <a:pt x="4111204" y="0"/>
                  </a:lnTo>
                  <a:lnTo>
                    <a:pt x="4111204" y="4051148"/>
                  </a:lnTo>
                  <a:lnTo>
                    <a:pt x="0" y="4051148"/>
                  </a:lnTo>
                  <a:close/>
                </a:path>
              </a:pathLst>
            </a:custGeom>
            <a:solidFill>
              <a:srgbClr val="FAF7F9">
                <a:alpha val="80000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990600" y="704364"/>
            <a:ext cx="835550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400" b="1">
                <a:ln>
                  <a:solidFill>
                    <a:srgbClr val="0070C0"/>
                  </a:solidFill>
                </a:ln>
                <a:solidFill>
                  <a:srgbClr val="A6E2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1. Quan sát lớp học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8600" y="1601030"/>
            <a:ext cx="7502769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 sát lớp học và khu vực hành lang của lớp để hoàn thành phiếu theo mẫu sau: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3400" y="5690811"/>
            <a:ext cx="537438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4759"/>
              </a:lnSpc>
              <a:buFont typeface="Arial" panose="020B0604020202020204" pitchFamily="34" charset="0"/>
              <a:buChar char="•"/>
            </a:pPr>
            <a:r>
              <a:rPr lang="en-US" sz="4400" b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sẻ kết quả quan sát</a:t>
            </a:r>
          </a:p>
        </p:txBody>
      </p:sp>
      <p:graphicFrame>
        <p:nvGraphicFramePr>
          <p:cNvPr id="22" name="Table 22">
            <a:extLst>
              <a:ext uri="{FF2B5EF4-FFF2-40B4-BE49-F238E27FC236}">
                <a16:creationId xmlns:a16="http://schemas.microsoft.com/office/drawing/2014/main" id="{40E94215-E254-F82A-58D7-A6062F264F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79115"/>
              </p:ext>
            </p:extLst>
          </p:nvPr>
        </p:nvGraphicFramePr>
        <p:xfrm>
          <a:off x="8229599" y="1952798"/>
          <a:ext cx="9826290" cy="73817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13145">
                  <a:extLst>
                    <a:ext uri="{9D8B030D-6E8A-4147-A177-3AD203B41FA5}">
                      <a16:colId xmlns:a16="http://schemas.microsoft.com/office/drawing/2014/main" val="1716592039"/>
                    </a:ext>
                  </a:extLst>
                </a:gridCol>
                <a:gridCol w="4913145">
                  <a:extLst>
                    <a:ext uri="{9D8B030D-6E8A-4147-A177-3AD203B41FA5}">
                      <a16:colId xmlns:a16="http://schemas.microsoft.com/office/drawing/2014/main" val="1488994529"/>
                    </a:ext>
                  </a:extLst>
                </a:gridCol>
              </a:tblGrid>
              <a:tr h="147634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Nơi quan sát</a:t>
                      </a:r>
                    </a:p>
                  </a:txBody>
                  <a:tcPr anchor="ctr"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Nhận xét</a:t>
                      </a:r>
                    </a:p>
                  </a:txBody>
                  <a:tcPr anchor="ctr"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1989613"/>
                  </a:ext>
                </a:extLst>
              </a:tr>
              <a:tr h="147634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Bồn hoa trước của lớp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Xanh tươi, sạch sẽ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561934"/>
                  </a:ext>
                </a:extLst>
              </a:tr>
              <a:tr h="147634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41399"/>
                  </a:ext>
                </a:extLst>
              </a:tr>
              <a:tr h="147634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850922"/>
                  </a:ext>
                </a:extLst>
              </a:tr>
              <a:tr h="147634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194344"/>
                  </a:ext>
                </a:extLst>
              </a:tr>
            </a:tbl>
          </a:graphicData>
        </a:graphic>
      </p:graphicFrame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52309" y="3954259"/>
            <a:ext cx="4358120" cy="64564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C03218E-EA9A-58EF-1520-93A40D40420E}"/>
              </a:ext>
            </a:extLst>
          </p:cNvPr>
          <p:cNvSpPr txBox="1"/>
          <p:nvPr/>
        </p:nvSpPr>
        <p:spPr>
          <a:xfrm>
            <a:off x="9923585" y="648683"/>
            <a:ext cx="647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accent4">
                    <a:lumMod val="75000"/>
                  </a:schemeClr>
                </a:solidFill>
                <a:latin typeface="SVN-Ziclets" panose="02000603000000000000" pitchFamily="2" charset="0"/>
              </a:rPr>
              <a:t>PHIẾu QUAN SÁT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699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AF7F9">
                <a:alpha val="80000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0923" y="0"/>
            <a:ext cx="5627077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5627077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396255" y="2240377"/>
            <a:ext cx="9495488" cy="20324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900"/>
              </a:lnSpc>
            </a:pPr>
            <a:r>
              <a:rPr lang="en-US" sz="880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</a:rPr>
              <a:t>H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</a:rPr>
              <a:t>o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rgbClr val="FFFF8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</a:rPr>
              <a:t>ạ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</a:rPr>
              <a:t>t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</a:rPr>
              <a:t> 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rgbClr val="CD85BA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</a:rPr>
              <a:t>đ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</a:rPr>
              <a:t>ộ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rgbClr val="EDB0B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</a:rPr>
              <a:t>n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rgbClr val="95B3D7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</a:rPr>
              <a:t>g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</a:rPr>
              <a:t> 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</a:rPr>
              <a:t>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874889" y="4787206"/>
            <a:ext cx="20037776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>
                <a:solidFill>
                  <a:schemeClr val="accent4"/>
                </a:solidFill>
                <a:latin typeface="SVN-Billo" panose="00000400000000000000" pitchFamily="2" charset="0"/>
              </a:rPr>
              <a:t>Xây dựng ý tưởng </a:t>
            </a:r>
          </a:p>
          <a:p>
            <a:pPr algn="ctr"/>
            <a:r>
              <a:rPr lang="en-US" sz="11500">
                <a:solidFill>
                  <a:schemeClr val="accent4"/>
                </a:solidFill>
                <a:latin typeface="SVN-Billo" panose="00000400000000000000" pitchFamily="2" charset="0"/>
              </a:rPr>
              <a:t>trang trí lớp học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39218" y="2009611"/>
            <a:ext cx="12671213" cy="760447"/>
            <a:chOff x="1508918" y="1888664"/>
            <a:chExt cx="10047316" cy="676811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047316" cy="667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27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Xây dựng ý tưởng trang trí lớp học.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5346" y="2565475"/>
              <a:ext cx="709962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856520" y="2848983"/>
            <a:ext cx="10855970" cy="7148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45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 xét về ý tưởng trang trí lớp học dưới đây:</a:t>
            </a:r>
          </a:p>
        </p:txBody>
      </p:sp>
      <p:pic>
        <p:nvPicPr>
          <p:cNvPr id="3" name="Picture 2" descr="Trang Trí Lớp Học Tiểu Họ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43"/>
          <a:stretch/>
        </p:blipFill>
        <p:spPr bwMode="auto">
          <a:xfrm>
            <a:off x="839219" y="3773639"/>
            <a:ext cx="7806280" cy="481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Đồ trang trí tiếng Anh là gì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849" y="3773639"/>
            <a:ext cx="8561631" cy="481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5669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242</Words>
  <Application>Microsoft Office PowerPoint</Application>
  <PresentationFormat>Custom</PresentationFormat>
  <Paragraphs>38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SVN-Anastasia</vt:lpstr>
      <vt:lpstr>Arial</vt:lpstr>
      <vt:lpstr>Arial-Rounded</vt:lpstr>
      <vt:lpstr>Times New Roman</vt:lpstr>
      <vt:lpstr>AvantGarde</vt:lpstr>
      <vt:lpstr>HP-142</vt:lpstr>
      <vt:lpstr>SVN-Billo</vt:lpstr>
      <vt:lpstr>HP-087</vt:lpstr>
      <vt:lpstr>Calibri</vt:lpstr>
      <vt:lpstr>SVN-Ziclets</vt:lpstr>
      <vt:lpstr>#9Slide03 BoosterNextFYBlack</vt:lpstr>
      <vt:lpstr>HP-176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UNICORN</dc:title>
  <dc:creator>Cam Tu</dc:creator>
  <cp:lastModifiedBy>Techsi.vn</cp:lastModifiedBy>
  <cp:revision>13</cp:revision>
  <dcterms:created xsi:type="dcterms:W3CDTF">2006-08-16T00:00:00Z</dcterms:created>
  <dcterms:modified xsi:type="dcterms:W3CDTF">2022-09-05T05:17:25Z</dcterms:modified>
  <dc:identifier>DAEwpDgG_3c</dc:identifier>
</cp:coreProperties>
</file>