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3" r:id="rId3"/>
    <p:sldId id="264" r:id="rId4"/>
    <p:sldId id="261" r:id="rId5"/>
    <p:sldId id="258" r:id="rId6"/>
    <p:sldId id="260" r:id="rId7"/>
    <p:sldId id="259" r:id="rId8"/>
    <p:sldId id="265" r:id="rId9"/>
    <p:sldId id="262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E4C0-3C85-4EF5-AE90-C99483619FFC}" type="datetimeFigureOut">
              <a:rPr lang="vi-VN" smtClean="0"/>
              <a:pPr/>
              <a:t>12/05/2022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99F1C-FF19-4185-942B-269519E1445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A72F0E-4E04-8ED5-A458-0942D0D8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C60259-1595-FAC0-E372-BFBED0B2A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4EAC8C6A-92BC-BBFF-DBDB-E571FC6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2264725-4A54-4ED2-BA47-692A187F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ED77054C-2B23-1528-DAA4-8454DFF6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F0F01FEF-15C1-712D-221B-1D02396AC5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C2052D2B-BA32-C541-EFF4-E7157AC812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4DC90A73-7B9B-C9E8-4514-21A541FE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4A09D8E0-6F1B-F565-BD73-E1122EF1F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4968" y="4893733"/>
            <a:ext cx="5044017" cy="984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2C8DF-A0F9-8DFD-08B2-52D575E42BAF}"/>
              </a:ext>
            </a:extLst>
          </p:cNvPr>
          <p:cNvSpPr/>
          <p:nvPr/>
        </p:nvSpPr>
        <p:spPr>
          <a:xfrm>
            <a:off x="2209800" y="310991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AB2AD8B3-1C49-8889-7227-8DEC3409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533400"/>
            <a:ext cx="6781800" cy="23775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B1F0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</a:rPr>
              <a:t>LUYỆN TẬP CHUNG</a:t>
            </a:r>
          </a:p>
          <a:p>
            <a:pPr algn="ctr">
              <a:defRPr/>
            </a:pPr>
            <a:r>
              <a:rPr lang="en-US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B1F0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</a:rPr>
              <a:t>( trang 179 ) </a:t>
            </a:r>
          </a:p>
          <a:p>
            <a:pPr algn="ctr">
              <a:defRPr/>
            </a:pPr>
            <a:endParaRPr 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rgbClr val="EB1F0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0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:a16="http://schemas.microsoft.com/office/drawing/2014/main" id="{489FDA36-AAC1-47AB-BFDD-CD62F04A9F05}"/>
              </a:ext>
            </a:extLst>
          </p:cNvPr>
          <p:cNvGrpSpPr/>
          <p:nvPr/>
        </p:nvGrpSpPr>
        <p:grpSpPr>
          <a:xfrm>
            <a:off x="76200" y="0"/>
            <a:ext cx="12039600" cy="6858000"/>
            <a:chOff x="0" y="0"/>
            <a:chExt cx="12192000" cy="68580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981200" y="969407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       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Bài 1.</a:t>
            </a:r>
            <a:r>
              <a:rPr lang="vi-VN" sz="3200" dirty="0">
                <a:latin typeface="+mj-lt"/>
              </a:rPr>
              <a:t> 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a) Viết số liền trước của 92458. Viết số liền sau của 69509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latin typeface="+mj-lt"/>
              </a:rPr>
              <a:t>          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Số liền trước của số 92458 là số 92457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           Số liền sau của số 69509 là số 69510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b) Viết các số 83507; 69134;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78507;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69314 theo thứ tự từ bé đến lớn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latin typeface="+mj-lt"/>
              </a:rPr>
              <a:t>         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Theo thứ tự từ bé đến lớn là : 69134; 69314; 78507; 83507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  <a:p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152401"/>
            <a:ext cx="411585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61CBEAC-D4CD-4E2F-A8CE-D8E77CD7D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7500" b="9374"/>
          <a:stretch/>
        </p:blipFill>
        <p:spPr>
          <a:xfrm>
            <a:off x="8382000" y="5334000"/>
            <a:ext cx="2209800" cy="1524000"/>
          </a:xfrm>
          <a:prstGeom prst="rect">
            <a:avLst/>
          </a:prstGeom>
        </p:spPr>
      </p:pic>
      <p:grpSp>
        <p:nvGrpSpPr>
          <p:cNvPr id="11" name="组合 15">
            <a:extLst>
              <a:ext uri="{FF2B5EF4-FFF2-40B4-BE49-F238E27FC236}">
                <a16:creationId xmlns:a16="http://schemas.microsoft.com/office/drawing/2014/main" id="{90CDE65F-C074-4073-9B9E-B060E0BB5FFE}"/>
              </a:ext>
            </a:extLst>
          </p:cNvPr>
          <p:cNvGrpSpPr/>
          <p:nvPr/>
        </p:nvGrpSpPr>
        <p:grpSpPr>
          <a:xfrm>
            <a:off x="2351704" y="2576036"/>
            <a:ext cx="620435" cy="342592"/>
            <a:chOff x="2723924" y="1863580"/>
            <a:chExt cx="944029" cy="685182"/>
          </a:xfrm>
        </p:grpSpPr>
        <p:sp>
          <p:nvSpPr>
            <p:cNvPr id="12" name="箭头: 右 10">
              <a:extLst>
                <a:ext uri="{FF2B5EF4-FFF2-40B4-BE49-F238E27FC236}">
                  <a16:creationId xmlns:a16="http://schemas.microsoft.com/office/drawing/2014/main" id="{27A497AB-E5C9-494D-8843-6C6087A767F5}"/>
                </a:ext>
              </a:extLst>
            </p:cNvPr>
            <p:cNvSpPr/>
            <p:nvPr/>
          </p:nvSpPr>
          <p:spPr>
            <a:xfrm>
              <a:off x="2728686" y="1901371"/>
              <a:ext cx="783771" cy="609600"/>
            </a:xfrm>
            <a:prstGeom prst="rightArrow">
              <a:avLst>
                <a:gd name="adj1" fmla="val 50000"/>
                <a:gd name="adj2" fmla="val 41250"/>
              </a:avLst>
            </a:prstGeom>
            <a:solidFill>
              <a:srgbClr val="FDC80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箭头: 右 11">
              <a:extLst>
                <a:ext uri="{FF2B5EF4-FFF2-40B4-BE49-F238E27FC236}">
                  <a16:creationId xmlns:a16="http://schemas.microsoft.com/office/drawing/2014/main" id="{9FB08E8D-66DD-46F1-BC6D-1E0549583EB0}"/>
                </a:ext>
              </a:extLst>
            </p:cNvPr>
            <p:cNvSpPr/>
            <p:nvPr/>
          </p:nvSpPr>
          <p:spPr>
            <a:xfrm>
              <a:off x="2787005" y="1863580"/>
              <a:ext cx="880948" cy="685182"/>
            </a:xfrm>
            <a:prstGeom prst="rightArrow">
              <a:avLst>
                <a:gd name="adj1" fmla="val 43327"/>
                <a:gd name="adj2" fmla="val 50000"/>
              </a:avLst>
            </a:prstGeom>
            <a:solidFill>
              <a:srgbClr val="FDC80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4">
              <a:extLst>
                <a:ext uri="{FF2B5EF4-FFF2-40B4-BE49-F238E27FC236}">
                  <a16:creationId xmlns:a16="http://schemas.microsoft.com/office/drawing/2014/main" id="{D62D4ED2-6451-4BF0-AB1B-89867F4E098D}"/>
                </a:ext>
              </a:extLst>
            </p:cNvPr>
            <p:cNvSpPr/>
            <p:nvPr/>
          </p:nvSpPr>
          <p:spPr>
            <a:xfrm>
              <a:off x="2723924" y="1969860"/>
              <a:ext cx="63082" cy="472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5">
            <a:extLst>
              <a:ext uri="{FF2B5EF4-FFF2-40B4-BE49-F238E27FC236}">
                <a16:creationId xmlns:a16="http://schemas.microsoft.com/office/drawing/2014/main" id="{90CDE65F-C074-4073-9B9E-B060E0BB5FFE}"/>
              </a:ext>
            </a:extLst>
          </p:cNvPr>
          <p:cNvGrpSpPr/>
          <p:nvPr/>
        </p:nvGrpSpPr>
        <p:grpSpPr>
          <a:xfrm>
            <a:off x="2380166" y="4991408"/>
            <a:ext cx="620435" cy="342592"/>
            <a:chOff x="2723924" y="1863580"/>
            <a:chExt cx="944029" cy="685182"/>
          </a:xfrm>
        </p:grpSpPr>
        <p:sp>
          <p:nvSpPr>
            <p:cNvPr id="16" name="箭头: 右 10">
              <a:extLst>
                <a:ext uri="{FF2B5EF4-FFF2-40B4-BE49-F238E27FC236}">
                  <a16:creationId xmlns:a16="http://schemas.microsoft.com/office/drawing/2014/main" id="{27A497AB-E5C9-494D-8843-6C6087A767F5}"/>
                </a:ext>
              </a:extLst>
            </p:cNvPr>
            <p:cNvSpPr/>
            <p:nvPr/>
          </p:nvSpPr>
          <p:spPr>
            <a:xfrm>
              <a:off x="2728686" y="1901371"/>
              <a:ext cx="783771" cy="609600"/>
            </a:xfrm>
            <a:prstGeom prst="rightArrow">
              <a:avLst>
                <a:gd name="adj1" fmla="val 50000"/>
                <a:gd name="adj2" fmla="val 41250"/>
              </a:avLst>
            </a:prstGeom>
            <a:solidFill>
              <a:srgbClr val="FDC80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箭头: 右 11">
              <a:extLst>
                <a:ext uri="{FF2B5EF4-FFF2-40B4-BE49-F238E27FC236}">
                  <a16:creationId xmlns:a16="http://schemas.microsoft.com/office/drawing/2014/main" id="{9FB08E8D-66DD-46F1-BC6D-1E0549583EB0}"/>
                </a:ext>
              </a:extLst>
            </p:cNvPr>
            <p:cNvSpPr/>
            <p:nvPr/>
          </p:nvSpPr>
          <p:spPr>
            <a:xfrm>
              <a:off x="2787005" y="1863580"/>
              <a:ext cx="880948" cy="685182"/>
            </a:xfrm>
            <a:prstGeom prst="rightArrow">
              <a:avLst>
                <a:gd name="adj1" fmla="val 43327"/>
                <a:gd name="adj2" fmla="val 50000"/>
              </a:avLst>
            </a:prstGeom>
            <a:solidFill>
              <a:srgbClr val="FDC80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4">
              <a:extLst>
                <a:ext uri="{FF2B5EF4-FFF2-40B4-BE49-F238E27FC236}">
                  <a16:creationId xmlns:a16="http://schemas.microsoft.com/office/drawing/2014/main" id="{D62D4ED2-6451-4BF0-AB1B-89867F4E098D}"/>
                </a:ext>
              </a:extLst>
            </p:cNvPr>
            <p:cNvSpPr/>
            <p:nvPr/>
          </p:nvSpPr>
          <p:spPr>
            <a:xfrm>
              <a:off x="2723924" y="1969860"/>
              <a:ext cx="63082" cy="472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2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4">
            <a:extLst>
              <a:ext uri="{FF2B5EF4-FFF2-40B4-BE49-F238E27FC236}">
                <a16:creationId xmlns:a16="http://schemas.microsoft.com/office/drawing/2014/main" id="{489FDA36-AAC1-47AB-BFDD-CD62F04A9F05}"/>
              </a:ext>
            </a:extLst>
          </p:cNvPr>
          <p:cNvGrpSpPr/>
          <p:nvPr/>
        </p:nvGrpSpPr>
        <p:grpSpPr>
          <a:xfrm>
            <a:off x="152400" y="0"/>
            <a:ext cx="11887200" cy="6858000"/>
            <a:chOff x="0" y="0"/>
            <a:chExt cx="12192000" cy="6858000"/>
          </a:xfrm>
        </p:grpSpPr>
        <p:pic>
          <p:nvPicPr>
            <p:cNvPr id="24" name="图片 2">
              <a:extLst>
                <a:ext uri="{FF2B5EF4-FFF2-40B4-BE49-F238E27FC236}">
                  <a16:creationId xmlns:a16="http://schemas.microsoft.com/office/drawing/2014/main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25" name="图片 3">
              <a:extLst>
                <a:ext uri="{FF2B5EF4-FFF2-40B4-BE49-F238E27FC236}">
                  <a16:creationId xmlns:a16="http://schemas.microsoft.com/office/drawing/2014/main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676400" y="14460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latin typeface="+mj-lt"/>
              </a:rPr>
              <a:t>Bài 2.</a:t>
            </a:r>
            <a:r>
              <a:rPr lang="vi-VN" sz="2800" b="1" dirty="0">
                <a:latin typeface="+mj-lt"/>
              </a:rPr>
              <a:t> Đặt tính rồi tính</a:t>
            </a:r>
            <a:r>
              <a:rPr lang="en-US" sz="2800" b="1" dirty="0">
                <a:latin typeface="+mj-lt"/>
              </a:rPr>
              <a:t> :</a:t>
            </a:r>
          </a:p>
          <a:p>
            <a:endParaRPr lang="vi-VN" sz="2400" dirty="0">
              <a:latin typeface="+mj-lt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86127 + 4258;    65493 – 2486;     4216 x 5;        4035 : 8</a:t>
            </a:r>
          </a:p>
          <a:p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6910" y="3276601"/>
            <a:ext cx="12144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86127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4258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90385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754" y="3265944"/>
            <a:ext cx="1214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65493                                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 2486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63007</a:t>
            </a:r>
          </a:p>
          <a:p>
            <a:pPr>
              <a:lnSpc>
                <a:spcPct val="150000"/>
              </a:lnSpc>
            </a:pPr>
            <a:endParaRPr lang="vi-VN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504" y="3265944"/>
            <a:ext cx="1357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 4216                    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        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21080 </a:t>
            </a:r>
          </a:p>
          <a:p>
            <a:pPr>
              <a:lnSpc>
                <a:spcPct val="150000"/>
              </a:lnSpc>
            </a:pPr>
            <a:endParaRPr lang="vi-VN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7210" y="357693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81158" y="381000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7504" y="375660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458184" y="3268682"/>
            <a:ext cx="2286016" cy="3970318"/>
            <a:chOff x="6934184" y="3268682"/>
            <a:chExt cx="2286016" cy="3970318"/>
          </a:xfrm>
        </p:grpSpPr>
        <p:grpSp>
          <p:nvGrpSpPr>
            <p:cNvPr id="3" name="Group 2"/>
            <p:cNvGrpSpPr/>
            <p:nvPr/>
          </p:nvGrpSpPr>
          <p:grpSpPr>
            <a:xfrm>
              <a:off x="6934184" y="3268682"/>
              <a:ext cx="2286016" cy="3970318"/>
              <a:chOff x="5715008" y="2571744"/>
              <a:chExt cx="2286016" cy="397031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715008" y="2571744"/>
                <a:ext cx="11430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4035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 03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3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77082" y="2573183"/>
                <a:ext cx="642942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58016" y="3143248"/>
                <a:ext cx="1143008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858016" y="2776414"/>
                <a:ext cx="8" cy="117484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8062906" y="3886200"/>
              <a:ext cx="92869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2133600" y="4648200"/>
            <a:ext cx="11049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46100" y="4572000"/>
            <a:ext cx="103585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1"/>
            <a:endCxn id="6" idx="3"/>
          </p:cNvCxnSpPr>
          <p:nvPr/>
        </p:nvCxnSpPr>
        <p:spPr>
          <a:xfrm>
            <a:off x="4576754" y="4604772"/>
            <a:ext cx="1214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35760" y="464404"/>
            <a:ext cx="41158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7542" r="48277" b="36192"/>
          <a:stretch/>
        </p:blipFill>
        <p:spPr>
          <a:xfrm rot="20899879">
            <a:off x="2642898" y="5415301"/>
            <a:ext cx="3103846" cy="183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:a16="http://schemas.microsoft.com/office/drawing/2014/main" id="{489FDA36-AAC1-47AB-BFDD-CD62F04A9F05}"/>
              </a:ext>
            </a:extLst>
          </p:cNvPr>
          <p:cNvGrpSpPr/>
          <p:nvPr/>
        </p:nvGrpSpPr>
        <p:grpSpPr>
          <a:xfrm>
            <a:off x="228600" y="0"/>
            <a:ext cx="11506200" cy="6858000"/>
            <a:chOff x="0" y="0"/>
            <a:chExt cx="12192000" cy="68580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895420" y="1554540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Bài 3.</a:t>
            </a:r>
            <a:r>
              <a:rPr lang="vi-VN" sz="3200" dirty="0">
                <a:latin typeface="+mj-lt"/>
              </a:rPr>
              <a:t> Trong một năm, những tháng nào có 31 ngày?</a:t>
            </a:r>
            <a:br>
              <a:rPr lang="vi-VN" sz="3200" dirty="0"/>
            </a:br>
            <a:endParaRPr lang="vi-V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35760" y="464404"/>
            <a:ext cx="41158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D67C6CF0-A827-4A94-A7B0-53F7B0C519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4" b="79630"/>
          <a:stretch/>
        </p:blipFill>
        <p:spPr>
          <a:xfrm>
            <a:off x="152400" y="862773"/>
            <a:ext cx="10972800" cy="59190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3733801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Trong một năm những tháng có 31 ngày là:</a:t>
            </a:r>
          </a:p>
          <a:p>
            <a:r>
              <a:rPr lang="vi-VN" sz="2800" dirty="0">
                <a:latin typeface="+mj-lt"/>
              </a:rPr>
              <a:t>Tháng 1, tháng 3</a:t>
            </a:r>
            <a:r>
              <a:rPr lang="en-US" sz="2800" dirty="0">
                <a:latin typeface="+mj-lt"/>
              </a:rPr>
              <a:t>,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</a:t>
            </a:r>
            <a:r>
              <a:rPr lang="vi-VN" sz="2800" dirty="0">
                <a:latin typeface="+mj-lt"/>
              </a:rPr>
              <a:t>háng 5, tháng 7, 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tháng 8, tháng 10, tháng 12.</a:t>
            </a:r>
          </a:p>
          <a:p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:a16="http://schemas.microsoft.com/office/drawing/2014/main" id="{489FDA36-AAC1-47AB-BFDD-CD62F04A9F05}"/>
              </a:ext>
            </a:extLst>
          </p:cNvPr>
          <p:cNvGrpSpPr/>
          <p:nvPr/>
        </p:nvGrpSpPr>
        <p:grpSpPr>
          <a:xfrm>
            <a:off x="228600" y="0"/>
            <a:ext cx="11811000" cy="6858000"/>
            <a:chOff x="0" y="0"/>
            <a:chExt cx="12192000" cy="68580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9" name="图片 3">
              <a:extLst>
                <a:ext uri="{FF2B5EF4-FFF2-40B4-BE49-F238E27FC236}">
                  <a16:creationId xmlns:a16="http://schemas.microsoft.com/office/drawing/2014/main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935760" y="457201"/>
            <a:ext cx="41158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1" y="2269684"/>
            <a:ext cx="4038599" cy="3445316"/>
            <a:chOff x="1673938" y="1959430"/>
            <a:chExt cx="2719401" cy="3106284"/>
          </a:xfrm>
        </p:grpSpPr>
        <p:grpSp>
          <p:nvGrpSpPr>
            <p:cNvPr id="12" name="组合 2"/>
            <p:cNvGrpSpPr/>
            <p:nvPr/>
          </p:nvGrpSpPr>
          <p:grpSpPr>
            <a:xfrm>
              <a:off x="1995405" y="1959430"/>
              <a:ext cx="1736305" cy="1431656"/>
              <a:chOff x="1995405" y="1959430"/>
              <a:chExt cx="1736305" cy="1431656"/>
            </a:xfrm>
          </p:grpSpPr>
          <p:sp>
            <p:nvSpPr>
              <p:cNvPr id="16" name="MH_Other_10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666380" y="2950003"/>
                <a:ext cx="556963" cy="437347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MH_Other_11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640213" y="2940656"/>
                <a:ext cx="601819" cy="450430"/>
              </a:xfrm>
              <a:custGeom>
                <a:avLst/>
                <a:gdLst>
                  <a:gd name="T0" fmla="*/ 2147483646 w 254"/>
                  <a:gd name="T1" fmla="*/ 2147483646 h 189"/>
                  <a:gd name="T2" fmla="*/ 2147483646 w 254"/>
                  <a:gd name="T3" fmla="*/ 2147483646 h 189"/>
                  <a:gd name="T4" fmla="*/ 2147483646 w 254"/>
                  <a:gd name="T5" fmla="*/ 2147483646 h 189"/>
                  <a:gd name="T6" fmla="*/ 2147483646 w 254"/>
                  <a:gd name="T7" fmla="*/ 2147483646 h 189"/>
                  <a:gd name="T8" fmla="*/ 2147483646 w 254"/>
                  <a:gd name="T9" fmla="*/ 2147483646 h 189"/>
                  <a:gd name="T10" fmla="*/ 0 w 254"/>
                  <a:gd name="T11" fmla="*/ 2147483646 h 189"/>
                  <a:gd name="T12" fmla="*/ 2147483646 w 254"/>
                  <a:gd name="T13" fmla="*/ 2147483646 h 189"/>
                  <a:gd name="T14" fmla="*/ 2147483646 w 254"/>
                  <a:gd name="T15" fmla="*/ 2147483646 h 189"/>
                  <a:gd name="T16" fmla="*/ 2147483646 w 254"/>
                  <a:gd name="T17" fmla="*/ 2147483646 h 189"/>
                  <a:gd name="T18" fmla="*/ 2147483646 w 254"/>
                  <a:gd name="T19" fmla="*/ 2147483646 h 189"/>
                  <a:gd name="T20" fmla="*/ 2147483646 w 254"/>
                  <a:gd name="T21" fmla="*/ 2147483646 h 189"/>
                  <a:gd name="T22" fmla="*/ 2147483646 w 254"/>
                  <a:gd name="T23" fmla="*/ 2147483646 h 189"/>
                  <a:gd name="T24" fmla="*/ 2147483646 w 254"/>
                  <a:gd name="T25" fmla="*/ 2147483646 h 189"/>
                  <a:gd name="T26" fmla="*/ 2147483646 w 254"/>
                  <a:gd name="T27" fmla="*/ 0 h 189"/>
                  <a:gd name="T28" fmla="*/ 2147483646 w 254"/>
                  <a:gd name="T29" fmla="*/ 0 h 189"/>
                  <a:gd name="T30" fmla="*/ 2147483646 w 254"/>
                  <a:gd name="T31" fmla="*/ 2147483646 h 189"/>
                  <a:gd name="T32" fmla="*/ 2147483646 w 254"/>
                  <a:gd name="T33" fmla="*/ 2147483646 h 189"/>
                  <a:gd name="T34" fmla="*/ 2147483646 w 254"/>
                  <a:gd name="T35" fmla="*/ 2147483646 h 189"/>
                  <a:gd name="T36" fmla="*/ 2147483646 w 254"/>
                  <a:gd name="T37" fmla="*/ 2147483646 h 189"/>
                  <a:gd name="T38" fmla="*/ 2147483646 w 254"/>
                  <a:gd name="T39" fmla="*/ 2147483646 h 189"/>
                  <a:gd name="T40" fmla="*/ 2147483646 w 254"/>
                  <a:gd name="T41" fmla="*/ 2147483646 h 189"/>
                  <a:gd name="T42" fmla="*/ 2147483646 w 254"/>
                  <a:gd name="T43" fmla="*/ 2147483646 h 189"/>
                  <a:gd name="T44" fmla="*/ 2147483646 w 254"/>
                  <a:gd name="T45" fmla="*/ 2147483646 h 189"/>
                  <a:gd name="T46" fmla="*/ 2147483646 w 254"/>
                  <a:gd name="T47" fmla="*/ 2147483646 h 189"/>
                  <a:gd name="T48" fmla="*/ 2147483646 w 254"/>
                  <a:gd name="T49" fmla="*/ 2147483646 h 189"/>
                  <a:gd name="T50" fmla="*/ 2147483646 w 254"/>
                  <a:gd name="T51" fmla="*/ 2147483646 h 189"/>
                  <a:gd name="T52" fmla="*/ 2147483646 w 254"/>
                  <a:gd name="T53" fmla="*/ 2147483646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54" h="189">
                    <a:moveTo>
                      <a:pt x="77" y="1"/>
                    </a:moveTo>
                    <a:cubicBezTo>
                      <a:pt x="73" y="21"/>
                      <a:pt x="66" y="40"/>
                      <a:pt x="60" y="59"/>
                    </a:cubicBezTo>
                    <a:cubicBezTo>
                      <a:pt x="54" y="76"/>
                      <a:pt x="47" y="93"/>
                      <a:pt x="38" y="115"/>
                    </a:cubicBezTo>
                    <a:cubicBezTo>
                      <a:pt x="30" y="133"/>
                      <a:pt x="21" y="151"/>
                      <a:pt x="11" y="169"/>
                    </a:cubicBezTo>
                    <a:cubicBezTo>
                      <a:pt x="8" y="175"/>
                      <a:pt x="5" y="181"/>
                      <a:pt x="1" y="18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3" y="182"/>
                      <a:pt x="16" y="177"/>
                      <a:pt x="18" y="173"/>
                    </a:cubicBezTo>
                    <a:cubicBezTo>
                      <a:pt x="28" y="154"/>
                      <a:pt x="36" y="136"/>
                      <a:pt x="44" y="117"/>
                    </a:cubicBezTo>
                    <a:cubicBezTo>
                      <a:pt x="52" y="99"/>
                      <a:pt x="59" y="80"/>
                      <a:pt x="65" y="60"/>
                    </a:cubicBezTo>
                    <a:cubicBezTo>
                      <a:pt x="68" y="51"/>
                      <a:pt x="71" y="41"/>
                      <a:pt x="74" y="31"/>
                    </a:cubicBezTo>
                    <a:cubicBezTo>
                      <a:pt x="77" y="19"/>
                      <a:pt x="79" y="10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77" y="1"/>
                    </a:lnTo>
                    <a:close/>
                    <a:moveTo>
                      <a:pt x="254" y="187"/>
                    </a:moveTo>
                    <a:cubicBezTo>
                      <a:pt x="251" y="175"/>
                      <a:pt x="248" y="164"/>
                      <a:pt x="246" y="153"/>
                    </a:cubicBezTo>
                    <a:cubicBezTo>
                      <a:pt x="239" y="116"/>
                      <a:pt x="234" y="77"/>
                      <a:pt x="233" y="33"/>
                    </a:cubicBezTo>
                    <a:cubicBezTo>
                      <a:pt x="233" y="31"/>
                      <a:pt x="233" y="31"/>
                      <a:pt x="233" y="31"/>
                    </a:cubicBezTo>
                    <a:cubicBezTo>
                      <a:pt x="230" y="32"/>
                      <a:pt x="230" y="32"/>
                      <a:pt x="230" y="32"/>
                    </a:cubicBezTo>
                    <a:cubicBezTo>
                      <a:pt x="230" y="33"/>
                      <a:pt x="230" y="33"/>
                      <a:pt x="230" y="33"/>
                    </a:cubicBezTo>
                    <a:cubicBezTo>
                      <a:pt x="229" y="75"/>
                      <a:pt x="232" y="115"/>
                      <a:pt x="239" y="154"/>
                    </a:cubicBezTo>
                    <a:cubicBezTo>
                      <a:pt x="241" y="165"/>
                      <a:pt x="244" y="176"/>
                      <a:pt x="247" y="188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54" y="189"/>
                      <a:pt x="254" y="189"/>
                      <a:pt x="254" y="189"/>
                    </a:cubicBezTo>
                    <a:lnTo>
                      <a:pt x="254" y="187"/>
                    </a:ln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MH_Other_12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896265" y="2981776"/>
                <a:ext cx="211198" cy="214936"/>
              </a:xfrm>
              <a:custGeom>
                <a:avLst/>
                <a:gdLst>
                  <a:gd name="T0" fmla="*/ 2147483646 w 89"/>
                  <a:gd name="T1" fmla="*/ 2147483646 h 91"/>
                  <a:gd name="T2" fmla="*/ 2147483646 w 89"/>
                  <a:gd name="T3" fmla="*/ 2147483646 h 91"/>
                  <a:gd name="T4" fmla="*/ 2147483646 w 89"/>
                  <a:gd name="T5" fmla="*/ 2147483646 h 91"/>
                  <a:gd name="T6" fmla="*/ 2147483646 w 89"/>
                  <a:gd name="T7" fmla="*/ 2147483646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" h="91">
                    <a:moveTo>
                      <a:pt x="89" y="16"/>
                    </a:moveTo>
                    <a:cubicBezTo>
                      <a:pt x="35" y="91"/>
                      <a:pt x="1" y="3"/>
                      <a:pt x="1" y="3"/>
                    </a:cubicBezTo>
                    <a:cubicBezTo>
                      <a:pt x="0" y="0"/>
                      <a:pt x="44" y="16"/>
                      <a:pt x="63" y="16"/>
                    </a:cubicBezTo>
                    <a:cubicBezTo>
                      <a:pt x="82" y="16"/>
                      <a:pt x="89" y="16"/>
                      <a:pt x="89" y="16"/>
                    </a:cubicBezTo>
                    <a:close/>
                  </a:path>
                </a:pathLst>
              </a:custGeom>
              <a:solidFill>
                <a:srgbClr val="FD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MH_Other_1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997193" y="3002334"/>
                <a:ext cx="138306" cy="164472"/>
              </a:xfrm>
              <a:custGeom>
                <a:avLst/>
                <a:gdLst>
                  <a:gd name="T0" fmla="*/ 2147483646 w 58"/>
                  <a:gd name="T1" fmla="*/ 2147483646 h 69"/>
                  <a:gd name="T2" fmla="*/ 2147483646 w 58"/>
                  <a:gd name="T3" fmla="*/ 2147483646 h 69"/>
                  <a:gd name="T4" fmla="*/ 2147483646 w 58"/>
                  <a:gd name="T5" fmla="*/ 2147483646 h 69"/>
                  <a:gd name="T6" fmla="*/ 2147483646 w 58"/>
                  <a:gd name="T7" fmla="*/ 0 h 69"/>
                  <a:gd name="T8" fmla="*/ 2147483646 w 58"/>
                  <a:gd name="T9" fmla="*/ 214748364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9">
                    <a:moveTo>
                      <a:pt x="48" y="5"/>
                    </a:moveTo>
                    <a:cubicBezTo>
                      <a:pt x="48" y="5"/>
                      <a:pt x="7" y="30"/>
                      <a:pt x="4" y="36"/>
                    </a:cubicBezTo>
                    <a:cubicBezTo>
                      <a:pt x="0" y="43"/>
                      <a:pt x="29" y="46"/>
                      <a:pt x="26" y="69"/>
                    </a:cubicBezTo>
                    <a:cubicBezTo>
                      <a:pt x="26" y="69"/>
                      <a:pt x="55" y="31"/>
                      <a:pt x="58" y="0"/>
                    </a:cubicBez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MH_Other_14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870100" y="2970560"/>
                <a:ext cx="125224" cy="181294"/>
              </a:xfrm>
              <a:custGeom>
                <a:avLst/>
                <a:gdLst>
                  <a:gd name="T0" fmla="*/ 2147483646 w 53"/>
                  <a:gd name="T1" fmla="*/ 2147483646 h 76"/>
                  <a:gd name="T2" fmla="*/ 2147483646 w 53"/>
                  <a:gd name="T3" fmla="*/ 2147483646 h 76"/>
                  <a:gd name="T4" fmla="*/ 2147483646 w 53"/>
                  <a:gd name="T5" fmla="*/ 2147483646 h 76"/>
                  <a:gd name="T6" fmla="*/ 2147483646 w 53"/>
                  <a:gd name="T7" fmla="*/ 0 h 76"/>
                  <a:gd name="T8" fmla="*/ 2147483646 w 53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76">
                    <a:moveTo>
                      <a:pt x="11" y="6"/>
                    </a:moveTo>
                    <a:cubicBezTo>
                      <a:pt x="11" y="6"/>
                      <a:pt x="49" y="39"/>
                      <a:pt x="51" y="46"/>
                    </a:cubicBezTo>
                    <a:cubicBezTo>
                      <a:pt x="53" y="53"/>
                      <a:pt x="27" y="53"/>
                      <a:pt x="26" y="76"/>
                    </a:cubicBezTo>
                    <a:cubicBezTo>
                      <a:pt x="26" y="76"/>
                      <a:pt x="0" y="31"/>
                      <a:pt x="2" y="0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MH_Other_15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68231" y="2961216"/>
                <a:ext cx="274743" cy="231756"/>
              </a:xfrm>
              <a:custGeom>
                <a:avLst/>
                <a:gdLst>
                  <a:gd name="T0" fmla="*/ 2147483646 w 116"/>
                  <a:gd name="T1" fmla="*/ 2147483646 h 97"/>
                  <a:gd name="T2" fmla="*/ 2147483646 w 116"/>
                  <a:gd name="T3" fmla="*/ 2147483646 h 97"/>
                  <a:gd name="T4" fmla="*/ 2147483646 w 116"/>
                  <a:gd name="T5" fmla="*/ 2147483646 h 97"/>
                  <a:gd name="T6" fmla="*/ 2147483646 w 116"/>
                  <a:gd name="T7" fmla="*/ 2147483646 h 97"/>
                  <a:gd name="T8" fmla="*/ 2147483646 w 116"/>
                  <a:gd name="T9" fmla="*/ 2147483646 h 97"/>
                  <a:gd name="T10" fmla="*/ 2147483646 w 116"/>
                  <a:gd name="T11" fmla="*/ 2147483646 h 97"/>
                  <a:gd name="T12" fmla="*/ 2147483646 w 116"/>
                  <a:gd name="T13" fmla="*/ 2147483646 h 97"/>
                  <a:gd name="T14" fmla="*/ 2147483646 w 116"/>
                  <a:gd name="T15" fmla="*/ 2147483646 h 97"/>
                  <a:gd name="T16" fmla="*/ 2147483646 w 116"/>
                  <a:gd name="T17" fmla="*/ 2147483646 h 97"/>
                  <a:gd name="T18" fmla="*/ 2147483646 w 116"/>
                  <a:gd name="T19" fmla="*/ 2147483646 h 97"/>
                  <a:gd name="T20" fmla="*/ 2147483646 w 116"/>
                  <a:gd name="T21" fmla="*/ 2147483646 h 97"/>
                  <a:gd name="T22" fmla="*/ 2147483646 w 116"/>
                  <a:gd name="T23" fmla="*/ 2147483646 h 97"/>
                  <a:gd name="T24" fmla="*/ 2147483646 w 116"/>
                  <a:gd name="T25" fmla="*/ 2147483646 h 97"/>
                  <a:gd name="T26" fmla="*/ 2147483646 w 116"/>
                  <a:gd name="T27" fmla="*/ 2147483646 h 97"/>
                  <a:gd name="T28" fmla="*/ 2147483646 w 116"/>
                  <a:gd name="T29" fmla="*/ 2147483646 h 97"/>
                  <a:gd name="T30" fmla="*/ 2147483646 w 116"/>
                  <a:gd name="T31" fmla="*/ 2147483646 h 97"/>
                  <a:gd name="T32" fmla="*/ 2147483646 w 116"/>
                  <a:gd name="T33" fmla="*/ 2147483646 h 97"/>
                  <a:gd name="T34" fmla="*/ 2147483646 w 116"/>
                  <a:gd name="T35" fmla="*/ 2147483646 h 97"/>
                  <a:gd name="T36" fmla="*/ 2147483646 w 116"/>
                  <a:gd name="T37" fmla="*/ 2147483646 h 97"/>
                  <a:gd name="T38" fmla="*/ 2147483646 w 116"/>
                  <a:gd name="T39" fmla="*/ 2147483646 h 97"/>
                  <a:gd name="T40" fmla="*/ 2147483646 w 116"/>
                  <a:gd name="T41" fmla="*/ 2147483646 h 97"/>
                  <a:gd name="T42" fmla="*/ 2147483646 w 116"/>
                  <a:gd name="T43" fmla="*/ 2147483646 h 97"/>
                  <a:gd name="T44" fmla="*/ 2147483646 w 116"/>
                  <a:gd name="T45" fmla="*/ 2147483646 h 97"/>
                  <a:gd name="T46" fmla="*/ 2147483646 w 116"/>
                  <a:gd name="T47" fmla="*/ 2147483646 h 97"/>
                  <a:gd name="T48" fmla="*/ 2147483646 w 116"/>
                  <a:gd name="T49" fmla="*/ 2147483646 h 97"/>
                  <a:gd name="T50" fmla="*/ 2147483646 w 116"/>
                  <a:gd name="T51" fmla="*/ 2147483646 h 97"/>
                  <a:gd name="T52" fmla="*/ 2147483646 w 116"/>
                  <a:gd name="T53" fmla="*/ 2147483646 h 97"/>
                  <a:gd name="T54" fmla="*/ 2147483646 w 116"/>
                  <a:gd name="T55" fmla="*/ 0 h 97"/>
                  <a:gd name="T56" fmla="*/ 2147483646 w 116"/>
                  <a:gd name="T57" fmla="*/ 2147483646 h 97"/>
                  <a:gd name="T58" fmla="*/ 2147483646 w 116"/>
                  <a:gd name="T59" fmla="*/ 2147483646 h 97"/>
                  <a:gd name="T60" fmla="*/ 2147483646 w 116"/>
                  <a:gd name="T61" fmla="*/ 2147483646 h 97"/>
                  <a:gd name="T62" fmla="*/ 2147483646 w 116"/>
                  <a:gd name="T63" fmla="*/ 2147483646 h 97"/>
                  <a:gd name="T64" fmla="*/ 2147483646 w 116"/>
                  <a:gd name="T65" fmla="*/ 2147483646 h 97"/>
                  <a:gd name="T66" fmla="*/ 2147483646 w 116"/>
                  <a:gd name="T67" fmla="*/ 2147483646 h 97"/>
                  <a:gd name="T68" fmla="*/ 2147483646 w 116"/>
                  <a:gd name="T69" fmla="*/ 2147483646 h 97"/>
                  <a:gd name="T70" fmla="*/ 2147483646 w 116"/>
                  <a:gd name="T71" fmla="*/ 2147483646 h 97"/>
                  <a:gd name="T72" fmla="*/ 2147483646 w 116"/>
                  <a:gd name="T73" fmla="*/ 2147483646 h 97"/>
                  <a:gd name="T74" fmla="*/ 2147483646 w 116"/>
                  <a:gd name="T75" fmla="*/ 2147483646 h 97"/>
                  <a:gd name="T76" fmla="*/ 2147483646 w 116"/>
                  <a:gd name="T77" fmla="*/ 2147483646 h 97"/>
                  <a:gd name="T78" fmla="*/ 2147483646 w 116"/>
                  <a:gd name="T79" fmla="*/ 2147483646 h 97"/>
                  <a:gd name="T80" fmla="*/ 2147483646 w 116"/>
                  <a:gd name="T81" fmla="*/ 2147483646 h 97"/>
                  <a:gd name="T82" fmla="*/ 2147483646 w 116"/>
                  <a:gd name="T83" fmla="*/ 2147483646 h 97"/>
                  <a:gd name="T84" fmla="*/ 2147483646 w 116"/>
                  <a:gd name="T85" fmla="*/ 2147483646 h 97"/>
                  <a:gd name="T86" fmla="*/ 2147483646 w 116"/>
                  <a:gd name="T87" fmla="*/ 2147483646 h 97"/>
                  <a:gd name="T88" fmla="*/ 2147483646 w 116"/>
                  <a:gd name="T89" fmla="*/ 2147483646 h 97"/>
                  <a:gd name="T90" fmla="*/ 2147483646 w 116"/>
                  <a:gd name="T91" fmla="*/ 2147483646 h 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" h="97">
                    <a:moveTo>
                      <a:pt x="115" y="17"/>
                    </a:move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08" y="17"/>
                      <a:pt x="105" y="19"/>
                      <a:pt x="103" y="20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4"/>
                      <a:pt x="92" y="27"/>
                      <a:pt x="86" y="29"/>
                    </a:cubicBezTo>
                    <a:cubicBezTo>
                      <a:pt x="85" y="30"/>
                      <a:pt x="83" y="31"/>
                      <a:pt x="81" y="32"/>
                    </a:cubicBezTo>
                    <a:cubicBezTo>
                      <a:pt x="73" y="37"/>
                      <a:pt x="66" y="41"/>
                      <a:pt x="61" y="4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8" y="48"/>
                      <a:pt x="57" y="50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4"/>
                      <a:pt x="55" y="55"/>
                      <a:pt x="55" y="55"/>
                    </a:cubicBezTo>
                    <a:cubicBezTo>
                      <a:pt x="56" y="56"/>
                      <a:pt x="56" y="57"/>
                      <a:pt x="57" y="58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1" y="61"/>
                      <a:pt x="62" y="61"/>
                      <a:pt x="63" y="62"/>
                    </a:cubicBezTo>
                    <a:cubicBezTo>
                      <a:pt x="65" y="63"/>
                      <a:pt x="68" y="65"/>
                      <a:pt x="70" y="67"/>
                    </a:cubicBezTo>
                    <a:cubicBezTo>
                      <a:pt x="73" y="69"/>
                      <a:pt x="76" y="72"/>
                      <a:pt x="77" y="75"/>
                    </a:cubicBezTo>
                    <a:cubicBezTo>
                      <a:pt x="78" y="78"/>
                      <a:pt x="79" y="82"/>
                      <a:pt x="78" y="85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7" y="83"/>
                      <a:pt x="91" y="78"/>
                      <a:pt x="95" y="72"/>
                    </a:cubicBezTo>
                    <a:cubicBezTo>
                      <a:pt x="99" y="66"/>
                      <a:pt x="102" y="60"/>
                      <a:pt x="105" y="55"/>
                    </a:cubicBezTo>
                    <a:cubicBezTo>
                      <a:pt x="108" y="48"/>
                      <a:pt x="111" y="42"/>
                      <a:pt x="112" y="37"/>
                    </a:cubicBezTo>
                    <a:cubicBezTo>
                      <a:pt x="114" y="31"/>
                      <a:pt x="114" y="25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lnTo>
                      <a:pt x="115" y="17"/>
                    </a:lnTo>
                    <a:close/>
                    <a:moveTo>
                      <a:pt x="105" y="34"/>
                    </a:moveTo>
                    <a:cubicBezTo>
                      <a:pt x="103" y="39"/>
                      <a:pt x="100" y="45"/>
                      <a:pt x="97" y="51"/>
                    </a:cubicBezTo>
                    <a:cubicBezTo>
                      <a:pt x="95" y="56"/>
                      <a:pt x="92" y="62"/>
                      <a:pt x="88" y="68"/>
                    </a:cubicBezTo>
                    <a:cubicBezTo>
                      <a:pt x="86" y="71"/>
                      <a:pt x="85" y="74"/>
                      <a:pt x="83" y="77"/>
                    </a:cubicBezTo>
                    <a:cubicBezTo>
                      <a:pt x="83" y="76"/>
                      <a:pt x="82" y="74"/>
                      <a:pt x="81" y="73"/>
                    </a:cubicBezTo>
                    <a:cubicBezTo>
                      <a:pt x="79" y="69"/>
                      <a:pt x="77" y="66"/>
                      <a:pt x="73" y="63"/>
                    </a:cubicBezTo>
                    <a:cubicBezTo>
                      <a:pt x="71" y="62"/>
                      <a:pt x="70" y="61"/>
                      <a:pt x="68" y="60"/>
                    </a:cubicBezTo>
                    <a:cubicBezTo>
                      <a:pt x="66" y="59"/>
                      <a:pt x="64" y="57"/>
                      <a:pt x="63" y="56"/>
                    </a:cubicBezTo>
                    <a:cubicBezTo>
                      <a:pt x="62" y="56"/>
                      <a:pt x="62" y="55"/>
                      <a:pt x="61" y="55"/>
                    </a:cubicBezTo>
                    <a:cubicBezTo>
                      <a:pt x="62" y="54"/>
                      <a:pt x="64" y="53"/>
                      <a:pt x="65" y="52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73" y="46"/>
                      <a:pt x="79" y="42"/>
                      <a:pt x="85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2" y="32"/>
                      <a:pt x="98" y="27"/>
                      <a:pt x="104" y="23"/>
                    </a:cubicBezTo>
                    <a:cubicBezTo>
                      <a:pt x="106" y="22"/>
                      <a:pt x="108" y="21"/>
                      <a:pt x="110" y="20"/>
                    </a:cubicBezTo>
                    <a:cubicBezTo>
                      <a:pt x="109" y="25"/>
                      <a:pt x="107" y="30"/>
                      <a:pt x="105" y="34"/>
                    </a:cubicBezTo>
                    <a:close/>
                    <a:moveTo>
                      <a:pt x="54" y="47"/>
                    </a:moveTo>
                    <a:cubicBezTo>
                      <a:pt x="53" y="45"/>
                      <a:pt x="52" y="43"/>
                      <a:pt x="50" y="42"/>
                    </a:cubicBezTo>
                    <a:cubicBezTo>
                      <a:pt x="46" y="36"/>
                      <a:pt x="40" y="30"/>
                      <a:pt x="32" y="24"/>
                    </a:cubicBezTo>
                    <a:cubicBezTo>
                      <a:pt x="30" y="23"/>
                      <a:pt x="28" y="21"/>
                      <a:pt x="26" y="20"/>
                    </a:cubicBezTo>
                    <a:cubicBezTo>
                      <a:pt x="22" y="16"/>
                      <a:pt x="17" y="13"/>
                      <a:pt x="13" y="9"/>
                    </a:cubicBezTo>
                    <a:cubicBezTo>
                      <a:pt x="10" y="7"/>
                      <a:pt x="7" y="5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11"/>
                      <a:pt x="0" y="18"/>
                      <a:pt x="1" y="24"/>
                    </a:cubicBezTo>
                    <a:cubicBezTo>
                      <a:pt x="2" y="31"/>
                      <a:pt x="4" y="37"/>
                      <a:pt x="6" y="45"/>
                    </a:cubicBezTo>
                    <a:cubicBezTo>
                      <a:pt x="8" y="51"/>
                      <a:pt x="11" y="58"/>
                      <a:pt x="14" y="64"/>
                    </a:cubicBezTo>
                    <a:cubicBezTo>
                      <a:pt x="17" y="70"/>
                      <a:pt x="21" y="76"/>
                      <a:pt x="24" y="82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77"/>
                      <a:pt x="31" y="73"/>
                      <a:pt x="32" y="70"/>
                    </a:cubicBezTo>
                    <a:cubicBezTo>
                      <a:pt x="34" y="67"/>
                      <a:pt x="37" y="64"/>
                      <a:pt x="40" y="62"/>
                    </a:cubicBezTo>
                    <a:cubicBezTo>
                      <a:pt x="42" y="61"/>
                      <a:pt x="45" y="60"/>
                      <a:pt x="47" y="59"/>
                    </a:cubicBezTo>
                    <a:cubicBezTo>
                      <a:pt x="48" y="58"/>
                      <a:pt x="50" y="57"/>
                      <a:pt x="51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3"/>
                    </a:cubicBezTo>
                    <a:cubicBezTo>
                      <a:pt x="55" y="52"/>
                      <a:pt x="55" y="51"/>
                      <a:pt x="55" y="50"/>
                    </a:cubicBezTo>
                    <a:cubicBezTo>
                      <a:pt x="55" y="49"/>
                      <a:pt x="55" y="48"/>
                      <a:pt x="54" y="47"/>
                    </a:cubicBezTo>
                    <a:close/>
                    <a:moveTo>
                      <a:pt x="48" y="52"/>
                    </a:moveTo>
                    <a:cubicBezTo>
                      <a:pt x="47" y="53"/>
                      <a:pt x="45" y="54"/>
                      <a:pt x="43" y="55"/>
                    </a:cubicBezTo>
                    <a:cubicBezTo>
                      <a:pt x="41" y="56"/>
                      <a:pt x="40" y="57"/>
                      <a:pt x="38" y="58"/>
                    </a:cubicBezTo>
                    <a:cubicBezTo>
                      <a:pt x="34" y="61"/>
                      <a:pt x="31" y="64"/>
                      <a:pt x="29" y="67"/>
                    </a:cubicBezTo>
                    <a:cubicBezTo>
                      <a:pt x="28" y="69"/>
                      <a:pt x="27" y="70"/>
                      <a:pt x="26" y="72"/>
                    </a:cubicBezTo>
                    <a:cubicBezTo>
                      <a:pt x="25" y="69"/>
                      <a:pt x="24" y="67"/>
                      <a:pt x="23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9" y="54"/>
                      <a:pt x="16" y="48"/>
                      <a:pt x="14" y="42"/>
                    </a:cubicBezTo>
                    <a:cubicBezTo>
                      <a:pt x="12" y="35"/>
                      <a:pt x="10" y="29"/>
                      <a:pt x="9" y="23"/>
                    </a:cubicBezTo>
                    <a:cubicBezTo>
                      <a:pt x="7" y="18"/>
                      <a:pt x="6" y="13"/>
                      <a:pt x="5" y="7"/>
                    </a:cubicBezTo>
                    <a:cubicBezTo>
                      <a:pt x="7" y="9"/>
                      <a:pt x="9" y="10"/>
                      <a:pt x="11" y="11"/>
                    </a:cubicBezTo>
                    <a:cubicBezTo>
                      <a:pt x="16" y="16"/>
                      <a:pt x="21" y="22"/>
                      <a:pt x="26" y="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35"/>
                      <a:pt x="39" y="41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7" y="48"/>
                      <a:pt x="48" y="49"/>
                      <a:pt x="49" y="50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8" y="52"/>
                    </a:cubicBez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2" name="MH_Other_19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405" y="1959430"/>
                <a:ext cx="1736305" cy="1306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组合 4"/>
            <p:cNvGrpSpPr/>
            <p:nvPr/>
          </p:nvGrpSpPr>
          <p:grpSpPr>
            <a:xfrm>
              <a:off x="1673938" y="3024762"/>
              <a:ext cx="2719401" cy="2040952"/>
              <a:chOff x="1673938" y="3024762"/>
              <a:chExt cx="2719401" cy="2040952"/>
            </a:xfrm>
          </p:grpSpPr>
          <p:sp>
            <p:nvSpPr>
              <p:cNvPr id="14" name="MH_Other_16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673938" y="3024762"/>
                <a:ext cx="2719401" cy="2040952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MH_SubTitle_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799162" y="3164937"/>
                <a:ext cx="2468953" cy="1758733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209801" y="3886201"/>
            <a:ext cx="4211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a) X x 2 = 9328              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2582298" y="4343401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= 9328 : 2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2470486" y="4800601"/>
            <a:ext cx="255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= 4664 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094874" y="1600200"/>
            <a:ext cx="2172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4. Tìm x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48400" y="2286001"/>
            <a:ext cx="4114800" cy="3473771"/>
            <a:chOff x="4735366" y="2049143"/>
            <a:chExt cx="2719401" cy="3016571"/>
          </a:xfrm>
        </p:grpSpPr>
        <p:pic>
          <p:nvPicPr>
            <p:cNvPr id="27" name="MH_Other_1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141" y="2049143"/>
              <a:ext cx="1680235" cy="1235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组合 31"/>
            <p:cNvGrpSpPr/>
            <p:nvPr/>
          </p:nvGrpSpPr>
          <p:grpSpPr>
            <a:xfrm>
              <a:off x="4735366" y="3024762"/>
              <a:ext cx="2719401" cy="2040952"/>
              <a:chOff x="4735366" y="3024762"/>
              <a:chExt cx="2719401" cy="2040952"/>
            </a:xfrm>
          </p:grpSpPr>
          <p:sp>
            <p:nvSpPr>
              <p:cNvPr id="29" name="MH_Other_1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752188" y="3159330"/>
                <a:ext cx="2685758" cy="1682103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MH_Other_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735366" y="3024762"/>
                <a:ext cx="2719401" cy="2040952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MH_SubTitle_2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4860590" y="3164937"/>
                <a:ext cx="2468953" cy="1758733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6705600" y="3886201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b) X : 2 = 436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7086600" y="4348308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= 436 x 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86601" y="4825426"/>
            <a:ext cx="2353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= 872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4">
            <a:extLst>
              <a:ext uri="{FF2B5EF4-FFF2-40B4-BE49-F238E27FC236}">
                <a16:creationId xmlns:a16="http://schemas.microsoft.com/office/drawing/2014/main" id="{489FDA36-AAC1-47AB-BFDD-CD62F04A9F05}"/>
              </a:ext>
            </a:extLst>
          </p:cNvPr>
          <p:cNvGrpSpPr/>
          <p:nvPr/>
        </p:nvGrpSpPr>
        <p:grpSpPr>
          <a:xfrm>
            <a:off x="228600" y="11482"/>
            <a:ext cx="11811000" cy="6858000"/>
            <a:chOff x="0" y="0"/>
            <a:chExt cx="12192000" cy="68580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000224" y="1560256"/>
            <a:ext cx="7981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 5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200" dirty="0">
                <a:latin typeface="+mj-lt"/>
              </a:rPr>
              <a:t> Hai tấm bìa hình vuông, cạnh đều bằng 9cm</a:t>
            </a:r>
            <a:r>
              <a:rPr lang="en-US" sz="3200" dirty="0">
                <a:latin typeface="+mj-lt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latin typeface="+mj-lt"/>
              </a:rPr>
              <a:t>hép hai tấm bìa này lại thành một hình chữ nhật (xem hình vẽ).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latin typeface="+mj-lt"/>
              </a:rPr>
              <a:t>ính diện tích hình chữ nhật đó bằng các cách khác nhau?</a:t>
            </a:r>
            <a:br>
              <a:rPr lang="vi-VN" sz="3200" dirty="0"/>
            </a:br>
            <a:endParaRPr lang="vi-VN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53794" y="4217845"/>
            <a:ext cx="4752006" cy="2160240"/>
            <a:chOff x="1835696" y="4240560"/>
            <a:chExt cx="4752006" cy="21602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1835696" y="4240560"/>
              <a:ext cx="2376264" cy="21602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211438" y="4240560"/>
              <a:ext cx="2376264" cy="21602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46848" y="36991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9cm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840" y="4886980"/>
            <a:ext cx="187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9cm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5760" y="457201"/>
            <a:ext cx="41158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89FDA36-AAC1-47AB-BFDD-CD62F04A9F05}"/>
              </a:ext>
            </a:extLst>
          </p:cNvPr>
          <p:cNvGrpSpPr/>
          <p:nvPr/>
        </p:nvGrpSpPr>
        <p:grpSpPr>
          <a:xfrm>
            <a:off x="228600" y="11482"/>
            <a:ext cx="11811000" cy="6858000"/>
            <a:chOff x="0" y="0"/>
            <a:chExt cx="12192000" cy="6858000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381224" y="990601"/>
            <a:ext cx="74295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err="1">
                <a:solidFill>
                  <a:srgbClr val="002060"/>
                </a:solidFill>
                <a:latin typeface="+mj-lt"/>
              </a:rPr>
              <a:t>Cách</a:t>
            </a:r>
            <a:r>
              <a:rPr lang="vi-VN" sz="3200" b="1" i="1" dirty="0">
                <a:solidFill>
                  <a:srgbClr val="002060"/>
                </a:solidFill>
                <a:latin typeface="+mj-lt"/>
              </a:rPr>
              <a:t> 1</a:t>
            </a:r>
            <a:r>
              <a:rPr lang="en-US" sz="3200" b="1" i="1" dirty="0">
                <a:solidFill>
                  <a:srgbClr val="002060"/>
                </a:solidFill>
                <a:latin typeface="+mj-lt"/>
              </a:rPr>
              <a:t>:</a:t>
            </a:r>
            <a:endParaRPr lang="vi-VN" sz="3200" b="1" i="1" dirty="0">
              <a:solidFill>
                <a:srgbClr val="002060"/>
              </a:solidFill>
              <a:latin typeface="+mj-lt"/>
            </a:endParaRPr>
          </a:p>
          <a:p>
            <a:r>
              <a:rPr lang="vi-VN" sz="3200" dirty="0">
                <a:latin typeface="+mj-lt"/>
              </a:rPr>
              <a:t>Chiều dài của hình chữ nhật là:</a:t>
            </a:r>
          </a:p>
          <a:p>
            <a:r>
              <a:rPr lang="en-US" sz="3200" dirty="0">
                <a:latin typeface="+mj-lt"/>
              </a:rPr>
              <a:t>              </a:t>
            </a:r>
            <a:r>
              <a:rPr lang="vi-VN" sz="3200" dirty="0">
                <a:latin typeface="+mj-lt"/>
              </a:rPr>
              <a:t>9 x 2 = 18 (cm)</a:t>
            </a:r>
          </a:p>
          <a:p>
            <a:r>
              <a:rPr lang="vi-VN" sz="3200" dirty="0">
                <a:latin typeface="+mj-lt"/>
              </a:rPr>
              <a:t>Diện tích của hình chữ nhật là:</a:t>
            </a:r>
          </a:p>
          <a:p>
            <a:r>
              <a:rPr lang="en-US" sz="3200" dirty="0">
                <a:latin typeface="+mj-lt"/>
              </a:rPr>
              <a:t>             </a:t>
            </a:r>
            <a:r>
              <a:rPr lang="vi-VN" sz="3200" dirty="0">
                <a:latin typeface="+mj-lt"/>
              </a:rPr>
              <a:t>18 x 9 = 162(cm</a:t>
            </a:r>
            <a:r>
              <a:rPr lang="vi-VN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)</a:t>
            </a:r>
            <a:endParaRPr lang="en-US" sz="3200" dirty="0">
              <a:latin typeface="+mj-lt"/>
            </a:endParaRPr>
          </a:p>
          <a:p>
            <a:r>
              <a:rPr lang="en-US" sz="3200" dirty="0"/>
              <a:t>                         </a:t>
            </a:r>
            <a:r>
              <a:rPr lang="vi-VN" sz="3200" dirty="0">
                <a:latin typeface="+mj-lt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áp số</a:t>
            </a:r>
            <a:r>
              <a:rPr lang="vi-VN" sz="3200" dirty="0">
                <a:latin typeface="+mj-lt"/>
              </a:rPr>
              <a:t>: 162 cm</a:t>
            </a:r>
            <a:r>
              <a:rPr lang="vi-VN" sz="3200" baseline="30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  <a:p>
            <a:r>
              <a:rPr lang="vi-VN" sz="3200" b="1" i="1" dirty="0">
                <a:solidFill>
                  <a:srgbClr val="002060"/>
                </a:solidFill>
                <a:latin typeface="+mj-lt"/>
              </a:rPr>
              <a:t>Cách 2:</a:t>
            </a:r>
            <a:endParaRPr lang="vi-VN" sz="3200" i="1" dirty="0">
              <a:solidFill>
                <a:srgbClr val="002060"/>
              </a:solidFill>
              <a:latin typeface="+mj-lt"/>
            </a:endParaRPr>
          </a:p>
          <a:p>
            <a:r>
              <a:rPr lang="vi-VN" sz="3200" dirty="0">
                <a:latin typeface="+mj-lt"/>
              </a:rPr>
              <a:t>Diện tích của mỗi tấm bìa hình vuông là:</a:t>
            </a:r>
          </a:p>
          <a:p>
            <a:r>
              <a:rPr lang="en-US" sz="3200" dirty="0">
                <a:latin typeface="+mj-lt"/>
              </a:rPr>
              <a:t>                      </a:t>
            </a:r>
            <a:r>
              <a:rPr lang="vi-VN" sz="3200" dirty="0">
                <a:latin typeface="+mj-lt"/>
              </a:rPr>
              <a:t>9 x 9 = 81 (cm</a:t>
            </a:r>
            <a:r>
              <a:rPr lang="vi-VN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)</a:t>
            </a:r>
            <a:endParaRPr lang="en-US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Diện tích của hình chữ nhật là:</a:t>
            </a:r>
          </a:p>
          <a:p>
            <a:r>
              <a:rPr lang="en-US" sz="3200" dirty="0">
                <a:latin typeface="+mj-lt"/>
              </a:rPr>
              <a:t>                      </a:t>
            </a:r>
            <a:r>
              <a:rPr lang="vi-VN" sz="3200" dirty="0">
                <a:latin typeface="+mj-lt"/>
              </a:rPr>
              <a:t>81 x 2 = 162 (cm</a:t>
            </a:r>
            <a:r>
              <a:rPr lang="vi-VN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)</a:t>
            </a:r>
          </a:p>
          <a:p>
            <a:r>
              <a:rPr lang="en-US" sz="3200" dirty="0">
                <a:latin typeface="+mj-lt"/>
              </a:rPr>
              <a:t>                                  </a:t>
            </a:r>
            <a:r>
              <a:rPr lang="vi-VN" sz="3200" dirty="0">
                <a:latin typeface="+mj-lt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200" dirty="0">
                <a:latin typeface="+mj-lt"/>
              </a:rPr>
              <a:t>: 162 cm</a:t>
            </a:r>
            <a:r>
              <a:rPr lang="vi-VN" sz="3200" baseline="30000" dirty="0">
                <a:latin typeface="+mj-lt"/>
              </a:rPr>
              <a:t>2</a:t>
            </a:r>
            <a:r>
              <a:rPr lang="en-US" sz="3200" dirty="0"/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228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0026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224" y="692696"/>
            <a:ext cx="74295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latin typeface="+mj-lt"/>
              </a:rPr>
              <a:t>Cách</a:t>
            </a:r>
            <a:r>
              <a:rPr lang="vi-VN" sz="3200" b="1" dirty="0">
                <a:latin typeface="+mj-lt"/>
              </a:rPr>
              <a:t> 1</a:t>
            </a:r>
            <a:r>
              <a:rPr lang="en-US" sz="3200" b="1" dirty="0">
                <a:latin typeface="+mj-lt"/>
              </a:rPr>
              <a:t>:</a:t>
            </a:r>
            <a:endParaRPr lang="vi-VN" sz="3200" dirty="0">
              <a:latin typeface="+mj-lt"/>
            </a:endParaRPr>
          </a:p>
          <a:p>
            <a:pPr algn="ctr"/>
            <a:r>
              <a:rPr lang="vi-VN" sz="3200" dirty="0">
                <a:latin typeface="+mj-lt"/>
              </a:rPr>
              <a:t>Chiều dài của hình chữ nhật là:</a:t>
            </a:r>
          </a:p>
          <a:p>
            <a:pPr algn="ctr"/>
            <a:r>
              <a:rPr lang="vi-VN" sz="3200" dirty="0">
                <a:latin typeface="+mj-lt"/>
              </a:rPr>
              <a:t>9 x 2 = 18 (cm)</a:t>
            </a:r>
          </a:p>
          <a:p>
            <a:pPr algn="ctr"/>
            <a:r>
              <a:rPr lang="vi-VN" sz="3200" dirty="0">
                <a:latin typeface="+mj-lt"/>
              </a:rPr>
              <a:t>Diện tích của hình chữ nhật là:</a:t>
            </a:r>
          </a:p>
          <a:p>
            <a:pPr algn="ctr"/>
            <a:r>
              <a:rPr lang="vi-VN" sz="3200" dirty="0">
                <a:latin typeface="+mj-lt"/>
              </a:rPr>
              <a:t>18 x 9 = 162(cm</a:t>
            </a:r>
            <a:r>
              <a:rPr lang="vi-VN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)</a:t>
            </a:r>
          </a:p>
          <a:p>
            <a:r>
              <a:rPr lang="vi-VN" sz="3200" b="1" dirty="0">
                <a:latin typeface="+mj-lt"/>
              </a:rPr>
              <a:t>Cách 2:</a:t>
            </a:r>
            <a:endParaRPr lang="vi-VN" sz="3200" dirty="0">
              <a:latin typeface="+mj-lt"/>
            </a:endParaRPr>
          </a:p>
          <a:p>
            <a:pPr algn="ctr"/>
            <a:r>
              <a:rPr lang="vi-VN" sz="3200" dirty="0">
                <a:latin typeface="+mj-lt"/>
              </a:rPr>
              <a:t>Diện tích của mỗi tấm bìa hình vuông là:</a:t>
            </a:r>
          </a:p>
          <a:p>
            <a:pPr algn="ctr"/>
            <a:r>
              <a:rPr lang="vi-VN" sz="3200" dirty="0">
                <a:latin typeface="+mj-lt"/>
              </a:rPr>
              <a:t>9 x 9 = 81 (cm</a:t>
            </a:r>
            <a:r>
              <a:rPr lang="vi-VN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)</a:t>
            </a:r>
          </a:p>
          <a:p>
            <a:pPr algn="ctr"/>
            <a:r>
              <a:rPr lang="vi-VN" sz="3200" dirty="0">
                <a:latin typeface="+mj-lt"/>
              </a:rPr>
              <a:t>Diện tích của hình chữ nhật là:</a:t>
            </a:r>
          </a:p>
          <a:p>
            <a:pPr algn="ctr"/>
            <a:r>
              <a:rPr lang="vi-VN" sz="3200" dirty="0">
                <a:latin typeface="+mj-lt"/>
              </a:rPr>
              <a:t>81 x 2 = 162 (cm</a:t>
            </a:r>
            <a:r>
              <a:rPr lang="vi-VN" sz="3200" baseline="300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)</a:t>
            </a:r>
          </a:p>
          <a:p>
            <a:pPr algn="ctr"/>
            <a:r>
              <a:rPr lang="vi-VN" sz="3200" dirty="0">
                <a:latin typeface="+mj-lt"/>
              </a:rPr>
              <a:t>Đ</a:t>
            </a:r>
            <a:r>
              <a:rPr lang="en-US" sz="3200" dirty="0" err="1">
                <a:latin typeface="+mj-lt"/>
              </a:rPr>
              <a:t>áp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vi-VN" sz="3200" dirty="0">
                <a:latin typeface="+mj-lt"/>
              </a:rPr>
              <a:t>: 162 cm</a:t>
            </a:r>
            <a:r>
              <a:rPr lang="vi-VN" sz="3200" baseline="30000" dirty="0">
                <a:latin typeface="+mj-lt"/>
              </a:rPr>
              <a:t>2</a:t>
            </a:r>
            <a:endParaRPr lang="vi-VN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1" y="1676400"/>
            <a:ext cx="11146001" cy="8305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30511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Cảm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ơn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các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con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đã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theo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dõi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.</a:t>
            </a:r>
          </a:p>
          <a:p>
            <a:pPr algn="ctr">
              <a:defRPr/>
            </a:pP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Chúc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các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con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học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tập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hiệu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en-US" sz="4400" b="1" dirty="0" err="1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quả</a:t>
            </a:r>
            <a:r>
              <a:rPr lang="en-US" sz="44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98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9.0&quot;&gt;&lt;object type=&quot;1&quot; unique_id=&quot;10001&quot;&gt;&lt;object type=&quot;2&quot; unique_id=&quot;10325&quot;&gt;&lt;object type=&quot;3&quot; unique_id=&quot;10327&quot;&gt;&lt;property id=&quot;20148&quot; value=&quot;5&quot;/&gt;&lt;property id=&quot;20300&quot; value=&quot;Slide 2&quot;/&gt;&lt;property id=&quot;20307&quot; value=&quot;265&quot;/&gt;&lt;/object&gt;&lt;object type=&quot;3&quot; unique_id=&quot;10328&quot;&gt;&lt;property id=&quot;20148&quot; value=&quot;5&quot;/&gt;&lt;property id=&quot;20300&quot; value=&quot;Slide 3&quot;/&gt;&lt;property id=&quot;20307&quot; value=&quot;256&quot;/&gt;&lt;/object&gt;&lt;object type=&quot;3&quot; unique_id=&quot;10329&quot;&gt;&lt;property id=&quot;20148&quot; value=&quot;5&quot;/&gt;&lt;property id=&quot;20300&quot; value=&quot;Slide 4&quot;/&gt;&lt;property id=&quot;20307&quot; value=&quot;261&quot;/&gt;&lt;/object&gt;&lt;object type=&quot;3&quot; unique_id=&quot;10330&quot;&gt;&lt;property id=&quot;20148&quot; value=&quot;5&quot;/&gt;&lt;property id=&quot;20300&quot; value=&quot;Slide 5&quot;/&gt;&lt;property id=&quot;20307&quot; value=&quot;258&quot;/&gt;&lt;/object&gt;&lt;object type=&quot;3&quot; unique_id=&quot;10331&quot;&gt;&lt;property id=&quot;20148&quot; value=&quot;5&quot;/&gt;&lt;property id=&quot;20300&quot; value=&quot;Slide 6&quot;/&gt;&lt;property id=&quot;20307&quot; value=&quot;260&quot;/&gt;&lt;/object&gt;&lt;object type=&quot;3&quot; unique_id=&quot;10332&quot;&gt;&lt;property id=&quot;20148&quot; value=&quot;5&quot;/&gt;&lt;property id=&quot;20300&quot; value=&quot;Slide 7&quot;/&gt;&lt;property id=&quot;20307&quot; value=&quot;259&quot;/&gt;&lt;/object&gt;&lt;object type=&quot;3&quot; unique_id=&quot;10333&quot;&gt;&lt;property id=&quot;20148&quot; value=&quot;5&quot;/&gt;&lt;property id=&quot;20300&quot; value=&quot;Slide 8&quot;/&gt;&lt;property id=&quot;20307&quot; value=&quot;262&quot;/&gt;&lt;/object&gt;&lt;object type=&quot;3&quot; unique_id=&quot;10334&quot;&gt;&lt;property id=&quot;20148&quot; value=&quot;5&quot;/&gt;&lt;property id=&quot;20300&quot; value=&quot;Slide 9&quot;/&gt;&lt;property id=&quot;20307&quot; value=&quot;263&quot;/&gt;&lt;/object&gt;&lt;object type=&quot;3&quot; unique_id=&quot;10379&quot;&gt;&lt;property id=&quot;20148&quot; value=&quot;5&quot;/&gt;&lt;property id=&quot;20300&quot; value=&quot;Slide 1&quot;/&gt;&lt;property id=&quot;20307&quot; value=&quot;266&quot;/&gt;&lt;/object&gt;&lt;/object&gt;&lt;object type=&quot;8&quot; unique_id=&quot;10345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5085609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510</Words>
  <Application>Microsoft Office PowerPoint</Application>
  <PresentationFormat>Màn hình rộng</PresentationFormat>
  <Paragraphs>87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Case</dc:creator>
  <cp:lastModifiedBy>Hà Nguyễn Thị Thu</cp:lastModifiedBy>
  <cp:revision>30</cp:revision>
  <dcterms:created xsi:type="dcterms:W3CDTF">2016-08-17T14:33:58Z</dcterms:created>
  <dcterms:modified xsi:type="dcterms:W3CDTF">2022-05-12T05:24:41Z</dcterms:modified>
</cp:coreProperties>
</file>