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6" r:id="rId2"/>
    <p:sldId id="287" r:id="rId3"/>
    <p:sldId id="289" r:id="rId4"/>
    <p:sldId id="313" r:id="rId5"/>
    <p:sldId id="257" r:id="rId6"/>
    <p:sldId id="258" r:id="rId7"/>
    <p:sldId id="310" r:id="rId8"/>
    <p:sldId id="262" r:id="rId9"/>
    <p:sldId id="293" r:id="rId10"/>
    <p:sldId id="260" r:id="rId11"/>
    <p:sldId id="297" r:id="rId12"/>
    <p:sldId id="263" r:id="rId13"/>
    <p:sldId id="298" r:id="rId14"/>
    <p:sldId id="264" r:id="rId15"/>
    <p:sldId id="299" r:id="rId16"/>
    <p:sldId id="265" r:id="rId17"/>
    <p:sldId id="300" r:id="rId18"/>
    <p:sldId id="266" r:id="rId19"/>
    <p:sldId id="267" r:id="rId20"/>
    <p:sldId id="312" r:id="rId21"/>
    <p:sldId id="315" r:id="rId22"/>
    <p:sldId id="317" r:id="rId23"/>
    <p:sldId id="269" r:id="rId24"/>
    <p:sldId id="309" r:id="rId25"/>
    <p:sldId id="26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6BD2D5"/>
    <a:srgbClr val="EC6063"/>
    <a:srgbClr val="FCC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BEBBC-B03F-4E0A-A73F-6D792EB36F5C}" type="datetimeFigureOut">
              <a:rPr lang="zh-CN" altLang="en-US" smtClean="0"/>
              <a:t>2022/5/9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B3F24-B618-4465-805C-DAACBFBBDE66}" type="slidenum">
              <a:rPr lang="zh-CN" altLang="en-US" smtClean="0"/>
              <a:t>‹#›</a:t>
            </a:fld>
            <a:endParaRPr lang="zh-CN" altLang="en-US"/>
          </a:p>
        </p:txBody>
      </p:sp>
    </p:spTree>
    <p:extLst>
      <p:ext uri="{BB962C8B-B14F-4D97-AF65-F5344CB8AC3E}">
        <p14:creationId xmlns:p14="http://schemas.microsoft.com/office/powerpoint/2010/main" val="166887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3</a:t>
            </a:fld>
            <a:endParaRPr lang="zh-CN" altLang="en-US"/>
          </a:p>
        </p:txBody>
      </p:sp>
    </p:spTree>
    <p:extLst>
      <p:ext uri="{BB962C8B-B14F-4D97-AF65-F5344CB8AC3E}">
        <p14:creationId xmlns:p14="http://schemas.microsoft.com/office/powerpoint/2010/main" val="273346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9</a:t>
            </a:fld>
            <a:endParaRPr lang="zh-CN" altLang="en-US"/>
          </a:p>
        </p:txBody>
      </p:sp>
    </p:spTree>
    <p:extLst>
      <p:ext uri="{BB962C8B-B14F-4D97-AF65-F5344CB8AC3E}">
        <p14:creationId xmlns:p14="http://schemas.microsoft.com/office/powerpoint/2010/main" val="276342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25</a:t>
            </a:fld>
            <a:endParaRPr lang="zh-CN" altLang="en-US"/>
          </a:p>
        </p:txBody>
      </p:sp>
    </p:spTree>
    <p:extLst>
      <p:ext uri="{BB962C8B-B14F-4D97-AF65-F5344CB8AC3E}">
        <p14:creationId xmlns:p14="http://schemas.microsoft.com/office/powerpoint/2010/main" val="2846101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33170" t="63523" r="44471" b="20907"/>
          <a:stretch/>
        </p:blipFill>
        <p:spPr>
          <a:xfrm>
            <a:off x="9246965" y="2685392"/>
            <a:ext cx="2788152" cy="1384663"/>
          </a:xfrm>
          <a:prstGeom prst="rect">
            <a:avLst/>
          </a:prstGeom>
        </p:spPr>
      </p:pic>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3170" t="63523" r="26186" b="20907"/>
          <a:stretch/>
        </p:blipFill>
        <p:spPr>
          <a:xfrm>
            <a:off x="91426" y="441267"/>
            <a:ext cx="5068390" cy="1384663"/>
          </a:xfrm>
          <a:prstGeom prst="rect">
            <a:avLst/>
          </a:prstGeom>
        </p:spPr>
      </p:pic>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52274" y="1022565"/>
            <a:ext cx="942617" cy="1606731"/>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6375" y="365854"/>
            <a:ext cx="385271" cy="656711"/>
          </a:xfrm>
          <a:prstGeom prst="rect">
            <a:avLst/>
          </a:prstGeom>
        </p:spPr>
      </p:pic>
      <p:pic>
        <p:nvPicPr>
          <p:cNvPr id="14" name="图片 13"/>
          <p:cNvPicPr>
            <a:picLocks noChangeAspect="1"/>
          </p:cNvPicPr>
          <p:nvPr userDrawn="1"/>
        </p:nvPicPr>
        <p:blipFill rotWithShape="1">
          <a:blip r:embed="rId2">
            <a:extLst>
              <a:ext uri="{28A0092B-C50C-407E-A947-70E740481C1C}">
                <a14:useLocalDpi xmlns:a14="http://schemas.microsoft.com/office/drawing/2010/main" val="0"/>
              </a:ext>
            </a:extLst>
          </a:blip>
          <a:srcRect l="41164" t="63523" r="44471" b="20907"/>
          <a:stretch/>
        </p:blipFill>
        <p:spPr>
          <a:xfrm>
            <a:off x="-26126" y="2325213"/>
            <a:ext cx="1791274" cy="1384663"/>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43004" y="-207074"/>
            <a:ext cx="8917133" cy="4422043"/>
          </a:xfrm>
          <a:prstGeom prst="rect">
            <a:avLst/>
          </a:prstGeom>
        </p:spPr>
      </p:pic>
    </p:spTree>
    <p:extLst>
      <p:ext uri="{BB962C8B-B14F-4D97-AF65-F5344CB8AC3E}">
        <p14:creationId xmlns:p14="http://schemas.microsoft.com/office/powerpoint/2010/main" val="30740001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804552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1552034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F7F0202-E691-4FD0-BF39-715EBDFE58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682F590-C7BE-4A33-A9AF-0A1B86BB8F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75BEEFD-47E6-464D-AE8F-3B36A424AECF}"/>
              </a:ext>
            </a:extLst>
          </p:cNvPr>
          <p:cNvSpPr>
            <a:spLocks noGrp="1" noChangeArrowheads="1"/>
          </p:cNvSpPr>
          <p:nvPr>
            <p:ph type="sldNum" sz="quarter" idx="12"/>
          </p:nvPr>
        </p:nvSpPr>
        <p:spPr>
          <a:ln/>
        </p:spPr>
        <p:txBody>
          <a:bodyPr/>
          <a:lstStyle>
            <a:lvl1pPr>
              <a:defRPr/>
            </a:lvl1pPr>
          </a:lstStyle>
          <a:p>
            <a:fld id="{00C14511-E6DD-4B09-835D-DE0A45EAB10C}" type="slidenum">
              <a:rPr lang="en-US" altLang="en-US"/>
              <a:pPr/>
              <a:t>‹#›</a:t>
            </a:fld>
            <a:endParaRPr lang="en-US" altLang="en-US"/>
          </a:p>
        </p:txBody>
      </p:sp>
    </p:spTree>
    <p:extLst>
      <p:ext uri="{BB962C8B-B14F-4D97-AF65-F5344CB8AC3E}">
        <p14:creationId xmlns:p14="http://schemas.microsoft.com/office/powerpoint/2010/main" val="3824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40FC53B-02DF-4260-B608-2C57CDCE4A9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A163915-95F3-4A27-8DBB-A688DFD61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D814BBC-DFD0-4927-A644-B1192DD24F8E}"/>
              </a:ext>
            </a:extLst>
          </p:cNvPr>
          <p:cNvSpPr>
            <a:spLocks noGrp="1" noChangeArrowheads="1"/>
          </p:cNvSpPr>
          <p:nvPr>
            <p:ph type="sldNum" sz="quarter" idx="12"/>
          </p:nvPr>
        </p:nvSpPr>
        <p:spPr>
          <a:ln/>
        </p:spPr>
        <p:txBody>
          <a:bodyPr/>
          <a:lstStyle>
            <a:lvl1pPr>
              <a:defRPr/>
            </a:lvl1pPr>
          </a:lstStyle>
          <a:p>
            <a:pPr>
              <a:defRPr/>
            </a:pPr>
            <a:fld id="{4A47983D-C374-4D1A-9E62-CF1475DCE35B}" type="slidenum">
              <a:rPr lang="en-US" altLang="vi-VN"/>
              <a:pPr>
                <a:defRPr/>
              </a:pPr>
              <a:t>‹#›</a:t>
            </a:fld>
            <a:endParaRPr lang="en-US" altLang="vi-VN"/>
          </a:p>
        </p:txBody>
      </p:sp>
    </p:spTree>
    <p:extLst>
      <p:ext uri="{BB962C8B-B14F-4D97-AF65-F5344CB8AC3E}">
        <p14:creationId xmlns:p14="http://schemas.microsoft.com/office/powerpoint/2010/main" val="423100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5123" y="1454220"/>
            <a:ext cx="452706" cy="771656"/>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9" name="图片 2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786" y="235780"/>
            <a:ext cx="1324883" cy="117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364" y="198804"/>
            <a:ext cx="862028" cy="1469362"/>
          </a:xfrm>
          <a:prstGeom prst="rect">
            <a:avLst/>
          </a:prstGeom>
        </p:spPr>
      </p:pic>
      <p:sp>
        <p:nvSpPr>
          <p:cNvPr id="11" name="矩形 10"/>
          <p:cNvSpPr/>
          <p:nvPr userDrawn="1"/>
        </p:nvSpPr>
        <p:spPr>
          <a:xfrm>
            <a:off x="-103031" y="2910625"/>
            <a:ext cx="12295031" cy="394737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82017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6310771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689208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653645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3251248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8993201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6149052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2022/5/9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45085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A7B3-A8CA-4829-BBD7-29CD8EA1C250}" type="datetimeFigureOut">
              <a:rPr lang="zh-CN" altLang="en-US" smtClean="0"/>
              <a:t>2022/5/9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974099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28D00F9-DA2E-C5F3-A729-810D8384E7B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906CBDD7-25E3-0844-C008-B04C24EF3F1A}"/>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95082C4F-6746-5FC9-CB5B-DB38CBE4B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74844FDA-AFA5-FDB7-36D7-C47A7A7DE5CF}"/>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E2C39EA8-9638-4F69-5F85-0859FD7DA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4B5A1029-DC8A-61E6-4825-0703F4271D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5B9982B1-7FED-7248-C18B-BE27F067D1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A607E7CA-BDD4-621E-BA5C-6C3925BAA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2B631D1-2152-FB3A-F529-58A31079B02E}"/>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7703B5AF-1164-04BC-C236-0015C104F3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FDD516CD-EA7F-A33F-CA3C-4A0DAAADA382}"/>
              </a:ext>
            </a:extLst>
          </p:cNvPr>
          <p:cNvSpPr/>
          <p:nvPr/>
        </p:nvSpPr>
        <p:spPr>
          <a:xfrm>
            <a:off x="2259859" y="4952472"/>
            <a:ext cx="7672292" cy="830997"/>
          </a:xfrm>
          <a:prstGeom prst="rect">
            <a:avLst/>
          </a:prstGeom>
          <a:noFill/>
        </p:spPr>
        <p:txBody>
          <a:bodyPr wrap="none" lIns="91440" tIns="45720" rIns="91440" bIns="45720">
            <a:spAutoFit/>
          </a:bodyPr>
          <a:lstStyle/>
          <a:p>
            <a:pPr algn="ctr">
              <a:defRPr/>
            </a:pPr>
            <a:r>
              <a:rPr lang="en-US" sz="4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LUYỆN TỪ VÀ CÂU</a:t>
            </a:r>
            <a:endParaRPr lang="vi-VN" sz="48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2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5">
            <a:extLst>
              <a:ext uri="{FF2B5EF4-FFF2-40B4-BE49-F238E27FC236}">
                <a16:creationId xmlns:a16="http://schemas.microsoft.com/office/drawing/2014/main" id="{52C4863B-888C-4250-9C0B-D30A847813B5}"/>
              </a:ext>
            </a:extLst>
          </p:cNvPr>
          <p:cNvSpPr txBox="1">
            <a:spLocks noChangeArrowheads="1"/>
          </p:cNvSpPr>
          <p:nvPr/>
        </p:nvSpPr>
        <p:spPr bwMode="auto">
          <a:xfrm>
            <a:off x="1752600" y="345441"/>
            <a:ext cx="86868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a:t>
            </a:r>
            <a:r>
              <a:rPr lang="en-US" altLang="en-US" sz="2800" b="1">
                <a:solidFill>
                  <a:schemeClr val="accent2"/>
                </a:solidFill>
              </a:rPr>
              <a:t>b) Cơn dông như được báo trước rào rào kéo đến. Ngàn vạn lá gạo múa lên, reo lên. Chúng chào anh em của chúng lên đường: từng loạt, từng loạt một, những bông gạo bay tung vào trong gió, trắng xóa như tuyết mịn, tới tấp tỏa đi khắp hướng. Cây gạo rất thảo, rất hiền, cứ đứng đó mà hát lên trong gió, góp với bốn phương kết quả dòng nhựa của mình.</a:t>
            </a:r>
          </a:p>
        </p:txBody>
      </p:sp>
      <p:sp>
        <p:nvSpPr>
          <p:cNvPr id="7174" name="Text Box 6">
            <a:extLst>
              <a:ext uri="{FF2B5EF4-FFF2-40B4-BE49-F238E27FC236}">
                <a16:creationId xmlns:a16="http://schemas.microsoft.com/office/drawing/2014/main" id="{C86189AB-5C7E-4953-9EB3-F223935BD4BA}"/>
              </a:ext>
            </a:extLst>
          </p:cNvPr>
          <p:cNvSpPr txBox="1">
            <a:spLocks noChangeArrowheads="1"/>
          </p:cNvSpPr>
          <p:nvPr/>
        </p:nvSpPr>
        <p:spPr bwMode="auto">
          <a:xfrm>
            <a:off x="1676400" y="3864293"/>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Trong đoạn văn ở phần b) có những sự vật nào nhân hóa ?</a:t>
            </a:r>
          </a:p>
        </p:txBody>
      </p:sp>
      <p:sp>
        <p:nvSpPr>
          <p:cNvPr id="7175" name="Text Box 7">
            <a:extLst>
              <a:ext uri="{FF2B5EF4-FFF2-40B4-BE49-F238E27FC236}">
                <a16:creationId xmlns:a16="http://schemas.microsoft.com/office/drawing/2014/main" id="{7AD3117A-D06D-4552-B4D9-AAB79899AAC9}"/>
              </a:ext>
            </a:extLst>
          </p:cNvPr>
          <p:cNvSpPr txBox="1">
            <a:spLocks noChangeArrowheads="1"/>
          </p:cNvSpPr>
          <p:nvPr/>
        </p:nvSpPr>
        <p:spPr bwMode="auto">
          <a:xfrm>
            <a:off x="1524000" y="46990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t>   </a:t>
            </a:r>
            <a:r>
              <a:rPr lang="en-US" altLang="en-US" sz="2800" b="1">
                <a:solidFill>
                  <a:schemeClr val="accent2"/>
                </a:solidFill>
              </a:rPr>
              <a:t>+ Có ba sự vật được nhân hóa. Đó là </a:t>
            </a:r>
            <a:r>
              <a:rPr lang="en-US" altLang="en-US" sz="2800" b="1" i="1">
                <a:solidFill>
                  <a:schemeClr val="accent2"/>
                </a:solidFill>
              </a:rPr>
              <a:t>cơn dông, lá (cây) gạo, cây gạo.</a:t>
            </a:r>
          </a:p>
        </p:txBody>
      </p:sp>
      <p:sp>
        <p:nvSpPr>
          <p:cNvPr id="7176" name="Text Box 8">
            <a:extLst>
              <a:ext uri="{FF2B5EF4-FFF2-40B4-BE49-F238E27FC236}">
                <a16:creationId xmlns:a16="http://schemas.microsoft.com/office/drawing/2014/main" id="{811B03CB-CF03-4763-92D8-FDC37A57F6E1}"/>
              </a:ext>
            </a:extLst>
          </p:cNvPr>
          <p:cNvSpPr txBox="1">
            <a:spLocks noChangeArrowheads="1"/>
          </p:cNvSpPr>
          <p:nvPr/>
        </p:nvSpPr>
        <p:spPr bwMode="auto">
          <a:xfrm>
            <a:off x="1676400" y="5566409"/>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 Tác giả đã làm thế nào để nhân hóa các sự vật đó? </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strVal val="#ppt_w+.3"/>
                                          </p:val>
                                        </p:tav>
                                        <p:tav tm="100000">
                                          <p:val>
                                            <p:strVal val="#ppt_w"/>
                                          </p:val>
                                        </p:tav>
                                      </p:tavLst>
                                    </p:anim>
                                    <p:anim calcmode="lin" valueType="num">
                                      <p:cBhvr>
                                        <p:cTn id="8" dur="1000" fill="hold"/>
                                        <p:tgtEl>
                                          <p:spTgt spid="7173"/>
                                        </p:tgtEl>
                                        <p:attrNameLst>
                                          <p:attrName>ppt_h</p:attrName>
                                        </p:attrNameLst>
                                      </p:cBhvr>
                                      <p:tavLst>
                                        <p:tav tm="0">
                                          <p:val>
                                            <p:strVal val="#ppt_h"/>
                                          </p:val>
                                        </p:tav>
                                        <p:tav tm="100000">
                                          <p:val>
                                            <p:strVal val="#ppt_h"/>
                                          </p:val>
                                        </p:tav>
                                      </p:tavLst>
                                    </p:anim>
                                    <p:animEffect transition="in" filter="fade">
                                      <p:cBhvr>
                                        <p:cTn id="9" dur="1000"/>
                                        <p:tgtEl>
                                          <p:spTgt spid="717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7174"/>
                                        </p:tgtEl>
                                        <p:attrNameLst>
                                          <p:attrName>style.visibility</p:attrName>
                                        </p:attrNameLst>
                                      </p:cBhvr>
                                      <p:to>
                                        <p:strVal val="visible"/>
                                      </p:to>
                                    </p:set>
                                    <p:anim calcmode="lin" valueType="num">
                                      <p:cBhvr>
                                        <p:cTn id="14" dur="1000" fill="hold"/>
                                        <p:tgtEl>
                                          <p:spTgt spid="7174"/>
                                        </p:tgtEl>
                                        <p:attrNameLst>
                                          <p:attrName>ppt_w</p:attrName>
                                        </p:attrNameLst>
                                      </p:cBhvr>
                                      <p:tavLst>
                                        <p:tav tm="0">
                                          <p:val>
                                            <p:fltVal val="0"/>
                                          </p:val>
                                        </p:tav>
                                        <p:tav tm="100000">
                                          <p:val>
                                            <p:strVal val="#ppt_w"/>
                                          </p:val>
                                        </p:tav>
                                      </p:tavLst>
                                    </p:anim>
                                    <p:anim calcmode="lin" valueType="num">
                                      <p:cBhvr>
                                        <p:cTn id="15" dur="1000" fill="hold"/>
                                        <p:tgtEl>
                                          <p:spTgt spid="7174"/>
                                        </p:tgtEl>
                                        <p:attrNameLst>
                                          <p:attrName>ppt_h</p:attrName>
                                        </p:attrNameLst>
                                      </p:cBhvr>
                                      <p:tavLst>
                                        <p:tav tm="0">
                                          <p:val>
                                            <p:fltVal val="0"/>
                                          </p:val>
                                        </p:tav>
                                        <p:tav tm="100000">
                                          <p:val>
                                            <p:strVal val="#ppt_h"/>
                                          </p:val>
                                        </p:tav>
                                      </p:tavLst>
                                    </p:anim>
                                    <p:anim calcmode="lin" valueType="num">
                                      <p:cBhvr>
                                        <p:cTn id="16" dur="1000" fill="hold"/>
                                        <p:tgtEl>
                                          <p:spTgt spid="7174"/>
                                        </p:tgtEl>
                                        <p:attrNameLst>
                                          <p:attrName>style.rotation</p:attrName>
                                        </p:attrNameLst>
                                      </p:cBhvr>
                                      <p:tavLst>
                                        <p:tav tm="0">
                                          <p:val>
                                            <p:fltVal val="90"/>
                                          </p:val>
                                        </p:tav>
                                        <p:tav tm="100000">
                                          <p:val>
                                            <p:fltVal val="0"/>
                                          </p:val>
                                        </p:tav>
                                      </p:tavLst>
                                    </p:anim>
                                    <p:animEffect transition="in" filter="fade">
                                      <p:cBhvr>
                                        <p:cTn id="17" dur="10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7175"/>
                                        </p:tgtEl>
                                        <p:attrNameLst>
                                          <p:attrName>style.visibility</p:attrName>
                                        </p:attrNameLst>
                                      </p:cBhvr>
                                      <p:to>
                                        <p:strVal val="visible"/>
                                      </p:to>
                                    </p:set>
                                    <p:anim calcmode="lin" valueType="num">
                                      <p:cBhvr>
                                        <p:cTn id="22" dur="1000" fill="hold"/>
                                        <p:tgtEl>
                                          <p:spTgt spid="7175"/>
                                        </p:tgtEl>
                                        <p:attrNameLst>
                                          <p:attrName>ppt_w</p:attrName>
                                        </p:attrNameLst>
                                      </p:cBhvr>
                                      <p:tavLst>
                                        <p:tav tm="0">
                                          <p:val>
                                            <p:fltVal val="0"/>
                                          </p:val>
                                        </p:tav>
                                        <p:tav tm="100000">
                                          <p:val>
                                            <p:strVal val="#ppt_w"/>
                                          </p:val>
                                        </p:tav>
                                      </p:tavLst>
                                    </p:anim>
                                    <p:anim calcmode="lin" valueType="num">
                                      <p:cBhvr>
                                        <p:cTn id="23" dur="1000" fill="hold"/>
                                        <p:tgtEl>
                                          <p:spTgt spid="7175"/>
                                        </p:tgtEl>
                                        <p:attrNameLst>
                                          <p:attrName>ppt_h</p:attrName>
                                        </p:attrNameLst>
                                      </p:cBhvr>
                                      <p:tavLst>
                                        <p:tav tm="0">
                                          <p:val>
                                            <p:fltVal val="0"/>
                                          </p:val>
                                        </p:tav>
                                        <p:tav tm="100000">
                                          <p:val>
                                            <p:strVal val="#ppt_h"/>
                                          </p:val>
                                        </p:tav>
                                      </p:tavLst>
                                    </p:anim>
                                    <p:anim calcmode="lin" valueType="num">
                                      <p:cBhvr>
                                        <p:cTn id="24" dur="1000" fill="hold"/>
                                        <p:tgtEl>
                                          <p:spTgt spid="7175"/>
                                        </p:tgtEl>
                                        <p:attrNameLst>
                                          <p:attrName>style.rotation</p:attrName>
                                        </p:attrNameLst>
                                      </p:cBhvr>
                                      <p:tavLst>
                                        <p:tav tm="0">
                                          <p:val>
                                            <p:fltVal val="90"/>
                                          </p:val>
                                        </p:tav>
                                        <p:tav tm="100000">
                                          <p:val>
                                            <p:fltVal val="0"/>
                                          </p:val>
                                        </p:tav>
                                      </p:tavLst>
                                    </p:anim>
                                    <p:animEffect transition="in" filter="fade">
                                      <p:cBhvr>
                                        <p:cTn id="25" dur="1000"/>
                                        <p:tgtEl>
                                          <p:spTgt spid="717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7176"/>
                                        </p:tgtEl>
                                        <p:attrNameLst>
                                          <p:attrName>style.visibility</p:attrName>
                                        </p:attrNameLst>
                                      </p:cBhvr>
                                      <p:to>
                                        <p:strVal val="visible"/>
                                      </p:to>
                                    </p:set>
                                    <p:anim calcmode="lin" valueType="num">
                                      <p:cBhvr>
                                        <p:cTn id="30" dur="1000" fill="hold"/>
                                        <p:tgtEl>
                                          <p:spTgt spid="7176"/>
                                        </p:tgtEl>
                                        <p:attrNameLst>
                                          <p:attrName>ppt_w</p:attrName>
                                        </p:attrNameLst>
                                      </p:cBhvr>
                                      <p:tavLst>
                                        <p:tav tm="0">
                                          <p:val>
                                            <p:strVal val="#ppt_w+.3"/>
                                          </p:val>
                                        </p:tav>
                                        <p:tav tm="100000">
                                          <p:val>
                                            <p:strVal val="#ppt_w"/>
                                          </p:val>
                                        </p:tav>
                                      </p:tavLst>
                                    </p:anim>
                                    <p:anim calcmode="lin" valueType="num">
                                      <p:cBhvr>
                                        <p:cTn id="31" dur="1000" fill="hold"/>
                                        <p:tgtEl>
                                          <p:spTgt spid="7176"/>
                                        </p:tgtEl>
                                        <p:attrNameLst>
                                          <p:attrName>ppt_h</p:attrName>
                                        </p:attrNameLst>
                                      </p:cBhvr>
                                      <p:tavLst>
                                        <p:tav tm="0">
                                          <p:val>
                                            <p:strVal val="#ppt_h"/>
                                          </p:val>
                                        </p:tav>
                                        <p:tav tm="100000">
                                          <p:val>
                                            <p:strVal val="#ppt_h"/>
                                          </p:val>
                                        </p:tav>
                                      </p:tavLst>
                                    </p:anim>
                                    <p:animEffect transition="in" filter="fade">
                                      <p:cBhvr>
                                        <p:cTn id="32"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p:bldP spid="7175" grpId="0"/>
      <p:bldP spid="71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7"/>
          <p:cNvSpPr/>
          <p:nvPr/>
        </p:nvSpPr>
        <p:spPr>
          <a:xfrm>
            <a:off x="300777" y="147752"/>
            <a:ext cx="11434078" cy="1200329"/>
          </a:xfrm>
          <a:prstGeom prst="rect">
            <a:avLst/>
          </a:prstGeom>
          <a:solidFill>
            <a:srgbClr val="FFFF00"/>
          </a:solidFill>
        </p:spPr>
        <p:txBody>
          <a:bodyPr wrap="square">
            <a:spAutoFit/>
          </a:bodyPr>
          <a:lstStyle/>
          <a:p>
            <a:r>
              <a:rPr lang="en-US" altLang="en-US" sz="3600" b="1" i="1" u="sng" dirty="0" err="1">
                <a:solidFill>
                  <a:srgbClr val="FF0000"/>
                </a:solidFill>
                <a:latin typeface="Times New Roman" panose="02020603050405020304" pitchFamily="18" charset="0"/>
                <a:cs typeface="Times New Roman" panose="02020603050405020304" pitchFamily="18" charset="0"/>
              </a:rPr>
              <a:t>Bài</a:t>
            </a:r>
            <a:r>
              <a:rPr lang="en-US" altLang="en-US" sz="3600" b="1" i="1" u="sng" dirty="0">
                <a:solidFill>
                  <a:srgbClr val="FF0000"/>
                </a:solidFill>
                <a:latin typeface="Times New Roman" panose="02020603050405020304" pitchFamily="18" charset="0"/>
                <a:cs typeface="Times New Roman" panose="02020603050405020304" pitchFamily="18" charset="0"/>
              </a:rPr>
              <a:t> 2</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thơ</a:t>
            </a:r>
            <a:r>
              <a:rPr lang="en-US" altLang="en-US" sz="3600" b="1" dirty="0">
                <a:solidFill>
                  <a:srgbClr val="FF0000"/>
                </a:solidFill>
                <a:latin typeface="Times New Roman" panose="02020603050405020304" pitchFamily="18" charset="0"/>
                <a:cs typeface="Times New Roman" panose="02020603050405020304" pitchFamily="18" charset="0"/>
              </a:rPr>
              <a:t> “Anh </a:t>
            </a:r>
            <a:r>
              <a:rPr lang="en-US" altLang="en-US" sz="3600" b="1" dirty="0" err="1">
                <a:solidFill>
                  <a:srgbClr val="FF0000"/>
                </a:solidFill>
                <a:latin typeface="Times New Roman" panose="02020603050405020304" pitchFamily="18" charset="0"/>
                <a:cs typeface="Times New Roman" panose="02020603050405020304" pitchFamily="18" charset="0"/>
              </a:rPr>
              <a:t>Đom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còn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con </a:t>
            </a:r>
            <a:r>
              <a:rPr lang="en-US" altLang="en-US" sz="3600" b="1" dirty="0" err="1">
                <a:solidFill>
                  <a:srgbClr val="FF0000"/>
                </a:solidFill>
                <a:latin typeface="Times New Roman" panose="02020603050405020304" pitchFamily="18" charset="0"/>
                <a:cs typeface="Times New Roman" panose="02020603050405020304" pitchFamily="18" charset="0"/>
              </a:rPr>
              <a:t>vật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nữa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được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hóa</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Text Box 22"/>
          <p:cNvSpPr txBox="1">
            <a:spLocks noChangeArrowheads="1"/>
          </p:cNvSpPr>
          <p:nvPr/>
        </p:nvSpPr>
        <p:spPr bwMode="auto">
          <a:xfrm>
            <a:off x="413658" y="2353928"/>
            <a:ext cx="38862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Mặt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trời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gác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núi</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Bóng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dần</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Anh </a:t>
            </a: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chuyên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Lên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gác</a:t>
            </a:r>
            <a:r>
              <a:rPr lang="en-US" altLang="en-US" sz="2600" dirty="0">
                <a:latin typeface="Times New Roman" panose="02020603050405020304" pitchFamily="18" charset="0"/>
                <a:cs typeface="Times New Roman" panose="02020603050405020304" pitchFamily="18" charset="0"/>
              </a:rPr>
              <a:t>.   </a:t>
            </a:r>
          </a:p>
        </p:txBody>
      </p:sp>
      <p:sp>
        <p:nvSpPr>
          <p:cNvPr id="5" name="Text Box 22"/>
          <p:cNvSpPr txBox="1">
            <a:spLocks noChangeArrowheads="1"/>
          </p:cNvSpPr>
          <p:nvPr/>
        </p:nvSpPr>
        <p:spPr bwMode="auto">
          <a:xfrm>
            <a:off x="4299858" y="4453035"/>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Ngoài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thím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Vạc</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Lặng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lẽ</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mò</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tôm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Bên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cạnh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sao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Hôm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Long </a:t>
            </a:r>
            <a:r>
              <a:rPr lang="en-US" altLang="en-US" sz="2600" dirty="0" err="1">
                <a:latin typeface="Times New Roman" panose="02020603050405020304" pitchFamily="18" charset="0"/>
                <a:cs typeface="Times New Roman" panose="02020603050405020304" pitchFamily="18" charset="0"/>
              </a:rPr>
              <a:t>lanh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đáy</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nước</a:t>
            </a:r>
            <a:endParaRPr lang="en-US" altLang="en-US" sz="2600" dirty="0">
              <a:latin typeface="Times New Roman" panose="02020603050405020304" pitchFamily="18" charset="0"/>
              <a:cs typeface="Times New Roman" panose="02020603050405020304" pitchFamily="18" charset="0"/>
            </a:endParaRPr>
          </a:p>
        </p:txBody>
      </p:sp>
      <p:sp>
        <p:nvSpPr>
          <p:cNvPr id="6" name="Text Box 22"/>
          <p:cNvSpPr txBox="1">
            <a:spLocks noChangeArrowheads="1"/>
          </p:cNvSpPr>
          <p:nvPr/>
        </p:nvSpPr>
        <p:spPr bwMode="auto">
          <a:xfrm>
            <a:off x="4299858" y="2353928"/>
            <a:ext cx="32004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Tiếng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chị</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Cò</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Bợ</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“Ru </a:t>
            </a:r>
            <a:r>
              <a:rPr lang="en-US" altLang="en-US" sz="2600" dirty="0" err="1">
                <a:latin typeface="Times New Roman" panose="02020603050405020304" pitchFamily="18" charset="0"/>
                <a:cs typeface="Times New Roman" panose="02020603050405020304" pitchFamily="18" charset="0"/>
              </a:rPr>
              <a:t>hỡi</a:t>
            </a:r>
            <a:r>
              <a:rPr lang="en-US" altLang="en-US" sz="2600" dirty="0">
                <a:latin typeface="Times New Roman" panose="02020603050405020304" pitchFamily="18" charset="0"/>
                <a:cs typeface="Times New Roman" panose="02020603050405020304" pitchFamily="18" charset="0"/>
              </a:rPr>
              <a:t>! Ru </a:t>
            </a:r>
            <a:r>
              <a:rPr lang="en-US" altLang="en-US" sz="2600" dirty="0" err="1">
                <a:latin typeface="Times New Roman" panose="02020603050405020304" pitchFamily="18" charset="0"/>
                <a:cs typeface="Times New Roman" panose="02020603050405020304" pitchFamily="18" charset="0"/>
              </a:rPr>
              <a:t>hời</a:t>
            </a:r>
            <a:r>
              <a:rPr lang="en-US" altLang="en-US" sz="2600" dirty="0">
                <a:latin typeface="Times New Roman" panose="02020603050405020304" pitchFamily="18" charset="0"/>
                <a:cs typeface="Times New Roman" panose="02020603050405020304" pitchFamily="18" charset="0"/>
              </a:rPr>
              <a:t>!</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Hỡi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bé</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tôi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ơi</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Ngủ</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ngon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giấc</a:t>
            </a:r>
            <a:r>
              <a:rPr lang="en-US" altLang="en-US" sz="2600" dirty="0">
                <a:latin typeface="Times New Roman" panose="02020603050405020304" pitchFamily="18" charset="0"/>
                <a:cs typeface="Times New Roman" panose="02020603050405020304" pitchFamily="18" charset="0"/>
              </a:rPr>
              <a:t>.”</a:t>
            </a:r>
          </a:p>
        </p:txBody>
      </p:sp>
      <p:sp>
        <p:nvSpPr>
          <p:cNvPr id="7" name="Text Box 22"/>
          <p:cNvSpPr txBox="1">
            <a:spLocks noChangeArrowheads="1"/>
          </p:cNvSpPr>
          <p:nvPr/>
        </p:nvSpPr>
        <p:spPr bwMode="auto">
          <a:xfrm>
            <a:off x="427991" y="4509194"/>
            <a:ext cx="3048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Theo </a:t>
            </a:r>
            <a:r>
              <a:rPr lang="en-US" altLang="en-US" sz="2600" dirty="0" err="1">
                <a:latin typeface="Times New Roman" panose="02020603050405020304" pitchFamily="18" charset="0"/>
                <a:cs typeface="Times New Roman" panose="02020603050405020304" pitchFamily="18" charset="0"/>
              </a:rPr>
              <a:t>làn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gió</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mát</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rất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êm</a:t>
            </a:r>
            <a:r>
              <a:rPr lang="en-US" altLang="en-US" sz="2600" dirty="0">
                <a:latin typeface="Times New Roman" panose="02020603050405020304" pitchFamily="18" charset="0"/>
                <a:cs typeface="Times New Roman" panose="02020603050405020304" pitchFamily="18" charset="0"/>
              </a:rPr>
              <a:t>,</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suốt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một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đêm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Lo </a:t>
            </a:r>
            <a:r>
              <a:rPr lang="en-US" altLang="en-US" sz="2600" dirty="0" err="1">
                <a:latin typeface="Times New Roman" panose="02020603050405020304" pitchFamily="18" charset="0"/>
                <a:cs typeface="Times New Roman" panose="02020603050405020304" pitchFamily="18" charset="0"/>
              </a:rPr>
              <a:t>cho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người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ngủ</a:t>
            </a:r>
            <a:r>
              <a:rPr lang="en-US" altLang="en-US" sz="2600" dirty="0">
                <a:latin typeface="Times New Roman" panose="02020603050405020304" pitchFamily="18" charset="0"/>
                <a:cs typeface="Times New Roman" panose="02020603050405020304" pitchFamily="18" charset="0"/>
              </a:rPr>
              <a:t>.                                                   	   </a:t>
            </a:r>
            <a:endParaRPr lang="en-US" altLang="en-US" sz="2600" i="1" dirty="0">
              <a:latin typeface="Times New Roman" panose="02020603050405020304" pitchFamily="18" charset="0"/>
              <a:cs typeface="Times New Roman" panose="02020603050405020304" pitchFamily="18" charset="0"/>
            </a:endParaRPr>
          </a:p>
        </p:txBody>
      </p:sp>
      <p:sp>
        <p:nvSpPr>
          <p:cNvPr id="8" name="Text Box 22"/>
          <p:cNvSpPr txBox="1">
            <a:spLocks noChangeArrowheads="1"/>
          </p:cNvSpPr>
          <p:nvPr/>
        </p:nvSpPr>
        <p:spPr bwMode="auto">
          <a:xfrm>
            <a:off x="8186058" y="2353928"/>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bước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bước</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Vung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ngọn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lồng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Anh </a:t>
            </a: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quay </a:t>
            </a:r>
            <a:r>
              <a:rPr lang="en-US" altLang="en-US" sz="2600" dirty="0" err="1">
                <a:latin typeface="Times New Roman" panose="02020603050405020304" pitchFamily="18" charset="0"/>
                <a:cs typeface="Times New Roman" panose="02020603050405020304" pitchFamily="18" charset="0"/>
              </a:rPr>
              <a:t>vòng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Như</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sao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nở</a:t>
            </a:r>
            <a:r>
              <a:rPr lang="en-US" altLang="en-US" sz="2600" dirty="0">
                <a:latin typeface="Times New Roman" panose="02020603050405020304" pitchFamily="18" charset="0"/>
                <a:cs typeface="Times New Roman" panose="02020603050405020304" pitchFamily="18" charset="0"/>
              </a:rPr>
              <a:t>.</a:t>
            </a:r>
          </a:p>
        </p:txBody>
      </p:sp>
      <p:sp>
        <p:nvSpPr>
          <p:cNvPr id="9" name="Text Box 22"/>
          <p:cNvSpPr txBox="1">
            <a:spLocks noChangeArrowheads="1"/>
          </p:cNvSpPr>
          <p:nvPr/>
        </p:nvSpPr>
        <p:spPr bwMode="auto">
          <a:xfrm>
            <a:off x="8186058" y="4453035"/>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Gà</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đâu</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rộn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rịp</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Gáy</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đằng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đông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Tắt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ngọn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lồng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lui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về</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nghỉ</a:t>
            </a:r>
            <a:r>
              <a:rPr lang="en-US" altLang="en-US" sz="2600" dirty="0">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3796937" y="1713701"/>
            <a:ext cx="38862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b="1" dirty="0">
                <a:solidFill>
                  <a:srgbClr val="002060"/>
                </a:solidFill>
                <a:latin typeface="Times New Roman" panose="02020603050405020304" pitchFamily="18" charset="0"/>
                <a:cs typeface="Times New Roman" panose="02020603050405020304" pitchFamily="18" charset="0"/>
              </a:rPr>
              <a:t>ANH ĐOM ĐÓM</a:t>
            </a:r>
          </a:p>
        </p:txBody>
      </p:sp>
      <p:sp>
        <p:nvSpPr>
          <p:cNvPr id="12" name="Text Box 22"/>
          <p:cNvSpPr txBox="1">
            <a:spLocks noChangeArrowheads="1"/>
          </p:cNvSpPr>
          <p:nvPr/>
        </p:nvSpPr>
        <p:spPr bwMode="auto">
          <a:xfrm>
            <a:off x="9872981" y="6372754"/>
            <a:ext cx="1752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Võ Quảng</a:t>
            </a:r>
          </a:p>
        </p:txBody>
      </p:sp>
    </p:spTree>
    <p:extLst>
      <p:ext uri="{BB962C8B-B14F-4D97-AF65-F5344CB8AC3E}">
        <p14:creationId xmlns:p14="http://schemas.microsoft.com/office/powerpoint/2010/main" val="42272623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extLst>
              <a:ext uri="{FF2B5EF4-FFF2-40B4-BE49-F238E27FC236}">
                <a16:creationId xmlns:a16="http://schemas.microsoft.com/office/drawing/2014/main" id="{DA4E4536-980F-4123-8B49-ED90C238A0AF}"/>
              </a:ext>
            </a:extLst>
          </p:cNvPr>
          <p:cNvSpPr txBox="1">
            <a:spLocks noChangeArrowheads="1"/>
          </p:cNvSpPr>
          <p:nvPr/>
        </p:nvSpPr>
        <p:spPr bwMode="auto">
          <a:xfrm>
            <a:off x="1752600" y="152400"/>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 Tác giả dùng từ </a:t>
            </a:r>
            <a:r>
              <a:rPr lang="en-US" altLang="en-US" sz="2800" b="1" i="1">
                <a:solidFill>
                  <a:schemeClr val="accent2"/>
                </a:solidFill>
              </a:rPr>
              <a:t>kéo đến</a:t>
            </a:r>
            <a:r>
              <a:rPr lang="en-US" altLang="en-US" sz="2800" b="1">
                <a:solidFill>
                  <a:schemeClr val="accent2"/>
                </a:solidFill>
              </a:rPr>
              <a:t> để tả </a:t>
            </a:r>
            <a:r>
              <a:rPr lang="en-US" altLang="en-US" sz="2800" b="1" i="1">
                <a:solidFill>
                  <a:schemeClr val="accent2"/>
                </a:solidFill>
              </a:rPr>
              <a:t>cơn dông,</a:t>
            </a:r>
            <a:r>
              <a:rPr lang="en-US" altLang="en-US" sz="2800" b="1">
                <a:solidFill>
                  <a:schemeClr val="accent2"/>
                </a:solidFill>
              </a:rPr>
              <a:t> dùng các từ </a:t>
            </a:r>
            <a:r>
              <a:rPr lang="en-US" altLang="en-US" sz="2800" b="1" i="1">
                <a:solidFill>
                  <a:schemeClr val="accent2"/>
                </a:solidFill>
              </a:rPr>
              <a:t>múa, reo, chào</a:t>
            </a:r>
            <a:r>
              <a:rPr lang="en-US" altLang="en-US" sz="2800" b="1">
                <a:solidFill>
                  <a:schemeClr val="accent2"/>
                </a:solidFill>
              </a:rPr>
              <a:t> để tả </a:t>
            </a:r>
            <a:r>
              <a:rPr lang="en-US" altLang="en-US" sz="2800" b="1" i="1">
                <a:solidFill>
                  <a:schemeClr val="accent2"/>
                </a:solidFill>
              </a:rPr>
              <a:t>lá gạo;</a:t>
            </a:r>
            <a:r>
              <a:rPr lang="en-US" altLang="en-US" sz="2800" b="1">
                <a:solidFill>
                  <a:schemeClr val="accent2"/>
                </a:solidFill>
              </a:rPr>
              <a:t> dùng các từ </a:t>
            </a:r>
            <a:r>
              <a:rPr lang="en-US" altLang="en-US" sz="2800" b="1" i="1">
                <a:solidFill>
                  <a:schemeClr val="accent2"/>
                </a:solidFill>
              </a:rPr>
              <a:t>thảo, hiền, đứng hát</a:t>
            </a:r>
            <a:r>
              <a:rPr lang="en-US" altLang="en-US" sz="2800" b="1">
                <a:solidFill>
                  <a:schemeClr val="accent2"/>
                </a:solidFill>
              </a:rPr>
              <a:t> để tả </a:t>
            </a:r>
            <a:r>
              <a:rPr lang="en-US" altLang="en-US" sz="2800" b="1" i="1">
                <a:solidFill>
                  <a:schemeClr val="accent2"/>
                </a:solidFill>
              </a:rPr>
              <a:t>cây gạo.</a:t>
            </a:r>
          </a:p>
        </p:txBody>
      </p:sp>
      <p:sp>
        <p:nvSpPr>
          <p:cNvPr id="11269" name="Text Box 5">
            <a:extLst>
              <a:ext uri="{FF2B5EF4-FFF2-40B4-BE49-F238E27FC236}">
                <a16:creationId xmlns:a16="http://schemas.microsoft.com/office/drawing/2014/main" id="{82F3BA2C-D107-44E0-9AED-DE08E24D3FE2}"/>
              </a:ext>
            </a:extLst>
          </p:cNvPr>
          <p:cNvSpPr txBox="1">
            <a:spLocks noChangeArrowheads="1"/>
          </p:cNvSpPr>
          <p:nvPr/>
        </p:nvSpPr>
        <p:spPr bwMode="auto">
          <a:xfrm>
            <a:off x="1752600" y="1447800"/>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 Các từ ngữ dùng để tả các sự vật là những từ ngữ thường dùng làm gì ?</a:t>
            </a:r>
          </a:p>
        </p:txBody>
      </p:sp>
      <p:sp>
        <p:nvSpPr>
          <p:cNvPr id="11270" name="Text Box 6">
            <a:extLst>
              <a:ext uri="{FF2B5EF4-FFF2-40B4-BE49-F238E27FC236}">
                <a16:creationId xmlns:a16="http://schemas.microsoft.com/office/drawing/2014/main" id="{A37A7E4A-BFCE-47EA-A0D3-7AE7823B79CC}"/>
              </a:ext>
            </a:extLst>
          </p:cNvPr>
          <p:cNvSpPr txBox="1">
            <a:spLocks noChangeArrowheads="1"/>
          </p:cNvSpPr>
          <p:nvPr/>
        </p:nvSpPr>
        <p:spPr bwMode="auto">
          <a:xfrm>
            <a:off x="1828800" y="2362201"/>
            <a:ext cx="8458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 Từ </a:t>
            </a:r>
            <a:r>
              <a:rPr lang="en-US" altLang="en-US" sz="2800" b="1" i="1">
                <a:solidFill>
                  <a:schemeClr val="accent2"/>
                </a:solidFill>
              </a:rPr>
              <a:t>anh em</a:t>
            </a:r>
            <a:r>
              <a:rPr lang="en-US" altLang="en-US" sz="2800" b="1">
                <a:solidFill>
                  <a:schemeClr val="accent2"/>
                </a:solidFill>
              </a:rPr>
              <a:t> là từ chỉ người; Các từ </a:t>
            </a:r>
            <a:r>
              <a:rPr lang="en-US" altLang="en-US" sz="2800" b="1" i="1">
                <a:solidFill>
                  <a:schemeClr val="accent2"/>
                </a:solidFill>
              </a:rPr>
              <a:t>kéo đến, múa, reo, chào, đứng hát </a:t>
            </a:r>
            <a:r>
              <a:rPr lang="en-US" altLang="en-US" sz="2800" b="1">
                <a:solidFill>
                  <a:schemeClr val="accent2"/>
                </a:solidFill>
              </a:rPr>
              <a:t>là từ chỉ hoạt động của con người; Từ </a:t>
            </a:r>
            <a:r>
              <a:rPr lang="en-US" altLang="en-US" sz="2800" b="1" i="1">
                <a:solidFill>
                  <a:schemeClr val="accent2"/>
                </a:solidFill>
              </a:rPr>
              <a:t>thảo, hiền </a:t>
            </a:r>
            <a:r>
              <a:rPr lang="en-US" altLang="en-US" sz="2800" b="1">
                <a:solidFill>
                  <a:schemeClr val="accent2"/>
                </a:solidFill>
              </a:rPr>
              <a:t>là từ chỉ đặc điểm của con người.</a:t>
            </a:r>
          </a:p>
        </p:txBody>
      </p:sp>
      <p:sp>
        <p:nvSpPr>
          <p:cNvPr id="11271" name="Text Box 7">
            <a:extLst>
              <a:ext uri="{FF2B5EF4-FFF2-40B4-BE49-F238E27FC236}">
                <a16:creationId xmlns:a16="http://schemas.microsoft.com/office/drawing/2014/main" id="{187B6ABB-94D2-447F-AF9A-6B70FB7DA964}"/>
              </a:ext>
            </a:extLst>
          </p:cNvPr>
          <p:cNvSpPr txBox="1">
            <a:spLocks noChangeArrowheads="1"/>
          </p:cNvSpPr>
          <p:nvPr/>
        </p:nvSpPr>
        <p:spPr bwMode="auto">
          <a:xfrm>
            <a:off x="1524000" y="4038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 Để nhân hóa các sự vật trong đoạn văn, tác giả đã dùng những cách nào ?</a:t>
            </a:r>
          </a:p>
        </p:txBody>
      </p:sp>
      <p:sp>
        <p:nvSpPr>
          <p:cNvPr id="11272" name="Text Box 8">
            <a:extLst>
              <a:ext uri="{FF2B5EF4-FFF2-40B4-BE49-F238E27FC236}">
                <a16:creationId xmlns:a16="http://schemas.microsoft.com/office/drawing/2014/main" id="{FF5C7493-DE1F-436B-98A7-70115B097A80}"/>
              </a:ext>
            </a:extLst>
          </p:cNvPr>
          <p:cNvSpPr txBox="1">
            <a:spLocks noChangeArrowheads="1"/>
          </p:cNvSpPr>
          <p:nvPr/>
        </p:nvSpPr>
        <p:spPr bwMode="auto">
          <a:xfrm>
            <a:off x="1676400" y="4953001"/>
            <a:ext cx="8839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 Tác giả dùng hai cách nhân hóa: nhân hóa bằng từ </a:t>
            </a:r>
            <a:r>
              <a:rPr lang="en-US" altLang="en-US" sz="2800" b="1" i="1">
                <a:solidFill>
                  <a:schemeClr val="accent2"/>
                </a:solidFill>
              </a:rPr>
              <a:t>chỉ bộ phận của con người</a:t>
            </a:r>
            <a:r>
              <a:rPr lang="en-US" altLang="en-US" sz="2800" b="1">
                <a:solidFill>
                  <a:schemeClr val="accent2"/>
                </a:solidFill>
              </a:rPr>
              <a:t> và dùng từ nhân hóa bằng các từ </a:t>
            </a:r>
            <a:r>
              <a:rPr lang="en-US" altLang="en-US" sz="2800" b="1" i="1">
                <a:solidFill>
                  <a:schemeClr val="accent2"/>
                </a:solidFill>
              </a:rPr>
              <a:t>chỉ hoạt động, đặc điểm của người.</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style.rotation</p:attrName>
                                        </p:attrNameLst>
                                      </p:cBhvr>
                                      <p:tavLst>
                                        <p:tav tm="0">
                                          <p:val>
                                            <p:fltVal val="90"/>
                                          </p:val>
                                        </p:tav>
                                        <p:tav tm="100000">
                                          <p:val>
                                            <p:fltVal val="0"/>
                                          </p:val>
                                        </p:tav>
                                      </p:tavLst>
                                    </p:anim>
                                    <p:animEffect transition="in" filter="fade">
                                      <p:cBhvr>
                                        <p:cTn id="10" dur="10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p:cTn id="15" dur="1000" fill="hold"/>
                                        <p:tgtEl>
                                          <p:spTgt spid="11269"/>
                                        </p:tgtEl>
                                        <p:attrNameLst>
                                          <p:attrName>ppt_w</p:attrName>
                                        </p:attrNameLst>
                                      </p:cBhvr>
                                      <p:tavLst>
                                        <p:tav tm="0">
                                          <p:val>
                                            <p:strVal val="#ppt_w+.3"/>
                                          </p:val>
                                        </p:tav>
                                        <p:tav tm="100000">
                                          <p:val>
                                            <p:strVal val="#ppt_w"/>
                                          </p:val>
                                        </p:tav>
                                      </p:tavLst>
                                    </p:anim>
                                    <p:anim calcmode="lin" valueType="num">
                                      <p:cBhvr>
                                        <p:cTn id="16" dur="1000" fill="hold"/>
                                        <p:tgtEl>
                                          <p:spTgt spid="11269"/>
                                        </p:tgtEl>
                                        <p:attrNameLst>
                                          <p:attrName>ppt_h</p:attrName>
                                        </p:attrNameLst>
                                      </p:cBhvr>
                                      <p:tavLst>
                                        <p:tav tm="0">
                                          <p:val>
                                            <p:strVal val="#ppt_h"/>
                                          </p:val>
                                        </p:tav>
                                        <p:tav tm="100000">
                                          <p:val>
                                            <p:strVal val="#ppt_h"/>
                                          </p:val>
                                        </p:tav>
                                      </p:tavLst>
                                    </p:anim>
                                    <p:animEffect transition="in" filter="fade">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1270"/>
                                        </p:tgtEl>
                                        <p:attrNameLst>
                                          <p:attrName>style.visibility</p:attrName>
                                        </p:attrNameLst>
                                      </p:cBhvr>
                                      <p:to>
                                        <p:strVal val="visible"/>
                                      </p:to>
                                    </p:set>
                                    <p:anim calcmode="lin" valueType="num">
                                      <p:cBhvr>
                                        <p:cTn id="22" dur="1000" fill="hold"/>
                                        <p:tgtEl>
                                          <p:spTgt spid="11270"/>
                                        </p:tgtEl>
                                        <p:attrNameLst>
                                          <p:attrName>ppt_w</p:attrName>
                                        </p:attrNameLst>
                                      </p:cBhvr>
                                      <p:tavLst>
                                        <p:tav tm="0">
                                          <p:val>
                                            <p:fltVal val="0"/>
                                          </p:val>
                                        </p:tav>
                                        <p:tav tm="100000">
                                          <p:val>
                                            <p:strVal val="#ppt_w"/>
                                          </p:val>
                                        </p:tav>
                                      </p:tavLst>
                                    </p:anim>
                                    <p:anim calcmode="lin" valueType="num">
                                      <p:cBhvr>
                                        <p:cTn id="23" dur="1000" fill="hold"/>
                                        <p:tgtEl>
                                          <p:spTgt spid="11270"/>
                                        </p:tgtEl>
                                        <p:attrNameLst>
                                          <p:attrName>ppt_h</p:attrName>
                                        </p:attrNameLst>
                                      </p:cBhvr>
                                      <p:tavLst>
                                        <p:tav tm="0">
                                          <p:val>
                                            <p:fltVal val="0"/>
                                          </p:val>
                                        </p:tav>
                                        <p:tav tm="100000">
                                          <p:val>
                                            <p:strVal val="#ppt_h"/>
                                          </p:val>
                                        </p:tav>
                                      </p:tavLst>
                                    </p:anim>
                                    <p:anim calcmode="lin" valueType="num">
                                      <p:cBhvr>
                                        <p:cTn id="24" dur="1000" fill="hold"/>
                                        <p:tgtEl>
                                          <p:spTgt spid="11270"/>
                                        </p:tgtEl>
                                        <p:attrNameLst>
                                          <p:attrName>style.rotation</p:attrName>
                                        </p:attrNameLst>
                                      </p:cBhvr>
                                      <p:tavLst>
                                        <p:tav tm="0">
                                          <p:val>
                                            <p:fltVal val="90"/>
                                          </p:val>
                                        </p:tav>
                                        <p:tav tm="100000">
                                          <p:val>
                                            <p:fltVal val="0"/>
                                          </p:val>
                                        </p:tav>
                                      </p:tavLst>
                                    </p:anim>
                                    <p:animEffect transition="in" filter="fade">
                                      <p:cBhvr>
                                        <p:cTn id="25" dur="1000"/>
                                        <p:tgtEl>
                                          <p:spTgt spid="112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1271"/>
                                        </p:tgtEl>
                                        <p:attrNameLst>
                                          <p:attrName>style.visibility</p:attrName>
                                        </p:attrNameLst>
                                      </p:cBhvr>
                                      <p:to>
                                        <p:strVal val="visible"/>
                                      </p:to>
                                    </p:set>
                                    <p:anim calcmode="lin" valueType="num">
                                      <p:cBhvr>
                                        <p:cTn id="30" dur="1000" fill="hold"/>
                                        <p:tgtEl>
                                          <p:spTgt spid="11271"/>
                                        </p:tgtEl>
                                        <p:attrNameLst>
                                          <p:attrName>ppt_w</p:attrName>
                                        </p:attrNameLst>
                                      </p:cBhvr>
                                      <p:tavLst>
                                        <p:tav tm="0">
                                          <p:val>
                                            <p:strVal val="#ppt_w+.3"/>
                                          </p:val>
                                        </p:tav>
                                        <p:tav tm="100000">
                                          <p:val>
                                            <p:strVal val="#ppt_w"/>
                                          </p:val>
                                        </p:tav>
                                      </p:tavLst>
                                    </p:anim>
                                    <p:anim calcmode="lin" valueType="num">
                                      <p:cBhvr>
                                        <p:cTn id="31" dur="1000" fill="hold"/>
                                        <p:tgtEl>
                                          <p:spTgt spid="11271"/>
                                        </p:tgtEl>
                                        <p:attrNameLst>
                                          <p:attrName>ppt_h</p:attrName>
                                        </p:attrNameLst>
                                      </p:cBhvr>
                                      <p:tavLst>
                                        <p:tav tm="0">
                                          <p:val>
                                            <p:strVal val="#ppt_h"/>
                                          </p:val>
                                        </p:tav>
                                        <p:tav tm="100000">
                                          <p:val>
                                            <p:strVal val="#ppt_h"/>
                                          </p:val>
                                        </p:tav>
                                      </p:tavLst>
                                    </p:anim>
                                    <p:animEffect transition="in" filter="fade">
                                      <p:cBhvr>
                                        <p:cTn id="32" dur="1000"/>
                                        <p:tgtEl>
                                          <p:spTgt spid="112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iterate type="lt">
                                    <p:tmPct val="5000"/>
                                  </p:iterate>
                                  <p:childTnLst>
                                    <p:set>
                                      <p:cBhvr>
                                        <p:cTn id="36" dur="1" fill="hold">
                                          <p:stCondLst>
                                            <p:cond delay="0"/>
                                          </p:stCondLst>
                                        </p:cTn>
                                        <p:tgtEl>
                                          <p:spTgt spid="11272"/>
                                        </p:tgtEl>
                                        <p:attrNameLst>
                                          <p:attrName>style.visibility</p:attrName>
                                        </p:attrNameLst>
                                      </p:cBhvr>
                                      <p:to>
                                        <p:strVal val="visible"/>
                                      </p:to>
                                    </p:set>
                                    <p:anim calcmode="lin" valueType="num">
                                      <p:cBhvr>
                                        <p:cTn id="37" dur="1000" fill="hold"/>
                                        <p:tgtEl>
                                          <p:spTgt spid="11272"/>
                                        </p:tgtEl>
                                        <p:attrNameLst>
                                          <p:attrName>ppt_w</p:attrName>
                                        </p:attrNameLst>
                                      </p:cBhvr>
                                      <p:tavLst>
                                        <p:tav tm="0">
                                          <p:val>
                                            <p:fltVal val="0"/>
                                          </p:val>
                                        </p:tav>
                                        <p:tav tm="100000">
                                          <p:val>
                                            <p:strVal val="#ppt_w"/>
                                          </p:val>
                                        </p:tav>
                                      </p:tavLst>
                                    </p:anim>
                                    <p:anim calcmode="lin" valueType="num">
                                      <p:cBhvr>
                                        <p:cTn id="38" dur="1000" fill="hold"/>
                                        <p:tgtEl>
                                          <p:spTgt spid="11272"/>
                                        </p:tgtEl>
                                        <p:attrNameLst>
                                          <p:attrName>ppt_h</p:attrName>
                                        </p:attrNameLst>
                                      </p:cBhvr>
                                      <p:tavLst>
                                        <p:tav tm="0">
                                          <p:val>
                                            <p:fltVal val="0"/>
                                          </p:val>
                                        </p:tav>
                                        <p:tav tm="100000">
                                          <p:val>
                                            <p:strVal val="#ppt_h"/>
                                          </p:val>
                                        </p:tav>
                                      </p:tavLst>
                                    </p:anim>
                                    <p:anim calcmode="lin" valueType="num">
                                      <p:cBhvr>
                                        <p:cTn id="39" dur="1000" fill="hold"/>
                                        <p:tgtEl>
                                          <p:spTgt spid="11272"/>
                                        </p:tgtEl>
                                        <p:attrNameLst>
                                          <p:attrName>style.rotation</p:attrName>
                                        </p:attrNameLst>
                                      </p:cBhvr>
                                      <p:tavLst>
                                        <p:tav tm="0">
                                          <p:val>
                                            <p:fltVal val="90"/>
                                          </p:val>
                                        </p:tav>
                                        <p:tav tm="100000">
                                          <p:val>
                                            <p:fltVal val="0"/>
                                          </p:val>
                                        </p:tav>
                                      </p:tavLst>
                                    </p:anim>
                                    <p:animEffect transition="in" filter="fade">
                                      <p:cBhvr>
                                        <p:cTn id="40"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P spid="11271" grpId="0"/>
      <p:bldP spid="112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67"/>
          <p:cNvGraphicFramePr>
            <a:graphicFrameLocks noGrp="1"/>
          </p:cNvGraphicFramePr>
          <p:nvPr>
            <p:extLst>
              <p:ext uri="{D42A27DB-BD31-4B8C-83A1-F6EECF244321}">
                <p14:modId xmlns:p14="http://schemas.microsoft.com/office/powerpoint/2010/main" val="944887399"/>
              </p:ext>
            </p:extLst>
          </p:nvPr>
        </p:nvGraphicFramePr>
        <p:xfrm>
          <a:off x="1495695" y="1095104"/>
          <a:ext cx="9307288" cy="3221845"/>
        </p:xfrm>
        <a:graphic>
          <a:graphicData uri="http://schemas.openxmlformats.org/drawingml/2006/table">
            <a:tbl>
              <a:tblPr>
                <a:tableStyleId>{616DA210-FB5B-4158-B5E0-FEB733F419BA}</a:tableStyleId>
              </a:tblPr>
              <a:tblGrid>
                <a:gridCol w="2367643">
                  <a:extLst>
                    <a:ext uri="{9D8B030D-6E8A-4147-A177-3AD203B41FA5}">
                      <a16:colId xmlns:a16="http://schemas.microsoft.com/office/drawing/2014/main" val="20000"/>
                    </a:ext>
                  </a:extLst>
                </a:gridCol>
                <a:gridCol w="2286001">
                  <a:extLst>
                    <a:ext uri="{9D8B030D-6E8A-4147-A177-3AD203B41FA5}">
                      <a16:colId xmlns:a16="http://schemas.microsoft.com/office/drawing/2014/main" val="20001"/>
                    </a:ext>
                  </a:extLst>
                </a:gridCol>
                <a:gridCol w="4653644">
                  <a:extLst>
                    <a:ext uri="{9D8B030D-6E8A-4147-A177-3AD203B41FA5}">
                      <a16:colId xmlns:a16="http://schemas.microsoft.com/office/drawing/2014/main" val="20002"/>
                    </a:ext>
                  </a:extLst>
                </a:gridCol>
              </a:tblGrid>
              <a:tr h="1047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400" b="1" dirty="0" err="1">
                          <a:solidFill>
                            <a:srgbClr val="002060"/>
                          </a:solidFill>
                          <a:latin typeface="Times New Roman" panose="02020603050405020304" pitchFamily="18" charset="0"/>
                          <a:cs typeface="Times New Roman" panose="02020603050405020304" pitchFamily="18" charset="0"/>
                        </a:rPr>
                        <a:t>Tên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con </a:t>
                      </a:r>
                      <a:r>
                        <a:rPr lang="en-US" altLang="en-US" sz="2400" b="1" dirty="0" err="1">
                          <a:solidFill>
                            <a:srgbClr val="002060"/>
                          </a:solidFill>
                          <a:latin typeface="Times New Roman" panose="02020603050405020304" pitchFamily="18" charset="0"/>
                          <a:cs typeface="Times New Roman" panose="02020603050405020304" pitchFamily="18" charset="0"/>
                        </a:rPr>
                        <a:t>vật</a:t>
                      </a:r>
                      <a:endParaRPr lang="en-US" altLang="en-US" sz="2400" b="1" dirty="0">
                        <a:solidFill>
                          <a:srgbClr val="002060"/>
                        </a:solidFill>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con </a:t>
                      </a:r>
                      <a:r>
                        <a:rPr lang="en-US" altLang="en-US" sz="2400" b="1" dirty="0" err="1">
                          <a:solidFill>
                            <a:srgbClr val="002060"/>
                          </a:solidFill>
                          <a:latin typeface="Times New Roman" panose="02020603050405020304" pitchFamily="18" charset="0"/>
                          <a:cs typeface="Times New Roman" panose="02020603050405020304" pitchFamily="18" charset="0"/>
                        </a:rPr>
                        <a:t>vật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gọi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bằng</a:t>
                      </a:r>
                      <a:endParaRPr lang="en-US" altLang="en-US" sz="2400" b="1" dirty="0">
                        <a:solidFill>
                          <a:srgbClr val="002060"/>
                        </a:solidFill>
                        <a:latin typeface="Times New Roman" panose="02020603050405020304" pitchFamily="18"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con </a:t>
                      </a:r>
                      <a:r>
                        <a:rPr lang="en-US" altLang="en-US" sz="2400" b="1" dirty="0" err="1">
                          <a:solidFill>
                            <a:srgbClr val="002060"/>
                          </a:solidFill>
                          <a:latin typeface="Times New Roman" panose="02020603050405020304" pitchFamily="18" charset="0"/>
                          <a:cs typeface="Times New Roman" panose="02020603050405020304" pitchFamily="18" charset="0"/>
                        </a:rPr>
                        <a:t>vật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như</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người</a:t>
                      </a:r>
                      <a:endParaRPr lang="en-US" altLang="en-US" sz="2400" b="1" dirty="0">
                        <a:solidFill>
                          <a:srgbClr val="002060"/>
                        </a:solidFill>
                        <a:latin typeface="Times New Roman" panose="02020603050405020304" pitchFamily="18" charset="0"/>
                        <a:cs typeface="Times New Roman" panose="02020603050405020304" pitchFamily="18" charset="0"/>
                      </a:endParaRPr>
                    </a:p>
                  </a:txBody>
                  <a:tcPr anchor="ctr" horzOverflow="overflow"/>
                </a:tc>
                <a:extLst>
                  <a:ext uri="{0D108BD9-81ED-4DB2-BD59-A6C34878D82A}">
                    <a16:rowId xmlns:a16="http://schemas.microsoft.com/office/drawing/2014/main" val="10000"/>
                  </a:ext>
                </a:extLst>
              </a:tr>
              <a:tr h="1044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1129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669155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FF1DAD5B-6F53-4F9A-8324-7BAC41940209}"/>
              </a:ext>
            </a:extLst>
          </p:cNvPr>
          <p:cNvSpPr txBox="1">
            <a:spLocks noChangeArrowheads="1"/>
          </p:cNvSpPr>
          <p:nvPr/>
        </p:nvSpPr>
        <p:spPr bwMode="auto">
          <a:xfrm>
            <a:off x="1828800" y="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Em thích nhất hình ảnh nhân hóa nào trong bài ? Vì sao ?</a:t>
            </a:r>
          </a:p>
        </p:txBody>
      </p:sp>
      <p:sp>
        <p:nvSpPr>
          <p:cNvPr id="12293" name="Text Box 5">
            <a:extLst>
              <a:ext uri="{FF2B5EF4-FFF2-40B4-BE49-F238E27FC236}">
                <a16:creationId xmlns:a16="http://schemas.microsoft.com/office/drawing/2014/main" id="{5A42C837-918A-48A7-82EB-2F09D38294DC}"/>
              </a:ext>
            </a:extLst>
          </p:cNvPr>
          <p:cNvSpPr txBox="1">
            <a:spLocks noChangeArrowheads="1"/>
          </p:cNvSpPr>
          <p:nvPr/>
        </p:nvSpPr>
        <p:spPr bwMode="auto">
          <a:xfrm>
            <a:off x="1905000" y="762001"/>
            <a:ext cx="8763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Ví dụ: Em thích nhất hình ảnh Cây gạo rất thảo, rất hiền, cứ đứng đó mà hát lên trong gió,…Vì tác giả tả cây gạo cũng có đặc điểm và hoạt động như con người,…/</a:t>
            </a:r>
          </a:p>
        </p:txBody>
      </p:sp>
      <p:graphicFrame>
        <p:nvGraphicFramePr>
          <p:cNvPr id="12359" name="Group 71">
            <a:extLst>
              <a:ext uri="{FF2B5EF4-FFF2-40B4-BE49-F238E27FC236}">
                <a16:creationId xmlns:a16="http://schemas.microsoft.com/office/drawing/2014/main" id="{F9F17AF9-AF93-43B7-A9D6-5A6210FEFD4D}"/>
              </a:ext>
            </a:extLst>
          </p:cNvPr>
          <p:cNvGraphicFramePr>
            <a:graphicFrameLocks noGrp="1"/>
          </p:cNvGraphicFramePr>
          <p:nvPr>
            <p:ph/>
          </p:nvPr>
        </p:nvGraphicFramePr>
        <p:xfrm>
          <a:off x="1828800" y="2667000"/>
          <a:ext cx="8610600" cy="4191000"/>
        </p:xfrm>
        <a:graphic>
          <a:graphicData uri="http://schemas.openxmlformats.org/drawingml/2006/table">
            <a:tbl>
              <a:tblPr/>
              <a:tblGrid>
                <a:gridCol w="2022475">
                  <a:extLst>
                    <a:ext uri="{9D8B030D-6E8A-4147-A177-3AD203B41FA5}">
                      <a16:colId xmlns:a16="http://schemas.microsoft.com/office/drawing/2014/main" val="20000"/>
                    </a:ext>
                  </a:extLst>
                </a:gridCol>
                <a:gridCol w="3249613">
                  <a:extLst>
                    <a:ext uri="{9D8B030D-6E8A-4147-A177-3AD203B41FA5}">
                      <a16:colId xmlns:a16="http://schemas.microsoft.com/office/drawing/2014/main" val="20001"/>
                    </a:ext>
                  </a:extLst>
                </a:gridCol>
                <a:gridCol w="3338512">
                  <a:extLst>
                    <a:ext uri="{9D8B030D-6E8A-4147-A177-3AD203B41FA5}">
                      <a16:colId xmlns:a16="http://schemas.microsoft.com/office/drawing/2014/main" val="20002"/>
                    </a:ext>
                  </a:extLst>
                </a:gridCol>
              </a:tblGrid>
              <a:tr h="16002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336" name="Text Box 48">
            <a:extLst>
              <a:ext uri="{FF2B5EF4-FFF2-40B4-BE49-F238E27FC236}">
                <a16:creationId xmlns:a16="http://schemas.microsoft.com/office/drawing/2014/main" id="{2B31C8B9-EFF8-44EB-B729-0F64BB9815FD}"/>
              </a:ext>
            </a:extLst>
          </p:cNvPr>
          <p:cNvSpPr txBox="1">
            <a:spLocks noChangeArrowheads="1"/>
          </p:cNvSpPr>
          <p:nvPr/>
        </p:nvSpPr>
        <p:spPr bwMode="auto">
          <a:xfrm>
            <a:off x="1981200" y="2667001"/>
            <a:ext cx="198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b="1"/>
              <a:t>Sự vật được nhân hóa</a:t>
            </a:r>
          </a:p>
        </p:txBody>
      </p:sp>
      <p:sp>
        <p:nvSpPr>
          <p:cNvPr id="12337" name="Text Box 49">
            <a:extLst>
              <a:ext uri="{FF2B5EF4-FFF2-40B4-BE49-F238E27FC236}">
                <a16:creationId xmlns:a16="http://schemas.microsoft.com/office/drawing/2014/main" id="{84B6C6B4-8093-4055-B627-1215F66F51C7}"/>
              </a:ext>
            </a:extLst>
          </p:cNvPr>
          <p:cNvSpPr txBox="1">
            <a:spLocks noChangeArrowheads="1"/>
          </p:cNvSpPr>
          <p:nvPr/>
        </p:nvSpPr>
        <p:spPr bwMode="auto">
          <a:xfrm>
            <a:off x="3962400" y="2667001"/>
            <a:ext cx="320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b="1"/>
              <a:t>Nhân hóa bằng các từ ngữ chỉ người, bộ phận của người</a:t>
            </a:r>
          </a:p>
        </p:txBody>
      </p:sp>
      <p:sp>
        <p:nvSpPr>
          <p:cNvPr id="12338" name="Text Box 50">
            <a:extLst>
              <a:ext uri="{FF2B5EF4-FFF2-40B4-BE49-F238E27FC236}">
                <a16:creationId xmlns:a16="http://schemas.microsoft.com/office/drawing/2014/main" id="{0108160D-C24C-4D6B-921F-FAB2E1B0E100}"/>
              </a:ext>
            </a:extLst>
          </p:cNvPr>
          <p:cNvSpPr txBox="1">
            <a:spLocks noChangeArrowheads="1"/>
          </p:cNvSpPr>
          <p:nvPr/>
        </p:nvSpPr>
        <p:spPr bwMode="auto">
          <a:xfrm>
            <a:off x="7315200" y="2743200"/>
            <a:ext cx="304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400" b="1"/>
              <a:t>Nhân hóa bằng các từ ngữ chỉ hoạt động, đặc điểm của người</a:t>
            </a:r>
          </a:p>
        </p:txBody>
      </p:sp>
      <p:sp>
        <p:nvSpPr>
          <p:cNvPr id="12345" name="Text Box 57">
            <a:extLst>
              <a:ext uri="{FF2B5EF4-FFF2-40B4-BE49-F238E27FC236}">
                <a16:creationId xmlns:a16="http://schemas.microsoft.com/office/drawing/2014/main" id="{7F4E9AF1-2E23-4FF6-9D85-B82B9A26A7BF}"/>
              </a:ext>
            </a:extLst>
          </p:cNvPr>
          <p:cNvSpPr txBox="1">
            <a:spLocks noChangeArrowheads="1"/>
          </p:cNvSpPr>
          <p:nvPr/>
        </p:nvSpPr>
        <p:spPr bwMode="auto">
          <a:xfrm>
            <a:off x="1905000" y="4343401"/>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Cơn dông</a:t>
            </a:r>
          </a:p>
        </p:txBody>
      </p:sp>
      <p:sp>
        <p:nvSpPr>
          <p:cNvPr id="12347" name="Text Box 59">
            <a:extLst>
              <a:ext uri="{FF2B5EF4-FFF2-40B4-BE49-F238E27FC236}">
                <a16:creationId xmlns:a16="http://schemas.microsoft.com/office/drawing/2014/main" id="{B0273DA0-30EC-480F-BD4F-6A43E464D0B2}"/>
              </a:ext>
            </a:extLst>
          </p:cNvPr>
          <p:cNvSpPr txBox="1">
            <a:spLocks noChangeArrowheads="1"/>
          </p:cNvSpPr>
          <p:nvPr/>
        </p:nvSpPr>
        <p:spPr bwMode="auto">
          <a:xfrm>
            <a:off x="1905000" y="4876800"/>
            <a:ext cx="167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Lá (cây) gạo</a:t>
            </a:r>
          </a:p>
        </p:txBody>
      </p:sp>
      <p:sp>
        <p:nvSpPr>
          <p:cNvPr id="12348" name="Text Box 60">
            <a:extLst>
              <a:ext uri="{FF2B5EF4-FFF2-40B4-BE49-F238E27FC236}">
                <a16:creationId xmlns:a16="http://schemas.microsoft.com/office/drawing/2014/main" id="{B75EB17B-AC9F-437E-BE7A-8DC63C42ABD9}"/>
              </a:ext>
            </a:extLst>
          </p:cNvPr>
          <p:cNvSpPr txBox="1">
            <a:spLocks noChangeArrowheads="1"/>
          </p:cNvSpPr>
          <p:nvPr/>
        </p:nvSpPr>
        <p:spPr bwMode="auto">
          <a:xfrm>
            <a:off x="1905000" y="601980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Cây gạo</a:t>
            </a:r>
          </a:p>
        </p:txBody>
      </p:sp>
      <p:sp>
        <p:nvSpPr>
          <p:cNvPr id="12349" name="Text Box 61">
            <a:extLst>
              <a:ext uri="{FF2B5EF4-FFF2-40B4-BE49-F238E27FC236}">
                <a16:creationId xmlns:a16="http://schemas.microsoft.com/office/drawing/2014/main" id="{07AF6913-838D-4EC1-844D-6770F3120603}"/>
              </a:ext>
            </a:extLst>
          </p:cNvPr>
          <p:cNvSpPr txBox="1">
            <a:spLocks noChangeArrowheads="1"/>
          </p:cNvSpPr>
          <p:nvPr/>
        </p:nvSpPr>
        <p:spPr bwMode="auto">
          <a:xfrm>
            <a:off x="7162800" y="43434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kéo đến</a:t>
            </a:r>
          </a:p>
        </p:txBody>
      </p:sp>
      <p:sp>
        <p:nvSpPr>
          <p:cNvPr id="12350" name="Text Box 62">
            <a:extLst>
              <a:ext uri="{FF2B5EF4-FFF2-40B4-BE49-F238E27FC236}">
                <a16:creationId xmlns:a16="http://schemas.microsoft.com/office/drawing/2014/main" id="{19FF5CAD-34F7-4803-9454-8C3C912278CF}"/>
              </a:ext>
            </a:extLst>
          </p:cNvPr>
          <p:cNvSpPr txBox="1">
            <a:spLocks noChangeArrowheads="1"/>
          </p:cNvSpPr>
          <p:nvPr/>
        </p:nvSpPr>
        <p:spPr bwMode="auto">
          <a:xfrm>
            <a:off x="7162800" y="51054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múa, reo, chào</a:t>
            </a:r>
          </a:p>
        </p:txBody>
      </p:sp>
      <p:sp>
        <p:nvSpPr>
          <p:cNvPr id="12351" name="Text Box 63">
            <a:extLst>
              <a:ext uri="{FF2B5EF4-FFF2-40B4-BE49-F238E27FC236}">
                <a16:creationId xmlns:a16="http://schemas.microsoft.com/office/drawing/2014/main" id="{0461B7BC-54CF-4013-80DB-A307F1A48963}"/>
              </a:ext>
            </a:extLst>
          </p:cNvPr>
          <p:cNvSpPr txBox="1">
            <a:spLocks noChangeArrowheads="1"/>
          </p:cNvSpPr>
          <p:nvPr/>
        </p:nvSpPr>
        <p:spPr bwMode="auto">
          <a:xfrm>
            <a:off x="7162800" y="5911850"/>
            <a:ext cx="3124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thảo, hiền, đứng, hát</a:t>
            </a:r>
          </a:p>
        </p:txBody>
      </p:sp>
      <p:sp>
        <p:nvSpPr>
          <p:cNvPr id="12352" name="Text Box 64">
            <a:extLst>
              <a:ext uri="{FF2B5EF4-FFF2-40B4-BE49-F238E27FC236}">
                <a16:creationId xmlns:a16="http://schemas.microsoft.com/office/drawing/2014/main" id="{99C61AAB-D286-4DC3-AE61-A11443A335D4}"/>
              </a:ext>
            </a:extLst>
          </p:cNvPr>
          <p:cNvSpPr txBox="1">
            <a:spLocks noChangeArrowheads="1"/>
          </p:cNvSpPr>
          <p:nvPr/>
        </p:nvSpPr>
        <p:spPr bwMode="auto">
          <a:xfrm>
            <a:off x="4343400" y="5105401"/>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anh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3"/>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12293"/>
                                        </p:tgtEl>
                                        <p:attrNameLst>
                                          <p:attrName>style.visibility</p:attrName>
                                        </p:attrNameLst>
                                      </p:cBhvr>
                                      <p:to>
                                        <p:strVal val="visible"/>
                                      </p:to>
                                    </p:set>
                                    <p:anim calcmode="lin" valueType="num">
                                      <p:cBhvr>
                                        <p:cTn id="14" dur="1000" fill="hold"/>
                                        <p:tgtEl>
                                          <p:spTgt spid="12293"/>
                                        </p:tgtEl>
                                        <p:attrNameLst>
                                          <p:attrName>ppt_w</p:attrName>
                                        </p:attrNameLst>
                                      </p:cBhvr>
                                      <p:tavLst>
                                        <p:tav tm="0">
                                          <p:val>
                                            <p:fltVal val="0"/>
                                          </p:val>
                                        </p:tav>
                                        <p:tav tm="100000">
                                          <p:val>
                                            <p:strVal val="#ppt_w"/>
                                          </p:val>
                                        </p:tav>
                                      </p:tavLst>
                                    </p:anim>
                                    <p:anim calcmode="lin" valueType="num">
                                      <p:cBhvr>
                                        <p:cTn id="15" dur="1000" fill="hold"/>
                                        <p:tgtEl>
                                          <p:spTgt spid="12293"/>
                                        </p:tgtEl>
                                        <p:attrNameLst>
                                          <p:attrName>ppt_h</p:attrName>
                                        </p:attrNameLst>
                                      </p:cBhvr>
                                      <p:tavLst>
                                        <p:tav tm="0">
                                          <p:val>
                                            <p:fltVal val="0"/>
                                          </p:val>
                                        </p:tav>
                                        <p:tav tm="100000">
                                          <p:val>
                                            <p:strVal val="#ppt_h"/>
                                          </p:val>
                                        </p:tav>
                                      </p:tavLst>
                                    </p:anim>
                                    <p:anim calcmode="lin" valueType="num">
                                      <p:cBhvr>
                                        <p:cTn id="16" dur="1000" fill="hold"/>
                                        <p:tgtEl>
                                          <p:spTgt spid="12293"/>
                                        </p:tgtEl>
                                        <p:attrNameLst>
                                          <p:attrName>style.rotation</p:attrName>
                                        </p:attrNameLst>
                                      </p:cBhvr>
                                      <p:tavLst>
                                        <p:tav tm="0">
                                          <p:val>
                                            <p:fltVal val="90"/>
                                          </p:val>
                                        </p:tav>
                                        <p:tav tm="100000">
                                          <p:val>
                                            <p:fltVal val="0"/>
                                          </p:val>
                                        </p:tav>
                                      </p:tavLst>
                                    </p:anim>
                                    <p:animEffect transition="in" filter="fade">
                                      <p:cBhvr>
                                        <p:cTn id="17" dur="10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359"/>
                                        </p:tgtEl>
                                        <p:attrNameLst>
                                          <p:attrName>style.visibility</p:attrName>
                                        </p:attrNameLst>
                                      </p:cBhvr>
                                      <p:to>
                                        <p:strVal val="visible"/>
                                      </p:to>
                                    </p:set>
                                    <p:animEffect transition="in" filter="fade">
                                      <p:cBhvr>
                                        <p:cTn id="22" dur="2000"/>
                                        <p:tgtEl>
                                          <p:spTgt spid="123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12336"/>
                                        </p:tgtEl>
                                        <p:attrNameLst>
                                          <p:attrName>style.visibility</p:attrName>
                                        </p:attrNameLst>
                                      </p:cBhvr>
                                      <p:to>
                                        <p:strVal val="visible"/>
                                      </p:to>
                                    </p:set>
                                    <p:anim calcmode="lin" valueType="num">
                                      <p:cBhvr>
                                        <p:cTn id="27" dur="1000" fill="hold"/>
                                        <p:tgtEl>
                                          <p:spTgt spid="12336"/>
                                        </p:tgtEl>
                                        <p:attrNameLst>
                                          <p:attrName>ppt_w</p:attrName>
                                        </p:attrNameLst>
                                      </p:cBhvr>
                                      <p:tavLst>
                                        <p:tav tm="0">
                                          <p:val>
                                            <p:strVal val="#ppt_w+.3"/>
                                          </p:val>
                                        </p:tav>
                                        <p:tav tm="100000">
                                          <p:val>
                                            <p:strVal val="#ppt_w"/>
                                          </p:val>
                                        </p:tav>
                                      </p:tavLst>
                                    </p:anim>
                                    <p:anim calcmode="lin" valueType="num">
                                      <p:cBhvr>
                                        <p:cTn id="28" dur="1000" fill="hold"/>
                                        <p:tgtEl>
                                          <p:spTgt spid="12336"/>
                                        </p:tgtEl>
                                        <p:attrNameLst>
                                          <p:attrName>ppt_h</p:attrName>
                                        </p:attrNameLst>
                                      </p:cBhvr>
                                      <p:tavLst>
                                        <p:tav tm="0">
                                          <p:val>
                                            <p:strVal val="#ppt_h"/>
                                          </p:val>
                                        </p:tav>
                                        <p:tav tm="100000">
                                          <p:val>
                                            <p:strVal val="#ppt_h"/>
                                          </p:val>
                                        </p:tav>
                                      </p:tavLst>
                                    </p:anim>
                                    <p:animEffect transition="in" filter="fade">
                                      <p:cBhvr>
                                        <p:cTn id="29" dur="1000"/>
                                        <p:tgtEl>
                                          <p:spTgt spid="1233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12337"/>
                                        </p:tgtEl>
                                        <p:attrNameLst>
                                          <p:attrName>style.visibility</p:attrName>
                                        </p:attrNameLst>
                                      </p:cBhvr>
                                      <p:to>
                                        <p:strVal val="visible"/>
                                      </p:to>
                                    </p:set>
                                    <p:anim calcmode="lin" valueType="num">
                                      <p:cBhvr>
                                        <p:cTn id="34" dur="1000" fill="hold"/>
                                        <p:tgtEl>
                                          <p:spTgt spid="12337"/>
                                        </p:tgtEl>
                                        <p:attrNameLst>
                                          <p:attrName>ppt_w</p:attrName>
                                        </p:attrNameLst>
                                      </p:cBhvr>
                                      <p:tavLst>
                                        <p:tav tm="0">
                                          <p:val>
                                            <p:strVal val="#ppt_w+.3"/>
                                          </p:val>
                                        </p:tav>
                                        <p:tav tm="100000">
                                          <p:val>
                                            <p:strVal val="#ppt_w"/>
                                          </p:val>
                                        </p:tav>
                                      </p:tavLst>
                                    </p:anim>
                                    <p:anim calcmode="lin" valueType="num">
                                      <p:cBhvr>
                                        <p:cTn id="35" dur="1000" fill="hold"/>
                                        <p:tgtEl>
                                          <p:spTgt spid="12337"/>
                                        </p:tgtEl>
                                        <p:attrNameLst>
                                          <p:attrName>ppt_h</p:attrName>
                                        </p:attrNameLst>
                                      </p:cBhvr>
                                      <p:tavLst>
                                        <p:tav tm="0">
                                          <p:val>
                                            <p:strVal val="#ppt_h"/>
                                          </p:val>
                                        </p:tav>
                                        <p:tav tm="100000">
                                          <p:val>
                                            <p:strVal val="#ppt_h"/>
                                          </p:val>
                                        </p:tav>
                                      </p:tavLst>
                                    </p:anim>
                                    <p:animEffect transition="in" filter="fade">
                                      <p:cBhvr>
                                        <p:cTn id="36" dur="1000"/>
                                        <p:tgtEl>
                                          <p:spTgt spid="123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2338"/>
                                        </p:tgtEl>
                                        <p:attrNameLst>
                                          <p:attrName>style.visibility</p:attrName>
                                        </p:attrNameLst>
                                      </p:cBhvr>
                                      <p:to>
                                        <p:strVal val="visible"/>
                                      </p:to>
                                    </p:set>
                                    <p:anim calcmode="lin" valueType="num">
                                      <p:cBhvr>
                                        <p:cTn id="41" dur="1000" fill="hold"/>
                                        <p:tgtEl>
                                          <p:spTgt spid="12338"/>
                                        </p:tgtEl>
                                        <p:attrNameLst>
                                          <p:attrName>ppt_w</p:attrName>
                                        </p:attrNameLst>
                                      </p:cBhvr>
                                      <p:tavLst>
                                        <p:tav tm="0">
                                          <p:val>
                                            <p:strVal val="#ppt_w+.3"/>
                                          </p:val>
                                        </p:tav>
                                        <p:tav tm="100000">
                                          <p:val>
                                            <p:strVal val="#ppt_w"/>
                                          </p:val>
                                        </p:tav>
                                      </p:tavLst>
                                    </p:anim>
                                    <p:anim calcmode="lin" valueType="num">
                                      <p:cBhvr>
                                        <p:cTn id="42" dur="1000" fill="hold"/>
                                        <p:tgtEl>
                                          <p:spTgt spid="12338"/>
                                        </p:tgtEl>
                                        <p:attrNameLst>
                                          <p:attrName>ppt_h</p:attrName>
                                        </p:attrNameLst>
                                      </p:cBhvr>
                                      <p:tavLst>
                                        <p:tav tm="0">
                                          <p:val>
                                            <p:strVal val="#ppt_h"/>
                                          </p:val>
                                        </p:tav>
                                        <p:tav tm="100000">
                                          <p:val>
                                            <p:strVal val="#ppt_h"/>
                                          </p:val>
                                        </p:tav>
                                      </p:tavLst>
                                    </p:anim>
                                    <p:animEffect transition="in" filter="fade">
                                      <p:cBhvr>
                                        <p:cTn id="43" dur="1000"/>
                                        <p:tgtEl>
                                          <p:spTgt spid="1233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0" presetClass="entr" presetSubtype="0" fill="hold" grpId="0" nodeType="clickEffect">
                                  <p:stCondLst>
                                    <p:cond delay="0"/>
                                  </p:stCondLst>
                                  <p:iterate type="lt">
                                    <p:tmPct val="10000"/>
                                  </p:iterate>
                                  <p:childTnLst>
                                    <p:set>
                                      <p:cBhvr>
                                        <p:cTn id="47" dur="1" fill="hold">
                                          <p:stCondLst>
                                            <p:cond delay="0"/>
                                          </p:stCondLst>
                                        </p:cTn>
                                        <p:tgtEl>
                                          <p:spTgt spid="12345"/>
                                        </p:tgtEl>
                                        <p:attrNameLst>
                                          <p:attrName>style.visibility</p:attrName>
                                        </p:attrNameLst>
                                      </p:cBhvr>
                                      <p:to>
                                        <p:strVal val="visible"/>
                                      </p:to>
                                    </p:set>
                                    <p:animEffect transition="in" filter="fade">
                                      <p:cBhvr>
                                        <p:cTn id="48" dur="1000"/>
                                        <p:tgtEl>
                                          <p:spTgt spid="12345"/>
                                        </p:tgtEl>
                                      </p:cBhvr>
                                    </p:animEffect>
                                    <p:anim calcmode="lin" valueType="num">
                                      <p:cBhvr>
                                        <p:cTn id="49" dur="1000" fill="hold"/>
                                        <p:tgtEl>
                                          <p:spTgt spid="12345"/>
                                        </p:tgtEl>
                                        <p:attrNameLst>
                                          <p:attrName>ppt_x</p:attrName>
                                        </p:attrNameLst>
                                      </p:cBhvr>
                                      <p:tavLst>
                                        <p:tav tm="0">
                                          <p:val>
                                            <p:strVal val="#ppt_x-.1"/>
                                          </p:val>
                                        </p:tav>
                                        <p:tav tm="100000">
                                          <p:val>
                                            <p:strVal val="#ppt_x"/>
                                          </p:val>
                                        </p:tav>
                                      </p:tavLst>
                                    </p:anim>
                                    <p:anim calcmode="lin" valueType="num">
                                      <p:cBhvr>
                                        <p:cTn id="50" dur="1000" fill="hold"/>
                                        <p:tgtEl>
                                          <p:spTgt spid="1234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12347"/>
                                        </p:tgtEl>
                                        <p:attrNameLst>
                                          <p:attrName>style.visibility</p:attrName>
                                        </p:attrNameLst>
                                      </p:cBhvr>
                                      <p:to>
                                        <p:strVal val="visible"/>
                                      </p:to>
                                    </p:set>
                                    <p:animEffect transition="in" filter="fade">
                                      <p:cBhvr>
                                        <p:cTn id="55" dur="1000"/>
                                        <p:tgtEl>
                                          <p:spTgt spid="12347"/>
                                        </p:tgtEl>
                                      </p:cBhvr>
                                    </p:animEffect>
                                    <p:anim calcmode="lin" valueType="num">
                                      <p:cBhvr>
                                        <p:cTn id="56" dur="1000" fill="hold"/>
                                        <p:tgtEl>
                                          <p:spTgt spid="12347"/>
                                        </p:tgtEl>
                                        <p:attrNameLst>
                                          <p:attrName>ppt_x</p:attrName>
                                        </p:attrNameLst>
                                      </p:cBhvr>
                                      <p:tavLst>
                                        <p:tav tm="0">
                                          <p:val>
                                            <p:strVal val="#ppt_x-.1"/>
                                          </p:val>
                                        </p:tav>
                                        <p:tav tm="100000">
                                          <p:val>
                                            <p:strVal val="#ppt_x"/>
                                          </p:val>
                                        </p:tav>
                                      </p:tavLst>
                                    </p:anim>
                                    <p:anim calcmode="lin" valueType="num">
                                      <p:cBhvr>
                                        <p:cTn id="57" dur="1000" fill="hold"/>
                                        <p:tgtEl>
                                          <p:spTgt spid="12347"/>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12348"/>
                                        </p:tgtEl>
                                        <p:attrNameLst>
                                          <p:attrName>style.visibility</p:attrName>
                                        </p:attrNameLst>
                                      </p:cBhvr>
                                      <p:to>
                                        <p:strVal val="visible"/>
                                      </p:to>
                                    </p:set>
                                    <p:animEffect transition="in" filter="fade">
                                      <p:cBhvr>
                                        <p:cTn id="62" dur="1000"/>
                                        <p:tgtEl>
                                          <p:spTgt spid="12348"/>
                                        </p:tgtEl>
                                      </p:cBhvr>
                                    </p:animEffect>
                                    <p:anim calcmode="lin" valueType="num">
                                      <p:cBhvr>
                                        <p:cTn id="63" dur="1000" fill="hold"/>
                                        <p:tgtEl>
                                          <p:spTgt spid="12348"/>
                                        </p:tgtEl>
                                        <p:attrNameLst>
                                          <p:attrName>ppt_x</p:attrName>
                                        </p:attrNameLst>
                                      </p:cBhvr>
                                      <p:tavLst>
                                        <p:tav tm="0">
                                          <p:val>
                                            <p:strVal val="#ppt_x-.1"/>
                                          </p:val>
                                        </p:tav>
                                        <p:tav tm="100000">
                                          <p:val>
                                            <p:strVal val="#ppt_x"/>
                                          </p:val>
                                        </p:tav>
                                      </p:tavLst>
                                    </p:anim>
                                    <p:anim calcmode="lin" valueType="num">
                                      <p:cBhvr>
                                        <p:cTn id="64" dur="1000" fill="hold"/>
                                        <p:tgtEl>
                                          <p:spTgt spid="12348"/>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56" presetClass="entr" presetSubtype="0" fill="hold" grpId="0" nodeType="clickEffect">
                                  <p:stCondLst>
                                    <p:cond delay="0"/>
                                  </p:stCondLst>
                                  <p:iterate type="lt">
                                    <p:tmPct val="10000"/>
                                  </p:iterate>
                                  <p:childTnLst>
                                    <p:set>
                                      <p:cBhvr>
                                        <p:cTn id="68" dur="1" fill="hold">
                                          <p:stCondLst>
                                            <p:cond delay="0"/>
                                          </p:stCondLst>
                                        </p:cTn>
                                        <p:tgtEl>
                                          <p:spTgt spid="12349"/>
                                        </p:tgtEl>
                                        <p:attrNameLst>
                                          <p:attrName>style.visibility</p:attrName>
                                        </p:attrNameLst>
                                      </p:cBhvr>
                                      <p:to>
                                        <p:strVal val="visible"/>
                                      </p:to>
                                    </p:set>
                                    <p:anim by="(-#ppt_w*2)" calcmode="lin" valueType="num">
                                      <p:cBhvr rctx="PPT">
                                        <p:cTn id="69" dur="500" autoRev="1" fill="hold">
                                          <p:stCondLst>
                                            <p:cond delay="0"/>
                                          </p:stCondLst>
                                        </p:cTn>
                                        <p:tgtEl>
                                          <p:spTgt spid="12349"/>
                                        </p:tgtEl>
                                        <p:attrNameLst>
                                          <p:attrName>ppt_w</p:attrName>
                                        </p:attrNameLst>
                                      </p:cBhvr>
                                    </p:anim>
                                    <p:anim by="(#ppt_w*0.50)" calcmode="lin" valueType="num">
                                      <p:cBhvr>
                                        <p:cTn id="70" dur="500" decel="50000" autoRev="1" fill="hold">
                                          <p:stCondLst>
                                            <p:cond delay="0"/>
                                          </p:stCondLst>
                                        </p:cTn>
                                        <p:tgtEl>
                                          <p:spTgt spid="12349"/>
                                        </p:tgtEl>
                                        <p:attrNameLst>
                                          <p:attrName>ppt_x</p:attrName>
                                        </p:attrNameLst>
                                      </p:cBhvr>
                                    </p:anim>
                                    <p:anim from="(-#ppt_h/2)" to="(#ppt_y)" calcmode="lin" valueType="num">
                                      <p:cBhvr>
                                        <p:cTn id="71" dur="1000" fill="hold">
                                          <p:stCondLst>
                                            <p:cond delay="0"/>
                                          </p:stCondLst>
                                        </p:cTn>
                                        <p:tgtEl>
                                          <p:spTgt spid="12349"/>
                                        </p:tgtEl>
                                        <p:attrNameLst>
                                          <p:attrName>ppt_y</p:attrName>
                                        </p:attrNameLst>
                                      </p:cBhvr>
                                    </p:anim>
                                    <p:animRot by="21600000">
                                      <p:cBhvr>
                                        <p:cTn id="72" dur="1000" fill="hold">
                                          <p:stCondLst>
                                            <p:cond delay="0"/>
                                          </p:stCondLst>
                                        </p:cTn>
                                        <p:tgtEl>
                                          <p:spTgt spid="12349"/>
                                        </p:tgtEl>
                                        <p:attrNameLst>
                                          <p:attrName>r</p:attrName>
                                        </p:attrNameLst>
                                      </p:cBhvr>
                                    </p:animRot>
                                  </p:childTnLst>
                                </p:cTn>
                              </p:par>
                            </p:childTnLst>
                          </p:cTn>
                        </p:par>
                      </p:childTnLst>
                    </p:cTn>
                  </p:par>
                  <p:par>
                    <p:cTn id="73" fill="hold" nodeType="clickPar">
                      <p:stCondLst>
                        <p:cond delay="indefinite"/>
                      </p:stCondLst>
                      <p:childTnLst>
                        <p:par>
                          <p:cTn id="74" fill="hold" nodeType="withGroup">
                            <p:stCondLst>
                              <p:cond delay="0"/>
                            </p:stCondLst>
                            <p:childTnLst>
                              <p:par>
                                <p:cTn id="75" presetID="56" presetClass="entr" presetSubtype="0" fill="hold" grpId="0" nodeType="clickEffect">
                                  <p:stCondLst>
                                    <p:cond delay="0"/>
                                  </p:stCondLst>
                                  <p:iterate type="lt">
                                    <p:tmPct val="10000"/>
                                  </p:iterate>
                                  <p:childTnLst>
                                    <p:set>
                                      <p:cBhvr>
                                        <p:cTn id="76" dur="1" fill="hold">
                                          <p:stCondLst>
                                            <p:cond delay="0"/>
                                          </p:stCondLst>
                                        </p:cTn>
                                        <p:tgtEl>
                                          <p:spTgt spid="12350"/>
                                        </p:tgtEl>
                                        <p:attrNameLst>
                                          <p:attrName>style.visibility</p:attrName>
                                        </p:attrNameLst>
                                      </p:cBhvr>
                                      <p:to>
                                        <p:strVal val="visible"/>
                                      </p:to>
                                    </p:set>
                                    <p:anim by="(-#ppt_w*2)" calcmode="lin" valueType="num">
                                      <p:cBhvr rctx="PPT">
                                        <p:cTn id="77" dur="500" autoRev="1" fill="hold">
                                          <p:stCondLst>
                                            <p:cond delay="0"/>
                                          </p:stCondLst>
                                        </p:cTn>
                                        <p:tgtEl>
                                          <p:spTgt spid="12350"/>
                                        </p:tgtEl>
                                        <p:attrNameLst>
                                          <p:attrName>ppt_w</p:attrName>
                                        </p:attrNameLst>
                                      </p:cBhvr>
                                    </p:anim>
                                    <p:anim by="(#ppt_w*0.50)" calcmode="lin" valueType="num">
                                      <p:cBhvr>
                                        <p:cTn id="78" dur="500" decel="50000" autoRev="1" fill="hold">
                                          <p:stCondLst>
                                            <p:cond delay="0"/>
                                          </p:stCondLst>
                                        </p:cTn>
                                        <p:tgtEl>
                                          <p:spTgt spid="12350"/>
                                        </p:tgtEl>
                                        <p:attrNameLst>
                                          <p:attrName>ppt_x</p:attrName>
                                        </p:attrNameLst>
                                      </p:cBhvr>
                                    </p:anim>
                                    <p:anim from="(-#ppt_h/2)" to="(#ppt_y)" calcmode="lin" valueType="num">
                                      <p:cBhvr>
                                        <p:cTn id="79" dur="1000" fill="hold">
                                          <p:stCondLst>
                                            <p:cond delay="0"/>
                                          </p:stCondLst>
                                        </p:cTn>
                                        <p:tgtEl>
                                          <p:spTgt spid="12350"/>
                                        </p:tgtEl>
                                        <p:attrNameLst>
                                          <p:attrName>ppt_y</p:attrName>
                                        </p:attrNameLst>
                                      </p:cBhvr>
                                    </p:anim>
                                    <p:animRot by="21600000">
                                      <p:cBhvr>
                                        <p:cTn id="80" dur="1000" fill="hold">
                                          <p:stCondLst>
                                            <p:cond delay="0"/>
                                          </p:stCondLst>
                                        </p:cTn>
                                        <p:tgtEl>
                                          <p:spTgt spid="12350"/>
                                        </p:tgtEl>
                                        <p:attrNameLst>
                                          <p:attrName>r</p:attrName>
                                        </p:attrNameLst>
                                      </p:cBhvr>
                                    </p:animRot>
                                  </p:childTnLst>
                                </p:cTn>
                              </p:par>
                            </p:childTnLst>
                          </p:cTn>
                        </p:par>
                      </p:childTnLst>
                    </p:cTn>
                  </p:par>
                  <p:par>
                    <p:cTn id="81" fill="hold" nodeType="clickPar">
                      <p:stCondLst>
                        <p:cond delay="indefinite"/>
                      </p:stCondLst>
                      <p:childTnLst>
                        <p:par>
                          <p:cTn id="82" fill="hold" nodeType="withGroup">
                            <p:stCondLst>
                              <p:cond delay="0"/>
                            </p:stCondLst>
                            <p:childTnLst>
                              <p:par>
                                <p:cTn id="83" presetID="56" presetClass="entr" presetSubtype="0" fill="hold" grpId="0" nodeType="clickEffect">
                                  <p:stCondLst>
                                    <p:cond delay="0"/>
                                  </p:stCondLst>
                                  <p:iterate type="lt">
                                    <p:tmPct val="10000"/>
                                  </p:iterate>
                                  <p:childTnLst>
                                    <p:set>
                                      <p:cBhvr>
                                        <p:cTn id="84" dur="1" fill="hold">
                                          <p:stCondLst>
                                            <p:cond delay="0"/>
                                          </p:stCondLst>
                                        </p:cTn>
                                        <p:tgtEl>
                                          <p:spTgt spid="12351"/>
                                        </p:tgtEl>
                                        <p:attrNameLst>
                                          <p:attrName>style.visibility</p:attrName>
                                        </p:attrNameLst>
                                      </p:cBhvr>
                                      <p:to>
                                        <p:strVal val="visible"/>
                                      </p:to>
                                    </p:set>
                                    <p:anim by="(-#ppt_w*2)" calcmode="lin" valueType="num">
                                      <p:cBhvr rctx="PPT">
                                        <p:cTn id="85" dur="500" autoRev="1" fill="hold">
                                          <p:stCondLst>
                                            <p:cond delay="0"/>
                                          </p:stCondLst>
                                        </p:cTn>
                                        <p:tgtEl>
                                          <p:spTgt spid="12351"/>
                                        </p:tgtEl>
                                        <p:attrNameLst>
                                          <p:attrName>ppt_w</p:attrName>
                                        </p:attrNameLst>
                                      </p:cBhvr>
                                    </p:anim>
                                    <p:anim by="(#ppt_w*0.50)" calcmode="lin" valueType="num">
                                      <p:cBhvr>
                                        <p:cTn id="86" dur="500" decel="50000" autoRev="1" fill="hold">
                                          <p:stCondLst>
                                            <p:cond delay="0"/>
                                          </p:stCondLst>
                                        </p:cTn>
                                        <p:tgtEl>
                                          <p:spTgt spid="12351"/>
                                        </p:tgtEl>
                                        <p:attrNameLst>
                                          <p:attrName>ppt_x</p:attrName>
                                        </p:attrNameLst>
                                      </p:cBhvr>
                                    </p:anim>
                                    <p:anim from="(-#ppt_h/2)" to="(#ppt_y)" calcmode="lin" valueType="num">
                                      <p:cBhvr>
                                        <p:cTn id="87" dur="1000" fill="hold">
                                          <p:stCondLst>
                                            <p:cond delay="0"/>
                                          </p:stCondLst>
                                        </p:cTn>
                                        <p:tgtEl>
                                          <p:spTgt spid="12351"/>
                                        </p:tgtEl>
                                        <p:attrNameLst>
                                          <p:attrName>ppt_y</p:attrName>
                                        </p:attrNameLst>
                                      </p:cBhvr>
                                    </p:anim>
                                    <p:animRot by="21600000">
                                      <p:cBhvr>
                                        <p:cTn id="88" dur="1000" fill="hold">
                                          <p:stCondLst>
                                            <p:cond delay="0"/>
                                          </p:stCondLst>
                                        </p:cTn>
                                        <p:tgtEl>
                                          <p:spTgt spid="12351"/>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352"/>
                                        </p:tgtEl>
                                        <p:attrNameLst>
                                          <p:attrName>style.visibility</p:attrName>
                                        </p:attrNameLst>
                                      </p:cBhvr>
                                      <p:to>
                                        <p:strVal val="visible"/>
                                      </p:to>
                                    </p:set>
                                    <p:anim calcmode="lin" valueType="num">
                                      <p:cBhvr additive="base">
                                        <p:cTn id="93" dur="500" fill="hold"/>
                                        <p:tgtEl>
                                          <p:spTgt spid="12352"/>
                                        </p:tgtEl>
                                        <p:attrNameLst>
                                          <p:attrName>ppt_x</p:attrName>
                                        </p:attrNameLst>
                                      </p:cBhvr>
                                      <p:tavLst>
                                        <p:tav tm="0">
                                          <p:val>
                                            <p:strVal val="#ppt_x"/>
                                          </p:val>
                                        </p:tav>
                                        <p:tav tm="100000">
                                          <p:val>
                                            <p:strVal val="#ppt_x"/>
                                          </p:val>
                                        </p:tav>
                                      </p:tavLst>
                                    </p:anim>
                                    <p:anim calcmode="lin" valueType="num">
                                      <p:cBhvr additive="base">
                                        <p:cTn id="94" dur="500" fill="hold"/>
                                        <p:tgtEl>
                                          <p:spTgt spid="12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P spid="12336" grpId="0"/>
      <p:bldP spid="12337" grpId="0"/>
      <p:bldP spid="12338" grpId="0"/>
      <p:bldP spid="12345" grpId="0"/>
      <p:bldP spid="12347" grpId="0"/>
      <p:bldP spid="12348" grpId="0"/>
      <p:bldP spid="12349" grpId="0"/>
      <p:bldP spid="12350" grpId="0"/>
      <p:bldP spid="12351" grpId="0"/>
      <p:bldP spid="123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348344" y="1321962"/>
            <a:ext cx="38862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Mặt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trời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gác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núi</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Bóng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dần</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Anh </a:t>
            </a: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chuyên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Lên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gác</a:t>
            </a:r>
            <a:r>
              <a:rPr lang="en-US" altLang="en-US" sz="2600" dirty="0">
                <a:latin typeface="Times New Roman" panose="02020603050405020304" pitchFamily="18" charset="0"/>
                <a:cs typeface="Times New Roman" panose="02020603050405020304" pitchFamily="18" charset="0"/>
              </a:rPr>
              <a:t>.   </a:t>
            </a:r>
          </a:p>
        </p:txBody>
      </p:sp>
      <p:sp>
        <p:nvSpPr>
          <p:cNvPr id="5" name="Text Box 22"/>
          <p:cNvSpPr txBox="1">
            <a:spLocks noChangeArrowheads="1"/>
          </p:cNvSpPr>
          <p:nvPr/>
        </p:nvSpPr>
        <p:spPr bwMode="auto">
          <a:xfrm>
            <a:off x="4192816" y="3477228"/>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Ngoài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thím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Vạc</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Lặng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lẽ</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mò</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tôm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Bên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cạnh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sao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Hôm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Long </a:t>
            </a:r>
            <a:r>
              <a:rPr lang="en-US" altLang="en-US" sz="2600" dirty="0" err="1">
                <a:latin typeface="Times New Roman" panose="02020603050405020304" pitchFamily="18" charset="0"/>
                <a:cs typeface="Times New Roman" panose="02020603050405020304" pitchFamily="18" charset="0"/>
              </a:rPr>
              <a:t>lanh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đáy</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nước</a:t>
            </a:r>
            <a:endParaRPr lang="en-US" altLang="en-US" sz="2600" dirty="0">
              <a:latin typeface="Times New Roman" panose="02020603050405020304" pitchFamily="18" charset="0"/>
              <a:cs typeface="Times New Roman" panose="02020603050405020304" pitchFamily="18" charset="0"/>
            </a:endParaRPr>
          </a:p>
        </p:txBody>
      </p:sp>
      <p:sp>
        <p:nvSpPr>
          <p:cNvPr id="6" name="Text Box 22"/>
          <p:cNvSpPr txBox="1">
            <a:spLocks noChangeArrowheads="1"/>
          </p:cNvSpPr>
          <p:nvPr/>
        </p:nvSpPr>
        <p:spPr bwMode="auto">
          <a:xfrm>
            <a:off x="4234544" y="1321962"/>
            <a:ext cx="32004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Tiếng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chị</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Cò</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Bợ</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“Ru </a:t>
            </a:r>
            <a:r>
              <a:rPr lang="en-US" altLang="en-US" sz="2600" dirty="0" err="1">
                <a:latin typeface="Times New Roman" panose="02020603050405020304" pitchFamily="18" charset="0"/>
                <a:cs typeface="Times New Roman" panose="02020603050405020304" pitchFamily="18" charset="0"/>
              </a:rPr>
              <a:t>hỡi</a:t>
            </a:r>
            <a:r>
              <a:rPr lang="en-US" altLang="en-US" sz="2600" dirty="0">
                <a:latin typeface="Times New Roman" panose="02020603050405020304" pitchFamily="18" charset="0"/>
                <a:cs typeface="Times New Roman" panose="02020603050405020304" pitchFamily="18" charset="0"/>
              </a:rPr>
              <a:t>! Ru </a:t>
            </a:r>
            <a:r>
              <a:rPr lang="en-US" altLang="en-US" sz="2600" dirty="0" err="1">
                <a:latin typeface="Times New Roman" panose="02020603050405020304" pitchFamily="18" charset="0"/>
                <a:cs typeface="Times New Roman" panose="02020603050405020304" pitchFamily="18" charset="0"/>
              </a:rPr>
              <a:t>hời</a:t>
            </a:r>
            <a:r>
              <a:rPr lang="en-US" altLang="en-US" sz="2600" dirty="0">
                <a:latin typeface="Times New Roman" panose="02020603050405020304" pitchFamily="18" charset="0"/>
                <a:cs typeface="Times New Roman" panose="02020603050405020304" pitchFamily="18" charset="0"/>
              </a:rPr>
              <a:t>!</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Hỡi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bé</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tôi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ơi</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Ngủ</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ngon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giấc</a:t>
            </a:r>
            <a:r>
              <a:rPr lang="en-US" altLang="en-US" sz="2600" dirty="0">
                <a:latin typeface="Times New Roman" panose="02020603050405020304" pitchFamily="18" charset="0"/>
                <a:cs typeface="Times New Roman" panose="02020603050405020304" pitchFamily="18" charset="0"/>
              </a:rPr>
              <a:t>.”</a:t>
            </a:r>
          </a:p>
        </p:txBody>
      </p:sp>
      <p:sp>
        <p:nvSpPr>
          <p:cNvPr id="7" name="Text Box 22"/>
          <p:cNvSpPr txBox="1">
            <a:spLocks noChangeArrowheads="1"/>
          </p:cNvSpPr>
          <p:nvPr/>
        </p:nvSpPr>
        <p:spPr bwMode="auto">
          <a:xfrm>
            <a:off x="362677" y="3477228"/>
            <a:ext cx="3048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Theo </a:t>
            </a:r>
            <a:r>
              <a:rPr lang="en-US" altLang="en-US" sz="2600" dirty="0" err="1">
                <a:latin typeface="Times New Roman" panose="02020603050405020304" pitchFamily="18" charset="0"/>
                <a:cs typeface="Times New Roman" panose="02020603050405020304" pitchFamily="18" charset="0"/>
              </a:rPr>
              <a:t>làn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gió</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mát</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rất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êm</a:t>
            </a:r>
            <a:r>
              <a:rPr lang="en-US" altLang="en-US" sz="2600" dirty="0">
                <a:latin typeface="Times New Roman" panose="02020603050405020304" pitchFamily="18" charset="0"/>
                <a:cs typeface="Times New Roman" panose="02020603050405020304" pitchFamily="18" charset="0"/>
              </a:rPr>
              <a:t>,</a:t>
            </a: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suốt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một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đêm</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Lo </a:t>
            </a:r>
            <a:r>
              <a:rPr lang="en-US" altLang="en-US" sz="2600" dirty="0" err="1">
                <a:latin typeface="Times New Roman" panose="02020603050405020304" pitchFamily="18" charset="0"/>
                <a:cs typeface="Times New Roman" panose="02020603050405020304" pitchFamily="18" charset="0"/>
              </a:rPr>
              <a:t>cho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người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ngủ</a:t>
            </a:r>
            <a:r>
              <a:rPr lang="en-US" altLang="en-US" sz="2600" dirty="0">
                <a:latin typeface="Times New Roman" panose="02020603050405020304" pitchFamily="18" charset="0"/>
                <a:cs typeface="Times New Roman" panose="02020603050405020304" pitchFamily="18" charset="0"/>
              </a:rPr>
              <a:t>.                                                   	   </a:t>
            </a:r>
            <a:endParaRPr lang="en-US" altLang="en-US" sz="2600" i="1" dirty="0">
              <a:latin typeface="Times New Roman" panose="02020603050405020304" pitchFamily="18" charset="0"/>
              <a:cs typeface="Times New Roman" panose="02020603050405020304" pitchFamily="18" charset="0"/>
            </a:endParaRPr>
          </a:p>
        </p:txBody>
      </p:sp>
      <p:sp>
        <p:nvSpPr>
          <p:cNvPr id="8" name="Text Box 22"/>
          <p:cNvSpPr txBox="1">
            <a:spLocks noChangeArrowheads="1"/>
          </p:cNvSpPr>
          <p:nvPr/>
        </p:nvSpPr>
        <p:spPr bwMode="auto">
          <a:xfrm>
            <a:off x="8120744" y="1321962"/>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bước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bước</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Vung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ngọn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lồng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a:latin typeface="Times New Roman" panose="02020603050405020304" pitchFamily="18" charset="0"/>
                <a:cs typeface="Times New Roman" panose="02020603050405020304" pitchFamily="18" charset="0"/>
              </a:rPr>
              <a:t>Anh </a:t>
            </a: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quay </a:t>
            </a:r>
            <a:r>
              <a:rPr lang="en-US" altLang="en-US" sz="2600" dirty="0" err="1">
                <a:latin typeface="Times New Roman" panose="02020603050405020304" pitchFamily="18" charset="0"/>
                <a:cs typeface="Times New Roman" panose="02020603050405020304" pitchFamily="18" charset="0"/>
              </a:rPr>
              <a:t>vòng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Như</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sao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bừng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nở</a:t>
            </a:r>
            <a:r>
              <a:rPr lang="en-US" altLang="en-US" sz="2600" dirty="0">
                <a:latin typeface="Times New Roman" panose="02020603050405020304" pitchFamily="18" charset="0"/>
                <a:cs typeface="Times New Roman" panose="02020603050405020304" pitchFamily="18" charset="0"/>
              </a:rPr>
              <a:t>.</a:t>
            </a:r>
          </a:p>
        </p:txBody>
      </p:sp>
      <p:sp>
        <p:nvSpPr>
          <p:cNvPr id="9" name="Text Box 22"/>
          <p:cNvSpPr txBox="1">
            <a:spLocks noChangeArrowheads="1"/>
          </p:cNvSpPr>
          <p:nvPr/>
        </p:nvSpPr>
        <p:spPr bwMode="auto">
          <a:xfrm>
            <a:off x="8120744" y="3421069"/>
            <a:ext cx="388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Gà</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đâu</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rộn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rịp</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Gáy</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sáng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đằng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đông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Tắt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ngọn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đèn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lồng</a:t>
            </a:r>
            <a:endParaRPr lang="en-US" altLang="en-US" sz="2600" dirty="0">
              <a:latin typeface="Times New Roman" panose="02020603050405020304" pitchFamily="18" charset="0"/>
              <a:cs typeface="Times New Roman" panose="02020603050405020304" pitchFamily="18" charset="0"/>
            </a:endParaRPr>
          </a:p>
          <a:p>
            <a:pPr eaLnBrk="1" hangingPunct="1">
              <a:lnSpc>
                <a:spcPct val="70000"/>
              </a:lnSpc>
              <a:spcBef>
                <a:spcPct val="50000"/>
              </a:spcBef>
              <a:buFontTx/>
              <a:buNone/>
            </a:pPr>
            <a:r>
              <a:rPr lang="en-US" altLang="en-US" sz="2600" dirty="0" err="1">
                <a:latin typeface="Times New Roman" panose="02020603050405020304" pitchFamily="18" charset="0"/>
                <a:cs typeface="Times New Roman" panose="02020603050405020304" pitchFamily="18" charset="0"/>
              </a:rPr>
              <a:t>Đóm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lui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về</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nghỉ</a:t>
            </a:r>
            <a:r>
              <a:rPr lang="en-US" altLang="en-US" sz="2600" dirty="0">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3891644" y="472136"/>
            <a:ext cx="38862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b="1" dirty="0">
                <a:solidFill>
                  <a:srgbClr val="002060"/>
                </a:solidFill>
                <a:latin typeface="Times New Roman" panose="02020603050405020304" pitchFamily="18" charset="0"/>
                <a:cs typeface="Times New Roman" panose="02020603050405020304" pitchFamily="18" charset="0"/>
              </a:rPr>
              <a:t>ANH ĐOM ĐÓM</a:t>
            </a:r>
          </a:p>
        </p:txBody>
      </p:sp>
      <p:sp>
        <p:nvSpPr>
          <p:cNvPr id="11" name="Text Box 22"/>
          <p:cNvSpPr txBox="1">
            <a:spLocks noChangeArrowheads="1"/>
          </p:cNvSpPr>
          <p:nvPr/>
        </p:nvSpPr>
        <p:spPr bwMode="auto">
          <a:xfrm>
            <a:off x="5431609" y="8296275"/>
            <a:ext cx="1752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Võ Quảng</a:t>
            </a:r>
          </a:p>
        </p:txBody>
      </p:sp>
      <p:sp>
        <p:nvSpPr>
          <p:cNvPr id="12" name="Text Box 22"/>
          <p:cNvSpPr txBox="1">
            <a:spLocks noChangeArrowheads="1"/>
          </p:cNvSpPr>
          <p:nvPr/>
        </p:nvSpPr>
        <p:spPr bwMode="auto">
          <a:xfrm>
            <a:off x="9807667" y="5340788"/>
            <a:ext cx="1752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Võ Quảng</a:t>
            </a:r>
          </a:p>
        </p:txBody>
      </p:sp>
      <p:cxnSp>
        <p:nvCxnSpPr>
          <p:cNvPr id="13" name="Straight Connector 12"/>
          <p:cNvCxnSpPr/>
          <p:nvPr/>
        </p:nvCxnSpPr>
        <p:spPr>
          <a:xfrm>
            <a:off x="5674723" y="1669870"/>
            <a:ext cx="856706" cy="152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31429" y="3830726"/>
            <a:ext cx="551759" cy="7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109007" y="1262152"/>
            <a:ext cx="565716" cy="43982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20217" y="3377257"/>
            <a:ext cx="711211" cy="55293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395896" y="2111109"/>
            <a:ext cx="2135532" cy="76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34544" y="2615854"/>
            <a:ext cx="1756823" cy="76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23515" y="3102435"/>
            <a:ext cx="2483793" cy="181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81758" y="4302224"/>
            <a:ext cx="20261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9916" y="5391551"/>
            <a:ext cx="2521995" cy="1418622"/>
          </a:xfrm>
          <a:prstGeom prst="rect">
            <a:avLst/>
          </a:prstGeom>
        </p:spPr>
      </p:pic>
    </p:spTree>
    <p:extLst>
      <p:ext uri="{BB962C8B-B14F-4D97-AF65-F5344CB8AC3E}">
        <p14:creationId xmlns:p14="http://schemas.microsoft.com/office/powerpoint/2010/main" val="634306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md type="call" cmd="stop">
                                      <p:cBhvr>
                                        <p:cTn id="17" dur="1">
                                          <p:stCondLst>
                                            <p:cond delay="499"/>
                                          </p:stCondLst>
                                        </p:cTn>
                                        <p:tgtEl>
                                          <p:spTgt spid="26"/>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26"/>
                </p:tgtEl>
              </p:cMediaNode>
            </p:video>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5">
            <a:extLst>
              <a:ext uri="{FF2B5EF4-FFF2-40B4-BE49-F238E27FC236}">
                <a16:creationId xmlns:a16="http://schemas.microsoft.com/office/drawing/2014/main" id="{DEF3652C-C8F8-42F1-8D64-F89DA81BD22B}"/>
              </a:ext>
            </a:extLst>
          </p:cNvPr>
          <p:cNvSpPr txBox="1">
            <a:spLocks noChangeArrowheads="1"/>
          </p:cNvSpPr>
          <p:nvPr/>
        </p:nvSpPr>
        <p:spPr bwMode="auto">
          <a:xfrm>
            <a:off x="1828800" y="304801"/>
            <a:ext cx="1905000" cy="519113"/>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BÀI TẬP 2</a:t>
            </a:r>
          </a:p>
        </p:txBody>
      </p:sp>
      <p:sp>
        <p:nvSpPr>
          <p:cNvPr id="14343" name="Text Box 7">
            <a:extLst>
              <a:ext uri="{FF2B5EF4-FFF2-40B4-BE49-F238E27FC236}">
                <a16:creationId xmlns:a16="http://schemas.microsoft.com/office/drawing/2014/main" id="{798D1AD2-8B42-4716-A015-82C415C51365}"/>
              </a:ext>
            </a:extLst>
          </p:cNvPr>
          <p:cNvSpPr txBox="1">
            <a:spLocks noChangeArrowheads="1"/>
          </p:cNvSpPr>
          <p:nvPr/>
        </p:nvSpPr>
        <p:spPr bwMode="auto">
          <a:xfrm>
            <a:off x="1752600" y="914400"/>
            <a:ext cx="8763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Hãy viết một đoạn văn ngắn (từ 4 đến 5 câu) trong đó có sử dụng phép nhân hóa để tả bầu trời buổi sớm hoặc tả một vườn cây.</a:t>
            </a:r>
          </a:p>
        </p:txBody>
      </p:sp>
      <p:sp>
        <p:nvSpPr>
          <p:cNvPr id="14344" name="Text Box 8">
            <a:extLst>
              <a:ext uri="{FF2B5EF4-FFF2-40B4-BE49-F238E27FC236}">
                <a16:creationId xmlns:a16="http://schemas.microsoft.com/office/drawing/2014/main" id="{BB4C4215-78FE-443D-A469-8297525EE695}"/>
              </a:ext>
            </a:extLst>
          </p:cNvPr>
          <p:cNvSpPr txBox="1">
            <a:spLocks noChangeArrowheads="1"/>
          </p:cNvSpPr>
          <p:nvPr/>
        </p:nvSpPr>
        <p:spPr bwMode="auto">
          <a:xfrm>
            <a:off x="1752600" y="2286001"/>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Bài yêu cầu chúng ta viết đoạn văn để làm gì ?</a:t>
            </a:r>
          </a:p>
        </p:txBody>
      </p:sp>
      <p:sp>
        <p:nvSpPr>
          <p:cNvPr id="14345" name="Text Box 9">
            <a:extLst>
              <a:ext uri="{FF2B5EF4-FFF2-40B4-BE49-F238E27FC236}">
                <a16:creationId xmlns:a16="http://schemas.microsoft.com/office/drawing/2014/main" id="{2FBC829A-DD18-4C35-9E6B-FD7A8EA5832F}"/>
              </a:ext>
            </a:extLst>
          </p:cNvPr>
          <p:cNvSpPr txBox="1">
            <a:spLocks noChangeArrowheads="1"/>
          </p:cNvSpPr>
          <p:nvPr/>
        </p:nvSpPr>
        <p:spPr bwMode="auto">
          <a:xfrm>
            <a:off x="1524000" y="2819401"/>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t>   </a:t>
            </a:r>
            <a:r>
              <a:rPr lang="en-US" altLang="en-US" sz="2800" b="1">
                <a:solidFill>
                  <a:schemeClr val="accent2"/>
                </a:solidFill>
              </a:rPr>
              <a:t>+ Để tả bầu trời buổi sớm, hoặc tả một vườn cây.</a:t>
            </a:r>
          </a:p>
        </p:txBody>
      </p:sp>
      <p:sp>
        <p:nvSpPr>
          <p:cNvPr id="14346" name="Text Box 10">
            <a:extLst>
              <a:ext uri="{FF2B5EF4-FFF2-40B4-BE49-F238E27FC236}">
                <a16:creationId xmlns:a16="http://schemas.microsoft.com/office/drawing/2014/main" id="{C77DA995-9C2B-4178-9A35-BC317D00BD4E}"/>
              </a:ext>
            </a:extLst>
          </p:cNvPr>
          <p:cNvSpPr txBox="1">
            <a:spLocks noChangeArrowheads="1"/>
          </p:cNvSpPr>
          <p:nvPr/>
        </p:nvSpPr>
        <p:spPr bwMode="auto">
          <a:xfrm>
            <a:off x="1676400" y="3276601"/>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 Trong đoạn văn, ta phải chú ý điều gì ?</a:t>
            </a:r>
          </a:p>
        </p:txBody>
      </p:sp>
      <p:sp>
        <p:nvSpPr>
          <p:cNvPr id="14347" name="Text Box 11">
            <a:extLst>
              <a:ext uri="{FF2B5EF4-FFF2-40B4-BE49-F238E27FC236}">
                <a16:creationId xmlns:a16="http://schemas.microsoft.com/office/drawing/2014/main" id="{28012E28-38C1-4F6B-A07A-2F672C0792A5}"/>
              </a:ext>
            </a:extLst>
          </p:cNvPr>
          <p:cNvSpPr txBox="1">
            <a:spLocks noChangeArrowheads="1"/>
          </p:cNvSpPr>
          <p:nvPr/>
        </p:nvSpPr>
        <p:spPr bwMode="auto">
          <a:xfrm>
            <a:off x="1752600" y="38100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Phải sử dụng phép nhân hóa.</a:t>
            </a:r>
          </a:p>
        </p:txBody>
      </p:sp>
      <p:sp>
        <p:nvSpPr>
          <p:cNvPr id="14348" name="Text Box 12">
            <a:extLst>
              <a:ext uri="{FF2B5EF4-FFF2-40B4-BE49-F238E27FC236}">
                <a16:creationId xmlns:a16="http://schemas.microsoft.com/office/drawing/2014/main" id="{4ACCE775-D9F1-48E7-B664-687DCC0CB808}"/>
              </a:ext>
            </a:extLst>
          </p:cNvPr>
          <p:cNvSpPr txBox="1">
            <a:spLocks noChangeArrowheads="1"/>
          </p:cNvSpPr>
          <p:nvPr/>
        </p:nvSpPr>
        <p:spPr bwMode="auto">
          <a:xfrm>
            <a:off x="1828800" y="42672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Yêu cầu HS tự làm bài vào vở bài tập: </a:t>
            </a:r>
            <a:r>
              <a:rPr lang="en-US" altLang="en-US" sz="2800" b="1" i="1">
                <a:solidFill>
                  <a:srgbClr val="FF0000"/>
                </a:solidFill>
              </a:rPr>
              <a:t>Tả bầu</a:t>
            </a:r>
            <a:r>
              <a:rPr lang="en-US" altLang="en-US" sz="2800" b="1"/>
              <a:t> </a:t>
            </a:r>
            <a:r>
              <a:rPr lang="en-US" altLang="en-US" sz="2800" b="1" i="1">
                <a:solidFill>
                  <a:srgbClr val="FF0000"/>
                </a:solidFill>
              </a:rPr>
              <a:t>trời vào buổi sáng sớm</a:t>
            </a:r>
            <a:r>
              <a:rPr lang="en-US" altLang="en-US" sz="2800" b="1"/>
              <a:t> hoặc </a:t>
            </a:r>
            <a:r>
              <a:rPr lang="en-US" altLang="en-US" sz="2800" b="1" i="1">
                <a:solidFill>
                  <a:srgbClr val="FF0000"/>
                </a:solidFill>
              </a:rPr>
              <a:t>tả một vườn cây</a:t>
            </a:r>
            <a:r>
              <a:rPr lang="en-US" altLang="en-US" sz="2800" b="1" i="1"/>
              <a:t>.</a:t>
            </a:r>
          </a:p>
        </p:txBody>
      </p:sp>
      <p:pic>
        <p:nvPicPr>
          <p:cNvPr id="10249" name="Picture 14" descr="Beaches_18">
            <a:extLst>
              <a:ext uri="{FF2B5EF4-FFF2-40B4-BE49-F238E27FC236}">
                <a16:creationId xmlns:a16="http://schemas.microsoft.com/office/drawing/2014/main" id="{9C4C40DC-2AD5-41A9-8E41-02E183DDB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816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4343"/>
                                        </p:tgtEl>
                                        <p:attrNameLst>
                                          <p:attrName>style.visibility</p:attrName>
                                        </p:attrNameLst>
                                      </p:cBhvr>
                                      <p:to>
                                        <p:strVal val="visible"/>
                                      </p:to>
                                    </p:set>
                                    <p:anim calcmode="lin" valueType="num">
                                      <p:cBhvr>
                                        <p:cTn id="12" dur="1000" fill="hold"/>
                                        <p:tgtEl>
                                          <p:spTgt spid="14343"/>
                                        </p:tgtEl>
                                        <p:attrNameLst>
                                          <p:attrName>ppt_w</p:attrName>
                                        </p:attrNameLst>
                                      </p:cBhvr>
                                      <p:tavLst>
                                        <p:tav tm="0">
                                          <p:val>
                                            <p:strVal val="#ppt_w+.3"/>
                                          </p:val>
                                        </p:tav>
                                        <p:tav tm="100000">
                                          <p:val>
                                            <p:strVal val="#ppt_w"/>
                                          </p:val>
                                        </p:tav>
                                      </p:tavLst>
                                    </p:anim>
                                    <p:anim calcmode="lin" valueType="num">
                                      <p:cBhvr>
                                        <p:cTn id="13" dur="1000" fill="hold"/>
                                        <p:tgtEl>
                                          <p:spTgt spid="14343"/>
                                        </p:tgtEl>
                                        <p:attrNameLst>
                                          <p:attrName>ppt_h</p:attrName>
                                        </p:attrNameLst>
                                      </p:cBhvr>
                                      <p:tavLst>
                                        <p:tav tm="0">
                                          <p:val>
                                            <p:strVal val="#ppt_h"/>
                                          </p:val>
                                        </p:tav>
                                        <p:tav tm="100000">
                                          <p:val>
                                            <p:strVal val="#ppt_h"/>
                                          </p:val>
                                        </p:tav>
                                      </p:tavLst>
                                    </p:anim>
                                    <p:animEffect transition="in" filter="fade">
                                      <p:cBhvr>
                                        <p:cTn id="14" dur="1000"/>
                                        <p:tgtEl>
                                          <p:spTgt spid="143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4344"/>
                                        </p:tgtEl>
                                        <p:attrNameLst>
                                          <p:attrName>style.visibility</p:attrName>
                                        </p:attrNameLst>
                                      </p:cBhvr>
                                      <p:to>
                                        <p:strVal val="visible"/>
                                      </p:to>
                                    </p:set>
                                    <p:anim by="(-#ppt_w*2)" calcmode="lin" valueType="num">
                                      <p:cBhvr rctx="PPT">
                                        <p:cTn id="19" dur="500" autoRev="1" fill="hold">
                                          <p:stCondLst>
                                            <p:cond delay="0"/>
                                          </p:stCondLst>
                                        </p:cTn>
                                        <p:tgtEl>
                                          <p:spTgt spid="14344"/>
                                        </p:tgtEl>
                                        <p:attrNameLst>
                                          <p:attrName>ppt_w</p:attrName>
                                        </p:attrNameLst>
                                      </p:cBhvr>
                                    </p:anim>
                                    <p:anim by="(#ppt_w*0.50)" calcmode="lin" valueType="num">
                                      <p:cBhvr>
                                        <p:cTn id="20" dur="500" decel="50000" autoRev="1" fill="hold">
                                          <p:stCondLst>
                                            <p:cond delay="0"/>
                                          </p:stCondLst>
                                        </p:cTn>
                                        <p:tgtEl>
                                          <p:spTgt spid="14344"/>
                                        </p:tgtEl>
                                        <p:attrNameLst>
                                          <p:attrName>ppt_x</p:attrName>
                                        </p:attrNameLst>
                                      </p:cBhvr>
                                    </p:anim>
                                    <p:anim from="(-#ppt_h/2)" to="(#ppt_y)" calcmode="lin" valueType="num">
                                      <p:cBhvr>
                                        <p:cTn id="21" dur="1000" fill="hold">
                                          <p:stCondLst>
                                            <p:cond delay="0"/>
                                          </p:stCondLst>
                                        </p:cTn>
                                        <p:tgtEl>
                                          <p:spTgt spid="14344"/>
                                        </p:tgtEl>
                                        <p:attrNameLst>
                                          <p:attrName>ppt_y</p:attrName>
                                        </p:attrNameLst>
                                      </p:cBhvr>
                                    </p:anim>
                                    <p:animRot by="21600000">
                                      <p:cBhvr>
                                        <p:cTn id="22" dur="1000" fill="hold">
                                          <p:stCondLst>
                                            <p:cond delay="0"/>
                                          </p:stCondLst>
                                        </p:cTn>
                                        <p:tgtEl>
                                          <p:spTgt spid="14344"/>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14345"/>
                                        </p:tgtEl>
                                        <p:attrNameLst>
                                          <p:attrName>style.visibility</p:attrName>
                                        </p:attrNameLst>
                                      </p:cBhvr>
                                      <p:to>
                                        <p:strVal val="visible"/>
                                      </p:to>
                                    </p:set>
                                    <p:anim calcmode="lin" valueType="num">
                                      <p:cBhvr>
                                        <p:cTn id="27" dur="1000" fill="hold"/>
                                        <p:tgtEl>
                                          <p:spTgt spid="14345"/>
                                        </p:tgtEl>
                                        <p:attrNameLst>
                                          <p:attrName>ppt_w</p:attrName>
                                        </p:attrNameLst>
                                      </p:cBhvr>
                                      <p:tavLst>
                                        <p:tav tm="0">
                                          <p:val>
                                            <p:fltVal val="0"/>
                                          </p:val>
                                        </p:tav>
                                        <p:tav tm="100000">
                                          <p:val>
                                            <p:strVal val="#ppt_w"/>
                                          </p:val>
                                        </p:tav>
                                      </p:tavLst>
                                    </p:anim>
                                    <p:anim calcmode="lin" valueType="num">
                                      <p:cBhvr>
                                        <p:cTn id="28" dur="1000" fill="hold"/>
                                        <p:tgtEl>
                                          <p:spTgt spid="14345"/>
                                        </p:tgtEl>
                                        <p:attrNameLst>
                                          <p:attrName>ppt_h</p:attrName>
                                        </p:attrNameLst>
                                      </p:cBhvr>
                                      <p:tavLst>
                                        <p:tav tm="0">
                                          <p:val>
                                            <p:fltVal val="0"/>
                                          </p:val>
                                        </p:tav>
                                        <p:tav tm="100000">
                                          <p:val>
                                            <p:strVal val="#ppt_h"/>
                                          </p:val>
                                        </p:tav>
                                      </p:tavLst>
                                    </p:anim>
                                    <p:anim calcmode="lin" valueType="num">
                                      <p:cBhvr>
                                        <p:cTn id="29" dur="1000" fill="hold"/>
                                        <p:tgtEl>
                                          <p:spTgt spid="14345"/>
                                        </p:tgtEl>
                                        <p:attrNameLst>
                                          <p:attrName>style.rotation</p:attrName>
                                        </p:attrNameLst>
                                      </p:cBhvr>
                                      <p:tavLst>
                                        <p:tav tm="0">
                                          <p:val>
                                            <p:fltVal val="90"/>
                                          </p:val>
                                        </p:tav>
                                        <p:tav tm="100000">
                                          <p:val>
                                            <p:fltVal val="0"/>
                                          </p:val>
                                        </p:tav>
                                      </p:tavLst>
                                    </p:anim>
                                    <p:animEffect transition="in" filter="fade">
                                      <p:cBhvr>
                                        <p:cTn id="30" dur="1000"/>
                                        <p:tgtEl>
                                          <p:spTgt spid="143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14346"/>
                                        </p:tgtEl>
                                        <p:attrNameLst>
                                          <p:attrName>style.visibility</p:attrName>
                                        </p:attrNameLst>
                                      </p:cBhvr>
                                      <p:to>
                                        <p:strVal val="visible"/>
                                      </p:to>
                                    </p:set>
                                    <p:anim by="(-#ppt_w*2)" calcmode="lin" valueType="num">
                                      <p:cBhvr rctx="PPT">
                                        <p:cTn id="35" dur="500" autoRev="1" fill="hold">
                                          <p:stCondLst>
                                            <p:cond delay="0"/>
                                          </p:stCondLst>
                                        </p:cTn>
                                        <p:tgtEl>
                                          <p:spTgt spid="14346"/>
                                        </p:tgtEl>
                                        <p:attrNameLst>
                                          <p:attrName>ppt_w</p:attrName>
                                        </p:attrNameLst>
                                      </p:cBhvr>
                                    </p:anim>
                                    <p:anim by="(#ppt_w*0.50)" calcmode="lin" valueType="num">
                                      <p:cBhvr>
                                        <p:cTn id="36" dur="500" decel="50000" autoRev="1" fill="hold">
                                          <p:stCondLst>
                                            <p:cond delay="0"/>
                                          </p:stCondLst>
                                        </p:cTn>
                                        <p:tgtEl>
                                          <p:spTgt spid="14346"/>
                                        </p:tgtEl>
                                        <p:attrNameLst>
                                          <p:attrName>ppt_x</p:attrName>
                                        </p:attrNameLst>
                                      </p:cBhvr>
                                    </p:anim>
                                    <p:anim from="(-#ppt_h/2)" to="(#ppt_y)" calcmode="lin" valueType="num">
                                      <p:cBhvr>
                                        <p:cTn id="37" dur="1000" fill="hold">
                                          <p:stCondLst>
                                            <p:cond delay="0"/>
                                          </p:stCondLst>
                                        </p:cTn>
                                        <p:tgtEl>
                                          <p:spTgt spid="14346"/>
                                        </p:tgtEl>
                                        <p:attrNameLst>
                                          <p:attrName>ppt_y</p:attrName>
                                        </p:attrNameLst>
                                      </p:cBhvr>
                                    </p:anim>
                                    <p:animRot by="21600000">
                                      <p:cBhvr>
                                        <p:cTn id="38" dur="1000" fill="hold">
                                          <p:stCondLst>
                                            <p:cond delay="0"/>
                                          </p:stCondLst>
                                        </p:cTn>
                                        <p:tgtEl>
                                          <p:spTgt spid="14346"/>
                                        </p:tgtEl>
                                        <p:attrNameLst>
                                          <p:attrName>r</p:attrName>
                                        </p:attrNameLst>
                                      </p:cBhvr>
                                    </p:animRot>
                                  </p:childTnLst>
                                </p:cTn>
                              </p:par>
                            </p:childTnLst>
                          </p:cTn>
                        </p:par>
                      </p:childTnLst>
                    </p:cTn>
                  </p:par>
                  <p:par>
                    <p:cTn id="39" fill="hold" nodeType="clickPar">
                      <p:stCondLst>
                        <p:cond delay="indefinite"/>
                      </p:stCondLst>
                      <p:childTnLst>
                        <p:par>
                          <p:cTn id="40" fill="hold" nodeType="withGroup">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347"/>
                                        </p:tgtEl>
                                        <p:attrNameLst>
                                          <p:attrName>style.visibility</p:attrName>
                                        </p:attrNameLst>
                                      </p:cBhvr>
                                      <p:to>
                                        <p:strVal val="visible"/>
                                      </p:to>
                                    </p:set>
                                    <p:anim calcmode="lin" valueType="num">
                                      <p:cBhvr>
                                        <p:cTn id="43" dur="1000" fill="hold"/>
                                        <p:tgtEl>
                                          <p:spTgt spid="14347"/>
                                        </p:tgtEl>
                                        <p:attrNameLst>
                                          <p:attrName>ppt_w</p:attrName>
                                        </p:attrNameLst>
                                      </p:cBhvr>
                                      <p:tavLst>
                                        <p:tav tm="0">
                                          <p:val>
                                            <p:strVal val="#ppt_w+.3"/>
                                          </p:val>
                                        </p:tav>
                                        <p:tav tm="100000">
                                          <p:val>
                                            <p:strVal val="#ppt_w"/>
                                          </p:val>
                                        </p:tav>
                                      </p:tavLst>
                                    </p:anim>
                                    <p:anim calcmode="lin" valueType="num">
                                      <p:cBhvr>
                                        <p:cTn id="44" dur="1000" fill="hold"/>
                                        <p:tgtEl>
                                          <p:spTgt spid="14347"/>
                                        </p:tgtEl>
                                        <p:attrNameLst>
                                          <p:attrName>ppt_h</p:attrName>
                                        </p:attrNameLst>
                                      </p:cBhvr>
                                      <p:tavLst>
                                        <p:tav tm="0">
                                          <p:val>
                                            <p:strVal val="#ppt_h"/>
                                          </p:val>
                                        </p:tav>
                                        <p:tav tm="100000">
                                          <p:val>
                                            <p:strVal val="#ppt_h"/>
                                          </p:val>
                                        </p:tav>
                                      </p:tavLst>
                                    </p:anim>
                                    <p:animEffect transition="in" filter="fade">
                                      <p:cBhvr>
                                        <p:cTn id="45" dur="1000"/>
                                        <p:tgtEl>
                                          <p:spTgt spid="1434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1" presetClass="entr" presetSubtype="0" fill="hold" grpId="0" nodeType="clickEffect">
                                  <p:stCondLst>
                                    <p:cond delay="0"/>
                                  </p:stCondLst>
                                  <p:iterate type="lt">
                                    <p:tmPct val="5000"/>
                                  </p:iterate>
                                  <p:childTnLst>
                                    <p:set>
                                      <p:cBhvr>
                                        <p:cTn id="49" dur="1" fill="hold">
                                          <p:stCondLst>
                                            <p:cond delay="0"/>
                                          </p:stCondLst>
                                        </p:cTn>
                                        <p:tgtEl>
                                          <p:spTgt spid="14348"/>
                                        </p:tgtEl>
                                        <p:attrNameLst>
                                          <p:attrName>style.visibility</p:attrName>
                                        </p:attrNameLst>
                                      </p:cBhvr>
                                      <p:to>
                                        <p:strVal val="visible"/>
                                      </p:to>
                                    </p:set>
                                    <p:anim calcmode="lin" valueType="num">
                                      <p:cBhvr>
                                        <p:cTn id="50" dur="1000" fill="hold"/>
                                        <p:tgtEl>
                                          <p:spTgt spid="14348"/>
                                        </p:tgtEl>
                                        <p:attrNameLst>
                                          <p:attrName>ppt_w</p:attrName>
                                        </p:attrNameLst>
                                      </p:cBhvr>
                                      <p:tavLst>
                                        <p:tav tm="0">
                                          <p:val>
                                            <p:fltVal val="0"/>
                                          </p:val>
                                        </p:tav>
                                        <p:tav tm="100000">
                                          <p:val>
                                            <p:strVal val="#ppt_w"/>
                                          </p:val>
                                        </p:tav>
                                      </p:tavLst>
                                    </p:anim>
                                    <p:anim calcmode="lin" valueType="num">
                                      <p:cBhvr>
                                        <p:cTn id="51" dur="1000" fill="hold"/>
                                        <p:tgtEl>
                                          <p:spTgt spid="14348"/>
                                        </p:tgtEl>
                                        <p:attrNameLst>
                                          <p:attrName>ppt_h</p:attrName>
                                        </p:attrNameLst>
                                      </p:cBhvr>
                                      <p:tavLst>
                                        <p:tav tm="0">
                                          <p:val>
                                            <p:fltVal val="0"/>
                                          </p:val>
                                        </p:tav>
                                        <p:tav tm="100000">
                                          <p:val>
                                            <p:strVal val="#ppt_h"/>
                                          </p:val>
                                        </p:tav>
                                      </p:tavLst>
                                    </p:anim>
                                    <p:anim calcmode="lin" valueType="num">
                                      <p:cBhvr>
                                        <p:cTn id="52" dur="1000" fill="hold"/>
                                        <p:tgtEl>
                                          <p:spTgt spid="14348"/>
                                        </p:tgtEl>
                                        <p:attrNameLst>
                                          <p:attrName>style.rotation</p:attrName>
                                        </p:attrNameLst>
                                      </p:cBhvr>
                                      <p:tavLst>
                                        <p:tav tm="0">
                                          <p:val>
                                            <p:fltVal val="90"/>
                                          </p:val>
                                        </p:tav>
                                        <p:tav tm="100000">
                                          <p:val>
                                            <p:fltVal val="0"/>
                                          </p:val>
                                        </p:tav>
                                      </p:tavLst>
                                    </p:anim>
                                    <p:animEffect transition="in" filter="fade">
                                      <p:cBhvr>
                                        <p:cTn id="53" dur="1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3" grpId="0"/>
      <p:bldP spid="14344" grpId="0"/>
      <p:bldP spid="14345" grpId="0"/>
      <p:bldP spid="14346" grpId="0"/>
      <p:bldP spid="14347" grpId="0"/>
      <p:bldP spid="143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7"/>
          <p:cNvSpPr/>
          <p:nvPr/>
        </p:nvSpPr>
        <p:spPr>
          <a:xfrm>
            <a:off x="300778" y="505970"/>
            <a:ext cx="11434078" cy="646331"/>
          </a:xfrm>
          <a:prstGeom prst="rect">
            <a:avLst/>
          </a:prstGeom>
          <a:solidFill>
            <a:srgbClr val="FFFF00"/>
          </a:solidFill>
        </p:spPr>
        <p:txBody>
          <a:bodyPr wrap="square">
            <a:spAutoFit/>
          </a:bodyPr>
          <a:lstStyle/>
          <a:p>
            <a:r>
              <a:rPr lang="en-US" altLang="en-US" sz="3600" b="1" i="1" u="sng" dirty="0" err="1">
                <a:solidFill>
                  <a:srgbClr val="FF0000"/>
                </a:solidFill>
                <a:latin typeface="Times New Roman" panose="02020603050405020304" pitchFamily="18" charset="0"/>
                <a:cs typeface="Times New Roman" panose="02020603050405020304" pitchFamily="18" charset="0"/>
              </a:rPr>
              <a:t>Bài</a:t>
            </a:r>
            <a:r>
              <a:rPr lang="en-US" altLang="en-US" sz="3600" b="1" i="1" u="sng" dirty="0">
                <a:solidFill>
                  <a:srgbClr val="FF0000"/>
                </a:solidFill>
                <a:latin typeface="Times New Roman" panose="02020603050405020304" pitchFamily="18" charset="0"/>
                <a:cs typeface="Times New Roman" panose="02020603050405020304" pitchFamily="18" charset="0"/>
              </a:rPr>
              <a:t> 3</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Tìm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bộ</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phận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câu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trả</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lời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cho</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câu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hỏi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Khi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nào</a:t>
            </a:r>
            <a:r>
              <a:rPr lang="en-US" altLang="en-US" sz="3600" b="1" i="1" dirty="0">
                <a:solidFill>
                  <a:srgbClr val="FF0000"/>
                </a:solidFill>
                <a:latin typeface="Times New Roman" panose="02020603050405020304" pitchFamily="18" charset="0"/>
                <a:cs typeface="Times New Roman" panose="02020603050405020304" pitchFamily="18" charset="0"/>
              </a:rPr>
              <a:t>?”</a:t>
            </a:r>
          </a:p>
        </p:txBody>
      </p:sp>
      <p:sp>
        <p:nvSpPr>
          <p:cNvPr id="11" name="Text Box 22"/>
          <p:cNvSpPr txBox="1">
            <a:spLocks noChangeArrowheads="1"/>
          </p:cNvSpPr>
          <p:nvPr/>
        </p:nvSpPr>
        <p:spPr bwMode="auto">
          <a:xfrm>
            <a:off x="747784" y="2119004"/>
            <a:ext cx="10987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a:solidFill>
                  <a:srgbClr val="002060"/>
                </a:solidFill>
                <a:latin typeface="Times New Roman" panose="02020603050405020304" pitchFamily="18" charset="0"/>
                <a:cs typeface="Times New Roman" panose="02020603050405020304" pitchFamily="18" charset="0"/>
              </a:rPr>
              <a:t>a) Anh </a:t>
            </a:r>
            <a:r>
              <a:rPr lang="en-US" altLang="en-US" sz="3600" b="1" dirty="0" err="1">
                <a:solidFill>
                  <a:srgbClr val="002060"/>
                </a:solidFill>
                <a:latin typeface="Times New Roman" panose="02020603050405020304" pitchFamily="18" charset="0"/>
                <a:cs typeface="Times New Roman" panose="02020603050405020304" pitchFamily="18" charset="0"/>
              </a:rPr>
              <a:t>Đom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Đóm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đèn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gác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khi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trời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đã</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tối</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sp>
        <p:nvSpPr>
          <p:cNvPr id="13" name="Text Box 22"/>
          <p:cNvSpPr txBox="1">
            <a:spLocks noChangeArrowheads="1"/>
          </p:cNvSpPr>
          <p:nvPr/>
        </p:nvSpPr>
        <p:spPr bwMode="auto">
          <a:xfrm>
            <a:off x="709684" y="3270414"/>
            <a:ext cx="10987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a:solidFill>
                  <a:srgbClr val="002060"/>
                </a:solidFill>
                <a:latin typeface="Times New Roman" panose="02020603050405020304" pitchFamily="18" charset="0"/>
                <a:cs typeface="Times New Roman" panose="02020603050405020304" pitchFamily="18" charset="0"/>
              </a:rPr>
              <a:t>b) </a:t>
            </a:r>
            <a:r>
              <a:rPr lang="en-US" altLang="en-US" sz="3600" b="1" dirty="0" err="1">
                <a:solidFill>
                  <a:srgbClr val="002060"/>
                </a:solidFill>
                <a:latin typeface="Times New Roman" panose="02020603050405020304" pitchFamily="18" charset="0"/>
                <a:cs typeface="Times New Roman" panose="02020603050405020304" pitchFamily="18" charset="0"/>
              </a:rPr>
              <a:t>Tối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mai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anh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Đom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Đóm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lại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gác</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sp>
        <p:nvSpPr>
          <p:cNvPr id="14" name="Text Box 22"/>
          <p:cNvSpPr txBox="1">
            <a:spLocks noChangeArrowheads="1"/>
          </p:cNvSpPr>
          <p:nvPr/>
        </p:nvSpPr>
        <p:spPr bwMode="auto">
          <a:xfrm>
            <a:off x="709684" y="4421825"/>
            <a:ext cx="10987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a:solidFill>
                  <a:srgbClr val="002060"/>
                </a:solidFill>
                <a:latin typeface="Times New Roman" panose="02020603050405020304" pitchFamily="18" charset="0"/>
                <a:cs typeface="Times New Roman" panose="02020603050405020304" pitchFamily="18" charset="0"/>
              </a:rPr>
              <a:t>c) </a:t>
            </a:r>
            <a:r>
              <a:rPr lang="en-US" altLang="en-US" sz="3600" b="1" dirty="0" err="1">
                <a:solidFill>
                  <a:srgbClr val="002060"/>
                </a:solidFill>
                <a:latin typeface="Times New Roman" panose="02020603050405020304" pitchFamily="18" charset="0"/>
                <a:cs typeface="Times New Roman" panose="02020603050405020304" pitchFamily="18" charset="0"/>
              </a:rPr>
              <a:t>Chúng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i="1" dirty="0">
                <a:solidFill>
                  <a:srgbClr val="002060"/>
                </a:solidFill>
                <a:latin typeface="Times New Roman" panose="02020603050405020304" pitchFamily="18" charset="0"/>
                <a:cs typeface="Times New Roman" panose="02020603050405020304" pitchFamily="18" charset="0"/>
              </a:rPr>
              <a:t>Anh </a:t>
            </a:r>
            <a:r>
              <a:rPr lang="en-US" altLang="en-US" sz="3600" b="1" i="1" dirty="0" err="1">
                <a:solidFill>
                  <a:srgbClr val="002060"/>
                </a:solidFill>
                <a:latin typeface="Times New Roman" panose="02020603050405020304" pitchFamily="18" charset="0"/>
                <a:cs typeface="Times New Roman" panose="02020603050405020304" pitchFamily="18" charset="0"/>
              </a:rPr>
              <a:t>Đom</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Đóm</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trong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kì</a:t>
            </a:r>
            <a:r>
              <a:rPr lang="en-US" altLang="en-US" sz="3600" b="1" dirty="0">
                <a:solidFill>
                  <a:srgbClr val="002060"/>
                </a:solidFill>
                <a:latin typeface="Times New Roman" panose="02020603050405020304" pitchFamily="18" charset="0"/>
                <a:cs typeface="Times New Roman" panose="02020603050405020304" pitchFamily="18" charset="0"/>
              </a:rPr>
              <a:t> I.</a:t>
            </a:r>
          </a:p>
        </p:txBody>
      </p:sp>
    </p:spTree>
    <p:extLst>
      <p:ext uri="{BB962C8B-B14F-4D97-AF65-F5344CB8AC3E}">
        <p14:creationId xmlns:p14="http://schemas.microsoft.com/office/powerpoint/2010/main" val="33984448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a:extLst>
              <a:ext uri="{FF2B5EF4-FFF2-40B4-BE49-F238E27FC236}">
                <a16:creationId xmlns:a16="http://schemas.microsoft.com/office/drawing/2014/main" id="{CE480F7D-45A0-4341-950C-168EE696DB27}"/>
              </a:ext>
            </a:extLst>
          </p:cNvPr>
          <p:cNvSpPr txBox="1">
            <a:spLocks noChangeArrowheads="1"/>
          </p:cNvSpPr>
          <p:nvPr/>
        </p:nvSpPr>
        <p:spPr bwMode="auto">
          <a:xfrm>
            <a:off x="1828800" y="152401"/>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GV: Đọc mẫu bài văn</a:t>
            </a:r>
          </a:p>
        </p:txBody>
      </p:sp>
      <p:sp>
        <p:nvSpPr>
          <p:cNvPr id="15365" name="Text Box 5">
            <a:extLst>
              <a:ext uri="{FF2B5EF4-FFF2-40B4-BE49-F238E27FC236}">
                <a16:creationId xmlns:a16="http://schemas.microsoft.com/office/drawing/2014/main" id="{E2830FD4-31A0-4215-A751-D56ED1A2A32B}"/>
              </a:ext>
            </a:extLst>
          </p:cNvPr>
          <p:cNvSpPr txBox="1">
            <a:spLocks noChangeArrowheads="1"/>
          </p:cNvSpPr>
          <p:nvPr/>
        </p:nvSpPr>
        <p:spPr bwMode="auto">
          <a:xfrm>
            <a:off x="3429000" y="609601"/>
            <a:ext cx="594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rPr>
              <a:t>Đoạn văn tả bầu trời buổi sớm:</a:t>
            </a:r>
          </a:p>
        </p:txBody>
      </p:sp>
      <p:sp>
        <p:nvSpPr>
          <p:cNvPr id="15366" name="Text Box 6">
            <a:extLst>
              <a:ext uri="{FF2B5EF4-FFF2-40B4-BE49-F238E27FC236}">
                <a16:creationId xmlns:a16="http://schemas.microsoft.com/office/drawing/2014/main" id="{54609BF8-6D01-492F-90B7-1523C4E64E25}"/>
              </a:ext>
            </a:extLst>
          </p:cNvPr>
          <p:cNvSpPr txBox="1">
            <a:spLocks noChangeArrowheads="1"/>
          </p:cNvSpPr>
          <p:nvPr/>
        </p:nvSpPr>
        <p:spPr bwMode="auto">
          <a:xfrm>
            <a:off x="1828800" y="1219200"/>
            <a:ext cx="86868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Mỗi sớm mai thức dậy, em cùng chị chạy lên đê để hít thở không khí trong lành của buổi sáng. Trên đê cao, em có thể nhìn thấy rõ cảnh vật xung quanh. Ông mặt trời từ từ ló cái đầu đỏ rực ra khỏi chăn mây. Những anh nắng đầu tiên tinh nghịch chui qua từng khe lá. Chị em nhà gió đuổi nhau vòng qua lũy tre rồi lại sà xuống </a:t>
            </a:r>
            <a:r>
              <a:rPr lang="en-US" altLang="en-US" sz="2800" b="1">
                <a:latin typeface=".VnTime" pitchFamily="34" charset="0"/>
              </a:rPr>
              <a:t>v</a:t>
            </a:r>
            <a:r>
              <a:rPr lang="en-US" altLang="en-US" sz="3200" b="1">
                <a:latin typeface=".VnTime" pitchFamily="34" charset="0"/>
              </a:rPr>
              <a:t>­</a:t>
            </a:r>
            <a:r>
              <a:rPr lang="en-US" altLang="en-US" sz="2800" b="1">
                <a:latin typeface=".VnTime" pitchFamily="34" charset="0"/>
              </a:rPr>
              <a:t>ờn</a:t>
            </a:r>
            <a:r>
              <a:rPr lang="en-US" altLang="en-US" sz="2800" b="1"/>
              <a:t> khắp mặt sông.</a:t>
            </a:r>
          </a:p>
        </p:txBody>
      </p:sp>
      <p:pic>
        <p:nvPicPr>
          <p:cNvPr id="11269" name="Picture 8" descr="anh">
            <a:extLst>
              <a:ext uri="{FF2B5EF4-FFF2-40B4-BE49-F238E27FC236}">
                <a16:creationId xmlns:a16="http://schemas.microsoft.com/office/drawing/2014/main" id="{540B7875-B1FF-4F8C-9086-16E05747B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800600"/>
            <a:ext cx="8458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3"/>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5365"/>
                                        </p:tgtEl>
                                        <p:attrNameLst>
                                          <p:attrName>style.visibility</p:attrName>
                                        </p:attrNameLst>
                                      </p:cBhvr>
                                      <p:to>
                                        <p:strVal val="visible"/>
                                      </p:to>
                                    </p:set>
                                    <p:anim by="(-#ppt_w*2)" calcmode="lin" valueType="num">
                                      <p:cBhvr rctx="PPT">
                                        <p:cTn id="14" dur="500" autoRev="1" fill="hold">
                                          <p:stCondLst>
                                            <p:cond delay="0"/>
                                          </p:stCondLst>
                                        </p:cTn>
                                        <p:tgtEl>
                                          <p:spTgt spid="15365"/>
                                        </p:tgtEl>
                                        <p:attrNameLst>
                                          <p:attrName>ppt_w</p:attrName>
                                        </p:attrNameLst>
                                      </p:cBhvr>
                                    </p:anim>
                                    <p:anim by="(#ppt_w*0.50)" calcmode="lin" valueType="num">
                                      <p:cBhvr>
                                        <p:cTn id="15" dur="500" decel="50000" autoRev="1" fill="hold">
                                          <p:stCondLst>
                                            <p:cond delay="0"/>
                                          </p:stCondLst>
                                        </p:cTn>
                                        <p:tgtEl>
                                          <p:spTgt spid="15365"/>
                                        </p:tgtEl>
                                        <p:attrNameLst>
                                          <p:attrName>ppt_x</p:attrName>
                                        </p:attrNameLst>
                                      </p:cBhvr>
                                    </p:anim>
                                    <p:anim from="(-#ppt_h/2)" to="(#ppt_y)" calcmode="lin" valueType="num">
                                      <p:cBhvr>
                                        <p:cTn id="16" dur="1000" fill="hold">
                                          <p:stCondLst>
                                            <p:cond delay="0"/>
                                          </p:stCondLst>
                                        </p:cTn>
                                        <p:tgtEl>
                                          <p:spTgt spid="15365"/>
                                        </p:tgtEl>
                                        <p:attrNameLst>
                                          <p:attrName>ppt_y</p:attrName>
                                        </p:attrNameLst>
                                      </p:cBhvr>
                                    </p:anim>
                                    <p:animRot by="21600000">
                                      <p:cBhvr>
                                        <p:cTn id="17" dur="1000" fill="hold">
                                          <p:stCondLst>
                                            <p:cond delay="0"/>
                                          </p:stCondLst>
                                        </p:cTn>
                                        <p:tgtEl>
                                          <p:spTgt spid="15365"/>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15366"/>
                                        </p:tgtEl>
                                        <p:attrNameLst>
                                          <p:attrName>style.visibility</p:attrName>
                                        </p:attrNameLst>
                                      </p:cBhvr>
                                      <p:to>
                                        <p:strVal val="visible"/>
                                      </p:to>
                                    </p:set>
                                    <p:animEffect transition="in" filter="fade">
                                      <p:cBhvr>
                                        <p:cTn id="22" dur="1000"/>
                                        <p:tgtEl>
                                          <p:spTgt spid="15366"/>
                                        </p:tgtEl>
                                      </p:cBhvr>
                                    </p:animEffect>
                                    <p:anim calcmode="lin" valueType="num">
                                      <p:cBhvr>
                                        <p:cTn id="23" dur="1000" fill="hold"/>
                                        <p:tgtEl>
                                          <p:spTgt spid="15366"/>
                                        </p:tgtEl>
                                        <p:attrNameLst>
                                          <p:attrName>ppt_x</p:attrName>
                                        </p:attrNameLst>
                                      </p:cBhvr>
                                      <p:tavLst>
                                        <p:tav tm="0">
                                          <p:val>
                                            <p:strVal val="#ppt_x-.1"/>
                                          </p:val>
                                        </p:tav>
                                        <p:tav tm="100000">
                                          <p:val>
                                            <p:strVal val="#ppt_x"/>
                                          </p:val>
                                        </p:tav>
                                      </p:tavLst>
                                    </p:anim>
                                    <p:anim calcmode="lin" valueType="num">
                                      <p:cBhvr>
                                        <p:cTn id="24" dur="1000" fill="hold"/>
                                        <p:tgtEl>
                                          <p:spTgt spid="153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p:bldP spid="153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a:extLst>
              <a:ext uri="{FF2B5EF4-FFF2-40B4-BE49-F238E27FC236}">
                <a16:creationId xmlns:a16="http://schemas.microsoft.com/office/drawing/2014/main" id="{AFBCC959-2614-46DD-81C8-307F1C79F7E8}"/>
              </a:ext>
            </a:extLst>
          </p:cNvPr>
          <p:cNvSpPr txBox="1">
            <a:spLocks noChangeArrowheads="1"/>
          </p:cNvSpPr>
          <p:nvPr/>
        </p:nvSpPr>
        <p:spPr bwMode="auto">
          <a:xfrm>
            <a:off x="3886200" y="152401"/>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rPr>
              <a:t>Đoạn văn tả vườn cây:</a:t>
            </a:r>
          </a:p>
        </p:txBody>
      </p:sp>
      <p:sp>
        <p:nvSpPr>
          <p:cNvPr id="16389" name="Text Box 5">
            <a:extLst>
              <a:ext uri="{FF2B5EF4-FFF2-40B4-BE49-F238E27FC236}">
                <a16:creationId xmlns:a16="http://schemas.microsoft.com/office/drawing/2014/main" id="{000A3C30-E1E5-4227-B1FB-A05675398291}"/>
              </a:ext>
            </a:extLst>
          </p:cNvPr>
          <p:cNvSpPr txBox="1">
            <a:spLocks noChangeArrowheads="1"/>
          </p:cNvSpPr>
          <p:nvPr/>
        </p:nvSpPr>
        <p:spPr bwMode="auto">
          <a:xfrm>
            <a:off x="1752600" y="609601"/>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Trước cửa nhà em có một khoảnh đất nhỏ đất nhỏ dành để trồng hoa. Mỗi độ xuân về, những nàng hồng tíu tít rủ nhau mặc những bộ quần áo đỏ nhung, phớt hồng lộng lẫy. Chị loa kèn dịu dàng hơn nên chọn cho mình một bộ váy trắng muốt, dài thướt tha. Cô lay ơn ngày thường ẩn mình trong lớp lá xanh nay cũng khoe sắc bằng vạt áo vàng tươi.</a:t>
            </a:r>
          </a:p>
        </p:txBody>
      </p:sp>
      <p:sp>
        <p:nvSpPr>
          <p:cNvPr id="16391" name="Text Box 7">
            <a:extLst>
              <a:ext uri="{FF2B5EF4-FFF2-40B4-BE49-F238E27FC236}">
                <a16:creationId xmlns:a16="http://schemas.microsoft.com/office/drawing/2014/main" id="{7890F85D-7C48-4044-9E1F-8FC9ABC1B502}"/>
              </a:ext>
            </a:extLst>
          </p:cNvPr>
          <p:cNvSpPr txBox="1">
            <a:spLocks noChangeArrowheads="1"/>
          </p:cNvSpPr>
          <p:nvPr/>
        </p:nvSpPr>
        <p:spPr bwMode="auto">
          <a:xfrm>
            <a:off x="1524000" y="40386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a:t>
            </a:r>
            <a:r>
              <a:rPr lang="en-US" altLang="en-US" sz="2800" b="1">
                <a:solidFill>
                  <a:schemeClr val="accent2"/>
                </a:solidFill>
              </a:rPr>
              <a:t>- HS làm bài xong, đọc bài làm của mình trước lớp. </a:t>
            </a:r>
          </a:p>
        </p:txBody>
      </p:sp>
      <p:sp>
        <p:nvSpPr>
          <p:cNvPr id="16392" name="Text Box 8">
            <a:extLst>
              <a:ext uri="{FF2B5EF4-FFF2-40B4-BE49-F238E27FC236}">
                <a16:creationId xmlns:a16="http://schemas.microsoft.com/office/drawing/2014/main" id="{74830601-EA0A-4D9E-A2C2-5FBEE7453D2E}"/>
              </a:ext>
            </a:extLst>
          </p:cNvPr>
          <p:cNvSpPr txBox="1">
            <a:spLocks noChangeArrowheads="1"/>
          </p:cNvSpPr>
          <p:nvPr/>
        </p:nvSpPr>
        <p:spPr bwMode="auto">
          <a:xfrm>
            <a:off x="1676400" y="4495801"/>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 Nhận xét và bổ sung, chỉnh sửa lỗi cho HS.</a:t>
            </a:r>
          </a:p>
        </p:txBody>
      </p:sp>
      <p:pic>
        <p:nvPicPr>
          <p:cNvPr id="12294" name="Picture 9" descr="dep">
            <a:extLst>
              <a:ext uri="{FF2B5EF4-FFF2-40B4-BE49-F238E27FC236}">
                <a16:creationId xmlns:a16="http://schemas.microsoft.com/office/drawing/2014/main" id="{0180722E-9DFE-4FCB-AF3E-D7A7E1BF2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181600"/>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388"/>
                                        </p:tgtEl>
                                        <p:attrNameLst>
                                          <p:attrName>style.visibility</p:attrName>
                                        </p:attrNameLst>
                                      </p:cBhvr>
                                      <p:to>
                                        <p:strVal val="visible"/>
                                      </p:to>
                                    </p:set>
                                    <p:anim by="(-#ppt_w*2)" calcmode="lin" valueType="num">
                                      <p:cBhvr rctx="PPT">
                                        <p:cTn id="7" dur="500" autoRev="1" fill="hold">
                                          <p:stCondLst>
                                            <p:cond delay="0"/>
                                          </p:stCondLst>
                                        </p:cTn>
                                        <p:tgtEl>
                                          <p:spTgt spid="16388"/>
                                        </p:tgtEl>
                                        <p:attrNameLst>
                                          <p:attrName>ppt_w</p:attrName>
                                        </p:attrNameLst>
                                      </p:cBhvr>
                                    </p:anim>
                                    <p:anim by="(#ppt_w*0.50)" calcmode="lin" valueType="num">
                                      <p:cBhvr>
                                        <p:cTn id="8" dur="500" decel="50000" autoRev="1" fill="hold">
                                          <p:stCondLst>
                                            <p:cond delay="0"/>
                                          </p:stCondLst>
                                        </p:cTn>
                                        <p:tgtEl>
                                          <p:spTgt spid="16388"/>
                                        </p:tgtEl>
                                        <p:attrNameLst>
                                          <p:attrName>ppt_x</p:attrName>
                                        </p:attrNameLst>
                                      </p:cBhvr>
                                    </p:anim>
                                    <p:anim from="(-#ppt_h/2)" to="(#ppt_y)" calcmode="lin" valueType="num">
                                      <p:cBhvr>
                                        <p:cTn id="9" dur="1000" fill="hold">
                                          <p:stCondLst>
                                            <p:cond delay="0"/>
                                          </p:stCondLst>
                                        </p:cTn>
                                        <p:tgtEl>
                                          <p:spTgt spid="16388"/>
                                        </p:tgtEl>
                                        <p:attrNameLst>
                                          <p:attrName>ppt_y</p:attrName>
                                        </p:attrNameLst>
                                      </p:cBhvr>
                                    </p:anim>
                                    <p:animRot by="21600000">
                                      <p:cBhvr>
                                        <p:cTn id="10" dur="1000" fill="hold">
                                          <p:stCondLst>
                                            <p:cond delay="0"/>
                                          </p:stCondLst>
                                        </p:cTn>
                                        <p:tgtEl>
                                          <p:spTgt spid="16388"/>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6389"/>
                                        </p:tgtEl>
                                        <p:attrNameLst>
                                          <p:attrName>style.visibility</p:attrName>
                                        </p:attrNameLst>
                                      </p:cBhvr>
                                      <p:to>
                                        <p:strVal val="visible"/>
                                      </p:to>
                                    </p:set>
                                    <p:anim calcmode="discrete" valueType="clr">
                                      <p:cBhvr override="childStyle">
                                        <p:cTn id="15" dur="80"/>
                                        <p:tgtEl>
                                          <p:spTgt spid="1638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6389"/>
                                        </p:tgtEl>
                                        <p:attrNameLst>
                                          <p:attrName>fillcolor</p:attrName>
                                        </p:attrNameLst>
                                      </p:cBhvr>
                                      <p:tavLst>
                                        <p:tav tm="0">
                                          <p:val>
                                            <p:clrVal>
                                              <a:schemeClr val="accent2"/>
                                            </p:clrVal>
                                          </p:val>
                                        </p:tav>
                                        <p:tav tm="50000">
                                          <p:val>
                                            <p:clrVal>
                                              <a:schemeClr val="hlink"/>
                                            </p:clrVal>
                                          </p:val>
                                        </p:tav>
                                      </p:tavLst>
                                    </p:anim>
                                    <p:set>
                                      <p:cBhvr>
                                        <p:cTn id="17" dur="80"/>
                                        <p:tgtEl>
                                          <p:spTgt spid="16389"/>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6391"/>
                                        </p:tgtEl>
                                        <p:attrNameLst>
                                          <p:attrName>style.visibility</p:attrName>
                                        </p:attrNameLst>
                                      </p:cBhvr>
                                      <p:to>
                                        <p:strVal val="visible"/>
                                      </p:to>
                                    </p:set>
                                    <p:anim calcmode="lin" valueType="num">
                                      <p:cBhvr>
                                        <p:cTn id="22" dur="1000" fill="hold"/>
                                        <p:tgtEl>
                                          <p:spTgt spid="16391"/>
                                        </p:tgtEl>
                                        <p:attrNameLst>
                                          <p:attrName>ppt_w</p:attrName>
                                        </p:attrNameLst>
                                      </p:cBhvr>
                                      <p:tavLst>
                                        <p:tav tm="0">
                                          <p:val>
                                            <p:fltVal val="0"/>
                                          </p:val>
                                        </p:tav>
                                        <p:tav tm="100000">
                                          <p:val>
                                            <p:strVal val="#ppt_w"/>
                                          </p:val>
                                        </p:tav>
                                      </p:tavLst>
                                    </p:anim>
                                    <p:anim calcmode="lin" valueType="num">
                                      <p:cBhvr>
                                        <p:cTn id="23" dur="1000" fill="hold"/>
                                        <p:tgtEl>
                                          <p:spTgt spid="16391"/>
                                        </p:tgtEl>
                                        <p:attrNameLst>
                                          <p:attrName>ppt_h</p:attrName>
                                        </p:attrNameLst>
                                      </p:cBhvr>
                                      <p:tavLst>
                                        <p:tav tm="0">
                                          <p:val>
                                            <p:fltVal val="0"/>
                                          </p:val>
                                        </p:tav>
                                        <p:tav tm="100000">
                                          <p:val>
                                            <p:strVal val="#ppt_h"/>
                                          </p:val>
                                        </p:tav>
                                      </p:tavLst>
                                    </p:anim>
                                    <p:anim calcmode="lin" valueType="num">
                                      <p:cBhvr>
                                        <p:cTn id="24" dur="1000" fill="hold"/>
                                        <p:tgtEl>
                                          <p:spTgt spid="16391"/>
                                        </p:tgtEl>
                                        <p:attrNameLst>
                                          <p:attrName>style.rotation</p:attrName>
                                        </p:attrNameLst>
                                      </p:cBhvr>
                                      <p:tavLst>
                                        <p:tav tm="0">
                                          <p:val>
                                            <p:fltVal val="90"/>
                                          </p:val>
                                        </p:tav>
                                        <p:tav tm="100000">
                                          <p:val>
                                            <p:fltVal val="0"/>
                                          </p:val>
                                        </p:tav>
                                      </p:tavLst>
                                    </p:anim>
                                    <p:animEffect transition="in" filter="fade">
                                      <p:cBhvr>
                                        <p:cTn id="25" dur="1000"/>
                                        <p:tgtEl>
                                          <p:spTgt spid="163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16392"/>
                                        </p:tgtEl>
                                        <p:attrNameLst>
                                          <p:attrName>style.visibility</p:attrName>
                                        </p:attrNameLst>
                                      </p:cBhvr>
                                      <p:to>
                                        <p:strVal val="visible"/>
                                      </p:to>
                                    </p:set>
                                    <p:anim calcmode="lin" valueType="num">
                                      <p:cBhvr>
                                        <p:cTn id="30" dur="1000" fill="hold"/>
                                        <p:tgtEl>
                                          <p:spTgt spid="16392"/>
                                        </p:tgtEl>
                                        <p:attrNameLst>
                                          <p:attrName>ppt_w</p:attrName>
                                        </p:attrNameLst>
                                      </p:cBhvr>
                                      <p:tavLst>
                                        <p:tav tm="0">
                                          <p:val>
                                            <p:fltVal val="0"/>
                                          </p:val>
                                        </p:tav>
                                        <p:tav tm="100000">
                                          <p:val>
                                            <p:strVal val="#ppt_w"/>
                                          </p:val>
                                        </p:tav>
                                      </p:tavLst>
                                    </p:anim>
                                    <p:anim calcmode="lin" valueType="num">
                                      <p:cBhvr>
                                        <p:cTn id="31" dur="1000" fill="hold"/>
                                        <p:tgtEl>
                                          <p:spTgt spid="16392"/>
                                        </p:tgtEl>
                                        <p:attrNameLst>
                                          <p:attrName>ppt_h</p:attrName>
                                        </p:attrNameLst>
                                      </p:cBhvr>
                                      <p:tavLst>
                                        <p:tav tm="0">
                                          <p:val>
                                            <p:fltVal val="0"/>
                                          </p:val>
                                        </p:tav>
                                        <p:tav tm="100000">
                                          <p:val>
                                            <p:strVal val="#ppt_h"/>
                                          </p:val>
                                        </p:tav>
                                      </p:tavLst>
                                    </p:anim>
                                    <p:anim calcmode="lin" valueType="num">
                                      <p:cBhvr>
                                        <p:cTn id="32" dur="1000" fill="hold"/>
                                        <p:tgtEl>
                                          <p:spTgt spid="16392"/>
                                        </p:tgtEl>
                                        <p:attrNameLst>
                                          <p:attrName>style.rotation</p:attrName>
                                        </p:attrNameLst>
                                      </p:cBhvr>
                                      <p:tavLst>
                                        <p:tav tm="0">
                                          <p:val>
                                            <p:fltVal val="90"/>
                                          </p:val>
                                        </p:tav>
                                        <p:tav tm="100000">
                                          <p:val>
                                            <p:fltVal val="0"/>
                                          </p:val>
                                        </p:tav>
                                      </p:tavLst>
                                    </p:anim>
                                    <p:animEffect transition="in" filter="fade">
                                      <p:cBhvr>
                                        <p:cTn id="33" dur="1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9" grpId="0"/>
      <p:bldP spid="16391" grpId="0"/>
      <p:bldP spid="1639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Ếch Con - Liên khúc nhạc thiếu nhi - Chun Chi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02398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a:extLst>
              <a:ext uri="{FF2B5EF4-FFF2-40B4-BE49-F238E27FC236}">
                <a16:creationId xmlns:a16="http://schemas.microsoft.com/office/drawing/2014/main" id="{F7BE8E1A-13B2-4D56-BD23-98B5EBB6D19F}"/>
              </a:ext>
            </a:extLst>
          </p:cNvPr>
          <p:cNvSpPr txBox="1">
            <a:spLocks noChangeArrowheads="1"/>
          </p:cNvSpPr>
          <p:nvPr/>
        </p:nvSpPr>
        <p:spPr bwMode="auto">
          <a:xfrm>
            <a:off x="3657600" y="60960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u="sng">
                <a:solidFill>
                  <a:srgbClr val="FF0000"/>
                </a:solidFill>
              </a:rPr>
              <a:t>LUYỆN TỪ VÀ CÂU:</a:t>
            </a:r>
          </a:p>
        </p:txBody>
      </p:sp>
      <p:sp>
        <p:nvSpPr>
          <p:cNvPr id="13316" name="WordArt 6">
            <a:extLst>
              <a:ext uri="{FF2B5EF4-FFF2-40B4-BE49-F238E27FC236}">
                <a16:creationId xmlns:a16="http://schemas.microsoft.com/office/drawing/2014/main" id="{A7FC44D7-61FF-4058-A765-ABE7D1744060}"/>
              </a:ext>
            </a:extLst>
          </p:cNvPr>
          <p:cNvSpPr>
            <a:spLocks noChangeArrowheads="1" noChangeShapeType="1" noTextEdit="1"/>
          </p:cNvSpPr>
          <p:nvPr/>
        </p:nvSpPr>
        <p:spPr bwMode="auto">
          <a:xfrm>
            <a:off x="3276600" y="1295400"/>
            <a:ext cx="5105400" cy="457200"/>
          </a:xfrm>
          <a:prstGeom prst="rect">
            <a:avLst/>
          </a:prstGeom>
        </p:spPr>
        <p:txBody>
          <a:bodyPr wrap="none" fromWordArt="1">
            <a:prstTxWarp prst="textPlain">
              <a:avLst>
                <a:gd name="adj" fmla="val 50000"/>
              </a:avLst>
            </a:prstTxWarp>
            <a:scene3d>
              <a:camera prst="legacyPerspectiveBottomRight">
                <a:rot lat="0" lon="21239998" rev="0"/>
              </a:camera>
              <a:lightRig rig="legacyHarsh3" dir="l"/>
            </a:scene3d>
            <a:sp3d extrusionH="430200" prstMaterial="legacyMatte">
              <a:extrusionClr>
                <a:srgbClr val="C0C0C0"/>
              </a:extrusionClr>
              <a:contourClr>
                <a:srgbClr val="DCEBF5"/>
              </a:contourClr>
            </a:sp3d>
          </a:bodyPr>
          <a:lstStyle/>
          <a:p>
            <a:r>
              <a:rPr lang="en-US" sz="3600" b="1"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cs typeface="Arial" panose="020B0604020202020204" pitchFamily="34" charset="0"/>
              </a:rPr>
              <a:t> Nhân hóa</a:t>
            </a:r>
          </a:p>
        </p:txBody>
      </p:sp>
      <p:sp>
        <p:nvSpPr>
          <p:cNvPr id="17416" name="AutoShape 8">
            <a:extLst>
              <a:ext uri="{FF2B5EF4-FFF2-40B4-BE49-F238E27FC236}">
                <a16:creationId xmlns:a16="http://schemas.microsoft.com/office/drawing/2014/main" id="{EC596CEA-2099-4208-8C74-E684996D2A9E}"/>
              </a:ext>
            </a:extLst>
          </p:cNvPr>
          <p:cNvSpPr>
            <a:spLocks noChangeArrowheads="1"/>
          </p:cNvSpPr>
          <p:nvPr/>
        </p:nvSpPr>
        <p:spPr bwMode="auto">
          <a:xfrm>
            <a:off x="1752600" y="2057400"/>
            <a:ext cx="8686800" cy="4572000"/>
          </a:xfrm>
          <a:prstGeom prst="upArrowCallout">
            <a:avLst>
              <a:gd name="adj1" fmla="val 47500"/>
              <a:gd name="adj2" fmla="val 47500"/>
              <a:gd name="adj3" fmla="val 16667"/>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17" name="Text Box 9">
            <a:extLst>
              <a:ext uri="{FF2B5EF4-FFF2-40B4-BE49-F238E27FC236}">
                <a16:creationId xmlns:a16="http://schemas.microsoft.com/office/drawing/2014/main" id="{0D39E588-E371-435D-99AA-36100D983580}"/>
              </a:ext>
            </a:extLst>
          </p:cNvPr>
          <p:cNvSpPr txBox="1">
            <a:spLocks noChangeArrowheads="1"/>
          </p:cNvSpPr>
          <p:nvPr/>
        </p:nvSpPr>
        <p:spPr bwMode="auto">
          <a:xfrm>
            <a:off x="5029200" y="2667000"/>
            <a:ext cx="2133600" cy="946150"/>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CỦNG CỐ DẶN DÒ:</a:t>
            </a:r>
          </a:p>
        </p:txBody>
      </p:sp>
      <p:sp>
        <p:nvSpPr>
          <p:cNvPr id="17419" name="Text Box 11">
            <a:extLst>
              <a:ext uri="{FF2B5EF4-FFF2-40B4-BE49-F238E27FC236}">
                <a16:creationId xmlns:a16="http://schemas.microsoft.com/office/drawing/2014/main" id="{4490FC20-C87F-4848-AAAF-00D6FE13F2D8}"/>
              </a:ext>
            </a:extLst>
          </p:cNvPr>
          <p:cNvSpPr txBox="1">
            <a:spLocks noChangeArrowheads="1"/>
          </p:cNvSpPr>
          <p:nvPr/>
        </p:nvSpPr>
        <p:spPr bwMode="auto">
          <a:xfrm>
            <a:off x="1828800" y="3581401"/>
            <a:ext cx="8534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Qua bài tập 2: Em tả bầu trời buổi sớm hoặc tả một vườn cây, ta thấy được cảnh vật thiên nhiên rất gần gũi với chúng ta. Chúng ta càng gắn bó với thiên nhiên, chúng ta phải có ý thức bảo vệ môi trường.</a:t>
            </a:r>
          </a:p>
        </p:txBody>
      </p:sp>
      <p:sp>
        <p:nvSpPr>
          <p:cNvPr id="17420" name="Text Box 12">
            <a:extLst>
              <a:ext uri="{FF2B5EF4-FFF2-40B4-BE49-F238E27FC236}">
                <a16:creationId xmlns:a16="http://schemas.microsoft.com/office/drawing/2014/main" id="{70477602-502C-46E9-9254-6F56895F8FF7}"/>
              </a:ext>
            </a:extLst>
          </p:cNvPr>
          <p:cNvSpPr txBox="1">
            <a:spLocks noChangeArrowheads="1"/>
          </p:cNvSpPr>
          <p:nvPr/>
        </p:nvSpPr>
        <p:spPr bwMode="auto">
          <a:xfrm>
            <a:off x="1981200" y="563880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 Nhận xét tiết học; Dặn HS chưa hoàn thành đoạn văn về nhà làm tiếp. Cả lớp CB bài sau</a:t>
            </a:r>
            <a:r>
              <a:rPr lang="en-US" altLang="en-US" sz="2800" b="1">
                <a:solidFill>
                  <a:schemeClr val="accent2"/>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2000"/>
                                        <p:tgtEl>
                                          <p:spTgt spid="174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7417"/>
                                        </p:tgtEl>
                                        <p:attrNameLst>
                                          <p:attrName>style.visibility</p:attrName>
                                        </p:attrNameLst>
                                      </p:cBhvr>
                                      <p:to>
                                        <p:strVal val="visible"/>
                                      </p:to>
                                    </p:set>
                                    <p:animEffect transition="in" filter="fade">
                                      <p:cBhvr>
                                        <p:cTn id="12" dur="1000"/>
                                        <p:tgtEl>
                                          <p:spTgt spid="17417"/>
                                        </p:tgtEl>
                                      </p:cBhvr>
                                    </p:animEffect>
                                    <p:anim calcmode="lin" valueType="num">
                                      <p:cBhvr>
                                        <p:cTn id="13" dur="1000" fill="hold"/>
                                        <p:tgtEl>
                                          <p:spTgt spid="17417"/>
                                        </p:tgtEl>
                                        <p:attrNameLst>
                                          <p:attrName>ppt_x</p:attrName>
                                        </p:attrNameLst>
                                      </p:cBhvr>
                                      <p:tavLst>
                                        <p:tav tm="0">
                                          <p:val>
                                            <p:strVal val="#ppt_x-.1"/>
                                          </p:val>
                                        </p:tav>
                                        <p:tav tm="100000">
                                          <p:val>
                                            <p:strVal val="#ppt_x"/>
                                          </p:val>
                                        </p:tav>
                                      </p:tavLst>
                                    </p:anim>
                                    <p:anim calcmode="lin" valueType="num">
                                      <p:cBhvr>
                                        <p:cTn id="14" dur="10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17419"/>
                                        </p:tgtEl>
                                        <p:attrNameLst>
                                          <p:attrName>style.visibility</p:attrName>
                                        </p:attrNameLst>
                                      </p:cBhvr>
                                      <p:to>
                                        <p:strVal val="visible"/>
                                      </p:to>
                                    </p:set>
                                    <p:anim calcmode="lin" valueType="num">
                                      <p:cBhvr>
                                        <p:cTn id="19" dur="1000" fill="hold"/>
                                        <p:tgtEl>
                                          <p:spTgt spid="17419"/>
                                        </p:tgtEl>
                                        <p:attrNameLst>
                                          <p:attrName>ppt_w</p:attrName>
                                        </p:attrNameLst>
                                      </p:cBhvr>
                                      <p:tavLst>
                                        <p:tav tm="0">
                                          <p:val>
                                            <p:fltVal val="0"/>
                                          </p:val>
                                        </p:tav>
                                        <p:tav tm="100000">
                                          <p:val>
                                            <p:strVal val="#ppt_w"/>
                                          </p:val>
                                        </p:tav>
                                      </p:tavLst>
                                    </p:anim>
                                    <p:anim calcmode="lin" valueType="num">
                                      <p:cBhvr>
                                        <p:cTn id="20" dur="1000" fill="hold"/>
                                        <p:tgtEl>
                                          <p:spTgt spid="17419"/>
                                        </p:tgtEl>
                                        <p:attrNameLst>
                                          <p:attrName>ppt_h</p:attrName>
                                        </p:attrNameLst>
                                      </p:cBhvr>
                                      <p:tavLst>
                                        <p:tav tm="0">
                                          <p:val>
                                            <p:fltVal val="0"/>
                                          </p:val>
                                        </p:tav>
                                        <p:tav tm="100000">
                                          <p:val>
                                            <p:strVal val="#ppt_h"/>
                                          </p:val>
                                        </p:tav>
                                      </p:tavLst>
                                    </p:anim>
                                    <p:anim calcmode="lin" valueType="num">
                                      <p:cBhvr>
                                        <p:cTn id="21" dur="1000" fill="hold"/>
                                        <p:tgtEl>
                                          <p:spTgt spid="17419"/>
                                        </p:tgtEl>
                                        <p:attrNameLst>
                                          <p:attrName>style.rotation</p:attrName>
                                        </p:attrNameLst>
                                      </p:cBhvr>
                                      <p:tavLst>
                                        <p:tav tm="0">
                                          <p:val>
                                            <p:fltVal val="90"/>
                                          </p:val>
                                        </p:tav>
                                        <p:tav tm="100000">
                                          <p:val>
                                            <p:fltVal val="0"/>
                                          </p:val>
                                        </p:tav>
                                      </p:tavLst>
                                    </p:anim>
                                    <p:animEffect transition="in" filter="fade">
                                      <p:cBhvr>
                                        <p:cTn id="22" dur="1000"/>
                                        <p:tgtEl>
                                          <p:spTgt spid="174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strVal val="#ppt_w+.3"/>
                                          </p:val>
                                        </p:tav>
                                        <p:tav tm="100000">
                                          <p:val>
                                            <p:strVal val="#ppt_w"/>
                                          </p:val>
                                        </p:tav>
                                      </p:tavLst>
                                    </p:anim>
                                    <p:anim calcmode="lin" valueType="num">
                                      <p:cBhvr>
                                        <p:cTn id="28" dur="1000" fill="hold"/>
                                        <p:tgtEl>
                                          <p:spTgt spid="17420"/>
                                        </p:tgtEl>
                                        <p:attrNameLst>
                                          <p:attrName>ppt_h</p:attrName>
                                        </p:attrNameLst>
                                      </p:cBhvr>
                                      <p:tavLst>
                                        <p:tav tm="0">
                                          <p:val>
                                            <p:strVal val="#ppt_h"/>
                                          </p:val>
                                        </p:tav>
                                        <p:tav tm="100000">
                                          <p:val>
                                            <p:strVal val="#ppt_h"/>
                                          </p:val>
                                        </p:tav>
                                      </p:tavLst>
                                    </p:anim>
                                    <p:animEffect transition="in" filter="fade">
                                      <p:cBhvr>
                                        <p:cTn id="29" dur="10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9" grpId="0"/>
      <p:bldP spid="174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B554-E645-458A-B003-F43D7BDFEF9C}"/>
              </a:ext>
            </a:extLst>
          </p:cNvPr>
          <p:cNvSpPr>
            <a:spLocks noGrp="1"/>
          </p:cNvSpPr>
          <p:nvPr>
            <p:ph type="title"/>
          </p:nvPr>
        </p:nvSpPr>
        <p:spPr>
          <a:xfrm>
            <a:off x="838200" y="2379455"/>
            <a:ext cx="10515600" cy="1325563"/>
          </a:xfrm>
        </p:spPr>
        <p:txBody>
          <a:bodyPr/>
          <a:lstStyle/>
          <a:p>
            <a:pPr algn="ctr"/>
            <a:r>
              <a:rPr lang="en-US">
                <a:solidFill>
                  <a:srgbClr val="FF0000"/>
                </a:solidFill>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31899389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OURGL_1">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1800" y="0"/>
            <a:ext cx="134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1960564" y="381001"/>
            <a:ext cx="7564437" cy="1077913"/>
          </a:xfrm>
          <a:prstGeom prst="rect">
            <a:avLst/>
          </a:prstGeom>
          <a:noFill/>
          <a:ln w="9525">
            <a:noFill/>
            <a:miter lim="800000"/>
            <a:headEnd/>
            <a:tailEnd/>
          </a:ln>
          <a:effectLst/>
        </p:spPr>
        <p:txBody>
          <a:bodyPr wrap="square">
            <a:spAutoFit/>
          </a:bodyPr>
          <a:lstStyle/>
          <a:p>
            <a:pPr eaLnBrk="1" hangingPunct="1">
              <a:defRPr/>
            </a:pP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Điền</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từ</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thích</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hợp</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chỗ</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chấm</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ảnh</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sz="3200" b="1" i="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i="1" dirty="0" err="1">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hóa</a:t>
            </a:r>
            <a:r>
              <a:rPr lang="en-US" sz="3200" b="1" dirty="0">
                <a:solidFill>
                  <a:srgbClr val="66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29700" name="Rectangle 4"/>
          <p:cNvSpPr>
            <a:spLocks noChangeArrowheads="1"/>
          </p:cNvSpPr>
          <p:nvPr/>
        </p:nvSpPr>
        <p:spPr bwMode="auto">
          <a:xfrm>
            <a:off x="2209800" y="1585913"/>
            <a:ext cx="7162800" cy="2862262"/>
          </a:xfrm>
          <a:prstGeom prst="rect">
            <a:avLst/>
          </a:prstGeom>
          <a:noFill/>
          <a:ln w="9525">
            <a:noFill/>
            <a:miter lim="800000"/>
            <a:headEnd/>
            <a:tailEnd/>
          </a:ln>
          <a:effectLst/>
        </p:spPr>
        <p:txBody>
          <a:bodyPr>
            <a:spAutoFit/>
          </a:bodyPr>
          <a:lstStyle/>
          <a:p>
            <a:pPr eaLnBrk="1" hangingPunct="1">
              <a:defRPr/>
            </a:pPr>
            <a:r>
              <a:rPr lang="en-US" sz="3600" dirty="0" err="1">
                <a:effectLst>
                  <a:outerShdw blurRad="38100" dist="38100" dir="2700000" algn="tl">
                    <a:srgbClr val="C0C0C0"/>
                  </a:outerShdw>
                </a:effectLst>
                <a:cs typeface="Times New Roman" pitchFamily="18" charset="0"/>
              </a:rPr>
              <a:t>Tôi</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là</a:t>
            </a:r>
            <a:r>
              <a:rPr lang="en-US" sz="3600" dirty="0">
                <a:effectLst>
                  <a:outerShdw blurRad="38100" dist="38100" dir="2700000" algn="tl">
                    <a:srgbClr val="C0C0C0"/>
                  </a:outerShdw>
                </a:effectLst>
                <a:cs typeface="Times New Roman" pitchFamily="18" charset="0"/>
              </a:rPr>
              <a:t> ...........</a:t>
            </a:r>
          </a:p>
          <a:p>
            <a:pPr eaLnBrk="1" hangingPunct="1">
              <a:defRPr/>
            </a:pPr>
            <a:r>
              <a:rPr lang="en-US" sz="3600" dirty="0" err="1">
                <a:effectLst>
                  <a:outerShdw blurRad="38100" dist="38100" dir="2700000" algn="tl">
                    <a:srgbClr val="C0C0C0"/>
                  </a:outerShdw>
                </a:effectLst>
                <a:cs typeface="Times New Roman" pitchFamily="18" charset="0"/>
              </a:rPr>
              <a:t>Quanh</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năm</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tôi</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bảo</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vệ</a:t>
            </a:r>
            <a:endParaRPr lang="en-US" sz="3600" dirty="0">
              <a:effectLst>
                <a:outerShdw blurRad="38100" dist="38100" dir="2700000" algn="tl">
                  <a:srgbClr val="C0C0C0"/>
                </a:outerShdw>
              </a:effectLst>
              <a:cs typeface="Times New Roman" pitchFamily="18" charset="0"/>
            </a:endParaRPr>
          </a:p>
          <a:p>
            <a:pPr eaLnBrk="1" hangingPunct="1">
              <a:defRPr/>
            </a:pPr>
            <a:r>
              <a:rPr lang="en-US" sz="3600" dirty="0" err="1">
                <a:effectLst>
                  <a:outerShdw blurRad="38100" dist="38100" dir="2700000" algn="tl">
                    <a:srgbClr val="C0C0C0"/>
                  </a:outerShdw>
                </a:effectLst>
                <a:cs typeface="Times New Roman" pitchFamily="18" charset="0"/>
              </a:rPr>
              <a:t>Những</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bạn</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cây</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trong</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vườn</a:t>
            </a:r>
            <a:endParaRPr lang="en-US" sz="3600" dirty="0">
              <a:effectLst>
                <a:outerShdw blurRad="38100" dist="38100" dir="2700000" algn="tl">
                  <a:srgbClr val="C0C0C0"/>
                </a:outerShdw>
              </a:effectLst>
              <a:cs typeface="Times New Roman" pitchFamily="18" charset="0"/>
            </a:endParaRPr>
          </a:p>
          <a:p>
            <a:pPr eaLnBrk="1" hangingPunct="1">
              <a:defRPr/>
            </a:pPr>
            <a:r>
              <a:rPr lang="en-US" sz="3600" dirty="0" err="1">
                <a:effectLst>
                  <a:outerShdw blurRad="38100" dist="38100" dir="2700000" algn="tl">
                    <a:srgbClr val="C0C0C0"/>
                  </a:outerShdw>
                </a:effectLst>
                <a:cs typeface="Times New Roman" pitchFamily="18" charset="0"/>
              </a:rPr>
              <a:t>Những</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bạn</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cây</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dễ</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thương</a:t>
            </a:r>
            <a:r>
              <a:rPr lang="en-US" sz="3600" dirty="0">
                <a:effectLst>
                  <a:outerShdw blurRad="38100" dist="38100" dir="2700000" algn="tl">
                    <a:srgbClr val="C0C0C0"/>
                  </a:outerShdw>
                </a:effectLst>
                <a:cs typeface="Times New Roman" pitchFamily="18" charset="0"/>
              </a:rPr>
              <a:t>,</a:t>
            </a:r>
          </a:p>
          <a:p>
            <a:pPr eaLnBrk="1" hangingPunct="1">
              <a:defRPr/>
            </a:pPr>
            <a:r>
              <a:rPr lang="en-US" sz="3600" dirty="0" err="1">
                <a:effectLst>
                  <a:outerShdw blurRad="38100" dist="38100" dir="2700000" algn="tl">
                    <a:srgbClr val="C0C0C0"/>
                  </a:outerShdw>
                </a:effectLst>
                <a:cs typeface="Times New Roman" pitchFamily="18" charset="0"/>
              </a:rPr>
              <a:t>Hiền</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lành</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và</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chăm</a:t>
            </a:r>
            <a:r>
              <a:rPr lang="en-US" sz="3600" dirty="0">
                <a:effectLst>
                  <a:outerShdw blurRad="38100" dist="38100" dir="2700000" algn="tl">
                    <a:srgbClr val="C0C0C0"/>
                  </a:outerShdw>
                </a:effectLst>
                <a:cs typeface="Times New Roman" pitchFamily="18" charset="0"/>
              </a:rPr>
              <a:t> </a:t>
            </a:r>
            <a:r>
              <a:rPr lang="en-US" sz="3600" dirty="0" err="1">
                <a:effectLst>
                  <a:outerShdw blurRad="38100" dist="38100" dir="2700000" algn="tl">
                    <a:srgbClr val="C0C0C0"/>
                  </a:outerShdw>
                </a:effectLst>
                <a:cs typeface="Times New Roman" pitchFamily="18" charset="0"/>
              </a:rPr>
              <a:t>chỉ</a:t>
            </a:r>
            <a:endParaRPr lang="en-US" sz="3600" dirty="0">
              <a:effectLst>
                <a:outerShdw blurRad="38100" dist="38100" dir="2700000" algn="tl">
                  <a:srgbClr val="C0C0C0"/>
                </a:outerShdw>
              </a:effectLst>
              <a:cs typeface="Times New Roman" pitchFamily="18" charset="0"/>
            </a:endParaRPr>
          </a:p>
        </p:txBody>
      </p:sp>
      <p:sp>
        <p:nvSpPr>
          <p:cNvPr id="29701" name="Rectangle 5"/>
          <p:cNvSpPr>
            <a:spLocks noChangeArrowheads="1"/>
          </p:cNvSpPr>
          <p:nvPr/>
        </p:nvSpPr>
        <p:spPr bwMode="auto">
          <a:xfrm>
            <a:off x="3762376" y="4427539"/>
            <a:ext cx="19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3200" dirty="0">
                <a:solidFill>
                  <a:srgbClr val="6600FF"/>
                </a:solidFill>
                <a:cs typeface="Times New Roman" pitchFamily="18" charset="0"/>
              </a:rPr>
              <a:t>a. </a:t>
            </a:r>
            <a:r>
              <a:rPr lang="en-US" altLang="en-US" sz="3200" dirty="0" err="1">
                <a:solidFill>
                  <a:srgbClr val="6600FF"/>
                </a:solidFill>
                <a:cs typeface="Times New Roman" pitchFamily="18" charset="0"/>
              </a:rPr>
              <a:t>hàng</a:t>
            </a:r>
            <a:r>
              <a:rPr lang="en-US" altLang="en-US" sz="3200" dirty="0">
                <a:solidFill>
                  <a:srgbClr val="6600FF"/>
                </a:solidFill>
                <a:cs typeface="Times New Roman" pitchFamily="18" charset="0"/>
              </a:rPr>
              <a:t> </a:t>
            </a:r>
            <a:r>
              <a:rPr lang="en-US" altLang="en-US" sz="3200" dirty="0" err="1">
                <a:solidFill>
                  <a:srgbClr val="6600FF"/>
                </a:solidFill>
                <a:cs typeface="Times New Roman" pitchFamily="18" charset="0"/>
              </a:rPr>
              <a:t>rào</a:t>
            </a:r>
            <a:endParaRPr lang="en-US" altLang="en-US" sz="3200" dirty="0">
              <a:solidFill>
                <a:srgbClr val="6600FF"/>
              </a:solidFill>
              <a:cs typeface="Times New Roman" pitchFamily="18" charset="0"/>
            </a:endParaRPr>
          </a:p>
        </p:txBody>
      </p:sp>
      <p:sp>
        <p:nvSpPr>
          <p:cNvPr id="29702" name="Text Box 6"/>
          <p:cNvSpPr txBox="1">
            <a:spLocks noChangeArrowheads="1"/>
          </p:cNvSpPr>
          <p:nvPr/>
        </p:nvSpPr>
        <p:spPr bwMode="auto">
          <a:xfrm>
            <a:off x="3762376" y="5033388"/>
            <a:ext cx="289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en-US" sz="3200" dirty="0">
                <a:solidFill>
                  <a:srgbClr val="6600FF"/>
                </a:solidFill>
                <a:cs typeface="Times New Roman" pitchFamily="18" charset="0"/>
              </a:rPr>
              <a:t>b. </a:t>
            </a:r>
            <a:r>
              <a:rPr lang="en-US" altLang="en-US" sz="3200" dirty="0" err="1">
                <a:solidFill>
                  <a:srgbClr val="6600FF"/>
                </a:solidFill>
                <a:cs typeface="Times New Roman" pitchFamily="18" charset="0"/>
              </a:rPr>
              <a:t>ngôi</a:t>
            </a:r>
            <a:r>
              <a:rPr lang="en-US" altLang="en-US" sz="3200" dirty="0">
                <a:solidFill>
                  <a:srgbClr val="6600FF"/>
                </a:solidFill>
                <a:cs typeface="Times New Roman" pitchFamily="18" charset="0"/>
              </a:rPr>
              <a:t> </a:t>
            </a:r>
            <a:r>
              <a:rPr lang="en-US" altLang="en-US" sz="3200" dirty="0" err="1">
                <a:solidFill>
                  <a:srgbClr val="6600FF"/>
                </a:solidFill>
                <a:cs typeface="Times New Roman" pitchFamily="18" charset="0"/>
              </a:rPr>
              <a:t>nhà</a:t>
            </a:r>
            <a:endParaRPr lang="en-US" altLang="en-US" sz="3200" dirty="0">
              <a:solidFill>
                <a:srgbClr val="6600FF"/>
              </a:solidFill>
              <a:cs typeface="Times New Roman" pitchFamily="18" charset="0"/>
            </a:endParaRPr>
          </a:p>
        </p:txBody>
      </p:sp>
      <p:sp>
        <p:nvSpPr>
          <p:cNvPr id="29703" name="Text Box 7"/>
          <p:cNvSpPr txBox="1">
            <a:spLocks noChangeArrowheads="1"/>
          </p:cNvSpPr>
          <p:nvPr/>
        </p:nvSpPr>
        <p:spPr bwMode="auto">
          <a:xfrm>
            <a:off x="3762376" y="5604590"/>
            <a:ext cx="18485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3200" dirty="0">
                <a:solidFill>
                  <a:srgbClr val="6600FF"/>
                </a:solidFill>
                <a:cs typeface="Times New Roman" pitchFamily="18" charset="0"/>
              </a:rPr>
              <a:t>c. </a:t>
            </a:r>
            <a:r>
              <a:rPr lang="en-US" altLang="en-US" sz="3200" dirty="0" err="1">
                <a:solidFill>
                  <a:srgbClr val="6600FF"/>
                </a:solidFill>
                <a:cs typeface="Times New Roman" pitchFamily="18" charset="0"/>
              </a:rPr>
              <a:t>bầu</a:t>
            </a:r>
            <a:r>
              <a:rPr lang="en-US" altLang="en-US" sz="3200" dirty="0">
                <a:solidFill>
                  <a:srgbClr val="6600FF"/>
                </a:solidFill>
                <a:cs typeface="Times New Roman" pitchFamily="18" charset="0"/>
              </a:rPr>
              <a:t> </a:t>
            </a:r>
            <a:r>
              <a:rPr lang="en-US" altLang="en-US" sz="3200" dirty="0" err="1">
                <a:solidFill>
                  <a:srgbClr val="6600FF"/>
                </a:solidFill>
                <a:cs typeface="Times New Roman" pitchFamily="18" charset="0"/>
              </a:rPr>
              <a:t>trời</a:t>
            </a:r>
            <a:endParaRPr lang="en-US" altLang="en-US" sz="3200" dirty="0">
              <a:solidFill>
                <a:srgbClr val="6600FF"/>
              </a:solidFill>
              <a:cs typeface="Times New Roman" pitchFamily="18" charset="0"/>
            </a:endParaRPr>
          </a:p>
        </p:txBody>
      </p:sp>
      <p:sp>
        <p:nvSpPr>
          <p:cNvPr id="29704" name="AutoShape 8">
            <a:hlinkClick r:id="rId5" action="ppaction://hlinksldjump"/>
          </p:cNvPr>
          <p:cNvSpPr>
            <a:spLocks noChangeArrowheads="1"/>
          </p:cNvSpPr>
          <p:nvPr/>
        </p:nvSpPr>
        <p:spPr bwMode="auto">
          <a:xfrm>
            <a:off x="1905000" y="5181600"/>
            <a:ext cx="1447800" cy="1447800"/>
          </a:xfrm>
          <a:prstGeom prst="smileyFace">
            <a:avLst>
              <a:gd name="adj" fmla="val 4653"/>
            </a:avLst>
          </a:prstGeom>
          <a:solidFill>
            <a:srgbClr val="FFCCFF"/>
          </a:solidFill>
          <a:ln w="9525">
            <a:solidFill>
              <a:srgbClr val="FF5050"/>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vi-VN" altLang="en-US" sz="1800">
              <a:solidFill>
                <a:srgbClr val="FF5050"/>
              </a:solidFill>
              <a:latin typeface="Arial" panose="020B0604020202020204" pitchFamily="34" charset="0"/>
            </a:endParaRPr>
          </a:p>
        </p:txBody>
      </p:sp>
    </p:spTree>
    <p:extLst>
      <p:ext uri="{BB962C8B-B14F-4D97-AF65-F5344CB8AC3E}">
        <p14:creationId xmlns:p14="http://schemas.microsoft.com/office/powerpoint/2010/main" val="219073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9702"/>
                                        </p:tgtEl>
                                        <p:attrNameLst>
                                          <p:attrName>ppt_x</p:attrName>
                                        </p:attrNameLst>
                                      </p:cBhvr>
                                      <p:tavLst>
                                        <p:tav tm="0">
                                          <p:val>
                                            <p:strVal val="ppt_x"/>
                                          </p:val>
                                        </p:tav>
                                        <p:tav tm="100000">
                                          <p:val>
                                            <p:strVal val="ppt_x"/>
                                          </p:val>
                                        </p:tav>
                                      </p:tavLst>
                                    </p:anim>
                                    <p:anim calcmode="lin" valueType="num">
                                      <p:cBhvr additive="base">
                                        <p:cTn id="7" dur="500"/>
                                        <p:tgtEl>
                                          <p:spTgt spid="29702"/>
                                        </p:tgtEl>
                                        <p:attrNameLst>
                                          <p:attrName>ppt_y</p:attrName>
                                        </p:attrNameLst>
                                      </p:cBhvr>
                                      <p:tavLst>
                                        <p:tav tm="0">
                                          <p:val>
                                            <p:strVal val="ppt_y"/>
                                          </p:val>
                                        </p:tav>
                                        <p:tav tm="100000">
                                          <p:val>
                                            <p:strVal val="1+ppt_h/2"/>
                                          </p:val>
                                        </p:tav>
                                      </p:tavLst>
                                    </p:anim>
                                    <p:set>
                                      <p:cBhvr>
                                        <p:cTn id="8" dur="1" fill="hold">
                                          <p:stCondLst>
                                            <p:cond delay="499"/>
                                          </p:stCondLst>
                                        </p:cTn>
                                        <p:tgtEl>
                                          <p:spTgt spid="2970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9703"/>
                                        </p:tgtEl>
                                        <p:attrNameLst>
                                          <p:attrName>ppt_x</p:attrName>
                                        </p:attrNameLst>
                                      </p:cBhvr>
                                      <p:tavLst>
                                        <p:tav tm="0">
                                          <p:val>
                                            <p:strVal val="ppt_x"/>
                                          </p:val>
                                        </p:tav>
                                        <p:tav tm="100000">
                                          <p:val>
                                            <p:strVal val="ppt_x"/>
                                          </p:val>
                                        </p:tav>
                                      </p:tavLst>
                                    </p:anim>
                                    <p:anim calcmode="lin" valueType="num">
                                      <p:cBhvr additive="base">
                                        <p:cTn id="11" dur="500"/>
                                        <p:tgtEl>
                                          <p:spTgt spid="29703"/>
                                        </p:tgtEl>
                                        <p:attrNameLst>
                                          <p:attrName>ppt_y</p:attrName>
                                        </p:attrNameLst>
                                      </p:cBhvr>
                                      <p:tavLst>
                                        <p:tav tm="0">
                                          <p:val>
                                            <p:strVal val="ppt_y"/>
                                          </p:val>
                                        </p:tav>
                                        <p:tav tm="100000">
                                          <p:val>
                                            <p:strVal val="1+ppt_h/2"/>
                                          </p:val>
                                        </p:tav>
                                      </p:tavLst>
                                    </p:anim>
                                    <p:set>
                                      <p:cBhvr>
                                        <p:cTn id="12" dur="1" fill="hold">
                                          <p:stCondLst>
                                            <p:cond delay="499"/>
                                          </p:stCondLst>
                                        </p:cTn>
                                        <p:tgtEl>
                                          <p:spTgt spid="2970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29701"/>
                                        </p:tgtEl>
                                        <p:attrNameLst>
                                          <p:attrName>style.color</p:attrName>
                                        </p:attrNameLst>
                                      </p:cBhvr>
                                      <p:to>
                                        <a:srgbClr val="FF0000"/>
                                      </p:to>
                                    </p:animClr>
                                  </p:childTnLst>
                                </p:cTn>
                              </p:par>
                              <p:par>
                                <p:cTn id="17" presetID="37" presetClass="entr" presetSubtype="0" fill="hold" grpId="0" nodeType="withEffect">
                                  <p:stCondLst>
                                    <p:cond delay="0"/>
                                  </p:stCondLst>
                                  <p:childTnLst>
                                    <p:set>
                                      <p:cBhvr>
                                        <p:cTn id="18" dur="1" fill="hold">
                                          <p:stCondLst>
                                            <p:cond delay="0"/>
                                          </p:stCondLst>
                                        </p:cTn>
                                        <p:tgtEl>
                                          <p:spTgt spid="29704"/>
                                        </p:tgtEl>
                                        <p:attrNameLst>
                                          <p:attrName>style.visibility</p:attrName>
                                        </p:attrNameLst>
                                      </p:cBhvr>
                                      <p:to>
                                        <p:strVal val="visible"/>
                                      </p:to>
                                    </p:set>
                                    <p:animEffect transition="in" filter="fade">
                                      <p:cBhvr>
                                        <p:cTn id="19" dur="2000"/>
                                        <p:tgtEl>
                                          <p:spTgt spid="29704"/>
                                        </p:tgtEl>
                                      </p:cBhvr>
                                    </p:animEffect>
                                    <p:anim calcmode="lin" valueType="num">
                                      <p:cBhvr>
                                        <p:cTn id="20" dur="2000" fill="hold"/>
                                        <p:tgtEl>
                                          <p:spTgt spid="29704"/>
                                        </p:tgtEl>
                                        <p:attrNameLst>
                                          <p:attrName>ppt_x</p:attrName>
                                        </p:attrNameLst>
                                      </p:cBhvr>
                                      <p:tavLst>
                                        <p:tav tm="0">
                                          <p:val>
                                            <p:strVal val="#ppt_x"/>
                                          </p:val>
                                        </p:tav>
                                        <p:tav tm="100000">
                                          <p:val>
                                            <p:strVal val="#ppt_x"/>
                                          </p:val>
                                        </p:tav>
                                      </p:tavLst>
                                    </p:anim>
                                    <p:anim calcmode="lin" valueType="num">
                                      <p:cBhvr>
                                        <p:cTn id="21" dur="1800" decel="100000" fill="hold"/>
                                        <p:tgtEl>
                                          <p:spTgt spid="29704"/>
                                        </p:tgtEl>
                                        <p:attrNameLst>
                                          <p:attrName>ppt_y</p:attrName>
                                        </p:attrNameLst>
                                      </p:cBhvr>
                                      <p:tavLst>
                                        <p:tav tm="0">
                                          <p:val>
                                            <p:strVal val="#ppt_y+1"/>
                                          </p:val>
                                        </p:tav>
                                        <p:tav tm="100000">
                                          <p:val>
                                            <p:strVal val="#ppt_y-.03"/>
                                          </p:val>
                                        </p:tav>
                                      </p:tavLst>
                                    </p:anim>
                                    <p:anim calcmode="lin" valueType="num">
                                      <p:cBhvr>
                                        <p:cTn id="22" dur="200" accel="100000" fill="hold">
                                          <p:stCondLst>
                                            <p:cond delay="1800"/>
                                          </p:stCondLst>
                                        </p:cTn>
                                        <p:tgtEl>
                                          <p:spTgt spid="2970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p:bldP spid="29703" grpId="0"/>
      <p:bldP spid="297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828800" y="1676401"/>
            <a:ext cx="8534400" cy="3140075"/>
          </a:xfrm>
          <a:prstGeom prst="rect">
            <a:avLst/>
          </a:prstGeom>
          <a:noFill/>
          <a:ln w="9525">
            <a:noFill/>
            <a:miter lim="800000"/>
            <a:headEnd/>
            <a:tailEnd/>
          </a:ln>
          <a:effectLst/>
        </p:spPr>
        <p:txBody>
          <a:bodyPr>
            <a:spAutoFit/>
          </a:bodyPr>
          <a:lstStyle/>
          <a:p>
            <a:pPr algn="ctr" eaLnBrk="1" hangingPunct="1">
              <a:defRPr/>
            </a:pPr>
            <a:r>
              <a:rPr lang="en-US" sz="3600" dirty="0" err="1">
                <a:solidFill>
                  <a:srgbClr val="0000CC"/>
                </a:solidFill>
                <a:effectLst>
                  <a:outerShdw blurRad="38100" dist="38100" dir="2700000" algn="tl">
                    <a:srgbClr val="C0C0C0"/>
                  </a:outerShdw>
                </a:effectLst>
                <a:cs typeface="Times New Roman" pitchFamily="18" charset="0"/>
              </a:rPr>
              <a:t>Tớ</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sinh</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từ</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từ</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sông</a:t>
            </a:r>
            <a:endParaRPr lang="en-US" sz="3600" dirty="0">
              <a:solidFill>
                <a:srgbClr val="0000CC"/>
              </a:solidFill>
              <a:effectLst>
                <a:outerShdw blurRad="38100" dist="38100" dir="2700000" algn="tl">
                  <a:srgbClr val="C0C0C0"/>
                </a:outerShdw>
              </a:effectLst>
              <a:cs typeface="Times New Roman" pitchFamily="18" charset="0"/>
            </a:endParaRPr>
          </a:p>
          <a:p>
            <a:pPr algn="ctr" eaLnBrk="1" hangingPunct="1">
              <a:defRPr/>
            </a:pPr>
            <a:r>
              <a:rPr lang="en-US" sz="3600" dirty="0">
                <a:solidFill>
                  <a:srgbClr val="0000CC"/>
                </a:solidFill>
                <a:effectLst>
                  <a:outerShdw blurRad="38100" dist="38100" dir="2700000" algn="tl">
                    <a:srgbClr val="C0C0C0"/>
                  </a:outerShdw>
                </a:effectLst>
                <a:cs typeface="Times New Roman" pitchFamily="18" charset="0"/>
              </a:rPr>
              <a:t>Bay </a:t>
            </a:r>
            <a:r>
              <a:rPr lang="en-US" sz="3600" dirty="0" err="1">
                <a:solidFill>
                  <a:srgbClr val="0000CC"/>
                </a:solidFill>
                <a:effectLst>
                  <a:outerShdw blurRad="38100" dist="38100" dir="2700000" algn="tl">
                    <a:srgbClr val="C0C0C0"/>
                  </a:outerShdw>
                </a:effectLst>
                <a:cs typeface="Times New Roman" pitchFamily="18" charset="0"/>
              </a:rPr>
              <a:t>lên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lơ</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lửng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mênh</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mông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lưng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trời</a:t>
            </a:r>
            <a:endParaRPr lang="en-US" sz="3600" dirty="0">
              <a:solidFill>
                <a:srgbClr val="0000CC"/>
              </a:solidFill>
              <a:effectLst>
                <a:outerShdw blurRad="38100" dist="38100" dir="2700000" algn="tl">
                  <a:srgbClr val="C0C0C0"/>
                </a:outerShdw>
              </a:effectLst>
              <a:cs typeface="Times New Roman" pitchFamily="18" charset="0"/>
            </a:endParaRPr>
          </a:p>
          <a:p>
            <a:pPr algn="ctr" eaLnBrk="1" hangingPunct="1">
              <a:defRPr/>
            </a:pPr>
            <a:r>
              <a:rPr lang="en-US" sz="3600" dirty="0" err="1">
                <a:solidFill>
                  <a:srgbClr val="0000CC"/>
                </a:solidFill>
                <a:effectLst>
                  <a:outerShdw blurRad="38100" dist="38100" dir="2700000" algn="tl">
                    <a:srgbClr val="C0C0C0"/>
                  </a:outerShdw>
                </a:effectLst>
                <a:cs typeface="Times New Roman" pitchFamily="18" charset="0"/>
              </a:rPr>
              <a:t>Cõi</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tiên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thơ</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thẩn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rong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chơi</a:t>
            </a:r>
            <a:endParaRPr lang="en-US" sz="3600" dirty="0">
              <a:solidFill>
                <a:srgbClr val="0000CC"/>
              </a:solidFill>
              <a:effectLst>
                <a:outerShdw blurRad="38100" dist="38100" dir="2700000" algn="tl">
                  <a:srgbClr val="C0C0C0"/>
                </a:outerShdw>
              </a:effectLst>
              <a:cs typeface="Times New Roman" pitchFamily="18" charset="0"/>
            </a:endParaRPr>
          </a:p>
          <a:p>
            <a:pPr algn="ctr" eaLnBrk="1" hangingPunct="1">
              <a:defRPr/>
            </a:pPr>
            <a:r>
              <a:rPr lang="en-US" sz="3600" dirty="0" err="1">
                <a:solidFill>
                  <a:srgbClr val="0000CC"/>
                </a:solidFill>
                <a:effectLst>
                  <a:outerShdw blurRad="38100" dist="38100" dir="2700000" algn="tl">
                    <a:srgbClr val="C0C0C0"/>
                  </a:outerShdw>
                </a:effectLst>
                <a:cs typeface="Times New Roman" pitchFamily="18" charset="0"/>
              </a:rPr>
              <a:t>Gặp</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miền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giá</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rét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lại</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rơi</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xuống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trần</a:t>
            </a:r>
            <a:r>
              <a:rPr lang="en-US" sz="3600" dirty="0">
                <a:solidFill>
                  <a:srgbClr val="0000CC"/>
                </a:solidFill>
                <a:effectLst>
                  <a:outerShdw blurRad="38100" dist="38100" dir="2700000" algn="tl">
                    <a:srgbClr val="C0C0C0"/>
                  </a:outerShdw>
                </a:effectLst>
                <a:cs typeface="Times New Roman" pitchFamily="18" charset="0"/>
              </a:rPr>
              <a:t> .</a:t>
            </a:r>
          </a:p>
          <a:p>
            <a:pPr algn="ctr" eaLnBrk="1" hangingPunct="1">
              <a:spcBef>
                <a:spcPct val="50000"/>
              </a:spcBef>
              <a:buClr>
                <a:schemeClr val="hlink"/>
              </a:buClr>
              <a:buSzPct val="80000"/>
              <a:buFont typeface="Wingdings" pitchFamily="2" charset="2"/>
              <a:buNone/>
              <a:defRPr/>
            </a:pPr>
            <a:endParaRPr lang="en-US" sz="3600" dirty="0">
              <a:solidFill>
                <a:srgbClr val="0000CC"/>
              </a:solidFill>
              <a:effectLst>
                <a:outerShdw blurRad="38100" dist="38100" dir="2700000" algn="tl">
                  <a:srgbClr val="C0C0C0"/>
                </a:outerShdw>
              </a:effectLst>
              <a:latin typeface="Arial" charset="0"/>
            </a:endParaRPr>
          </a:p>
        </p:txBody>
      </p:sp>
      <p:pic>
        <p:nvPicPr>
          <p:cNvPr id="36867" name="Picture 3" descr="HOURGL_1">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1800" y="0"/>
            <a:ext cx="134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3657600" y="4235450"/>
            <a:ext cx="2667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en-US" sz="3600" dirty="0">
                <a:solidFill>
                  <a:srgbClr val="6600FF"/>
                </a:solidFill>
                <a:cs typeface="Times New Roman" pitchFamily="18" charset="0"/>
              </a:rPr>
              <a:t>a. </a:t>
            </a:r>
            <a:r>
              <a:rPr lang="en-US" altLang="en-US" sz="3600" dirty="0" err="1">
                <a:solidFill>
                  <a:srgbClr val="6600FF"/>
                </a:solidFill>
                <a:cs typeface="Times New Roman" pitchFamily="18" charset="0"/>
              </a:rPr>
              <a:t>Làn</a:t>
            </a:r>
            <a:r>
              <a:rPr lang="en-US" altLang="en-US" sz="3600" dirty="0">
                <a:solidFill>
                  <a:srgbClr val="6600FF"/>
                </a:solidFill>
                <a:cs typeface="Times New Roman" pitchFamily="18" charset="0"/>
              </a:rPr>
              <a:t> </a:t>
            </a:r>
            <a:r>
              <a:rPr lang="en-US" altLang="en-US" sz="3600" dirty="0" err="1">
                <a:solidFill>
                  <a:srgbClr val="6600FF"/>
                </a:solidFill>
                <a:cs typeface="Times New Roman" pitchFamily="18" charset="0"/>
              </a:rPr>
              <a:t>gió</a:t>
            </a:r>
            <a:r>
              <a:rPr lang="en-US" altLang="en-US" sz="3600" dirty="0">
                <a:solidFill>
                  <a:srgbClr val="6600FF"/>
                </a:solidFill>
                <a:cs typeface="Times New Roman" pitchFamily="18" charset="0"/>
              </a:rPr>
              <a:t> </a:t>
            </a:r>
          </a:p>
        </p:txBody>
      </p:sp>
      <p:sp>
        <p:nvSpPr>
          <p:cNvPr id="30725" name="Text Box 5"/>
          <p:cNvSpPr txBox="1">
            <a:spLocks noChangeArrowheads="1"/>
          </p:cNvSpPr>
          <p:nvPr/>
        </p:nvSpPr>
        <p:spPr bwMode="auto">
          <a:xfrm>
            <a:off x="3657600" y="4800601"/>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r>
              <a:rPr lang="en-US" altLang="en-US" sz="3600" dirty="0">
                <a:solidFill>
                  <a:srgbClr val="6600FF"/>
                </a:solidFill>
                <a:cs typeface="Times New Roman" pitchFamily="18" charset="0"/>
              </a:rPr>
              <a:t>b. Tia</a:t>
            </a:r>
            <a:r>
              <a:rPr lang="en-US" altLang="en-US" sz="4000" dirty="0">
                <a:solidFill>
                  <a:srgbClr val="6600FF"/>
                </a:solidFill>
                <a:cs typeface="Times New Roman" pitchFamily="18" charset="0"/>
              </a:rPr>
              <a:t> </a:t>
            </a:r>
            <a:r>
              <a:rPr lang="en-US" altLang="en-US" sz="3600" dirty="0" err="1">
                <a:solidFill>
                  <a:srgbClr val="6600FF"/>
                </a:solidFill>
                <a:cs typeface="Times New Roman" pitchFamily="18" charset="0"/>
              </a:rPr>
              <a:t>nắng</a:t>
            </a:r>
            <a:r>
              <a:rPr lang="en-US" altLang="en-US" sz="3600" dirty="0">
                <a:solidFill>
                  <a:srgbClr val="6600FF"/>
                </a:solidFill>
                <a:cs typeface="Times New Roman" pitchFamily="18" charset="0"/>
              </a:rPr>
              <a:t> </a:t>
            </a:r>
          </a:p>
        </p:txBody>
      </p:sp>
      <p:sp>
        <p:nvSpPr>
          <p:cNvPr id="30726" name="Text Box 6"/>
          <p:cNvSpPr txBox="1">
            <a:spLocks noChangeArrowheads="1"/>
          </p:cNvSpPr>
          <p:nvPr/>
        </p:nvSpPr>
        <p:spPr bwMode="auto">
          <a:xfrm>
            <a:off x="3657600" y="5486401"/>
            <a:ext cx="2371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3600" dirty="0">
                <a:solidFill>
                  <a:srgbClr val="6600FF"/>
                </a:solidFill>
                <a:cs typeface="Times New Roman" pitchFamily="18" charset="0"/>
              </a:rPr>
              <a:t>c. </a:t>
            </a:r>
            <a:r>
              <a:rPr lang="en-US" altLang="en-US" sz="3600" dirty="0" err="1">
                <a:solidFill>
                  <a:srgbClr val="6600FF"/>
                </a:solidFill>
                <a:cs typeface="Times New Roman" pitchFamily="18" charset="0"/>
              </a:rPr>
              <a:t>Giọt</a:t>
            </a:r>
            <a:r>
              <a:rPr lang="en-US" altLang="en-US" sz="3600" dirty="0">
                <a:solidFill>
                  <a:srgbClr val="6600FF"/>
                </a:solidFill>
                <a:cs typeface="Times New Roman" pitchFamily="18" charset="0"/>
              </a:rPr>
              <a:t> </a:t>
            </a:r>
            <a:r>
              <a:rPr lang="en-US" altLang="en-US" sz="3600" dirty="0" err="1">
                <a:solidFill>
                  <a:srgbClr val="6600FF"/>
                </a:solidFill>
                <a:cs typeface="Times New Roman" pitchFamily="18" charset="0"/>
              </a:rPr>
              <a:t>mưa</a:t>
            </a:r>
            <a:endParaRPr lang="en-US" altLang="en-US" sz="3600" dirty="0">
              <a:solidFill>
                <a:srgbClr val="6600FF"/>
              </a:solidFill>
              <a:cs typeface="Times New Roman" pitchFamily="18" charset="0"/>
            </a:endParaRPr>
          </a:p>
        </p:txBody>
      </p:sp>
      <p:sp>
        <p:nvSpPr>
          <p:cNvPr id="36871" name="Text Box 7"/>
          <p:cNvSpPr txBox="1">
            <a:spLocks noChangeArrowheads="1"/>
          </p:cNvSpPr>
          <p:nvPr/>
        </p:nvSpPr>
        <p:spPr bwMode="auto">
          <a:xfrm>
            <a:off x="4267200" y="476250"/>
            <a:ext cx="335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en-US" altLang="en-US" sz="3600" b="1" dirty="0" err="1">
                <a:solidFill>
                  <a:srgbClr val="FF0000"/>
                </a:solidFill>
                <a:cs typeface="Times New Roman" pitchFamily="18" charset="0"/>
              </a:rPr>
              <a:t>Tớ</a:t>
            </a:r>
            <a:r>
              <a:rPr lang="en-US" altLang="en-US" sz="3600" b="1" dirty="0">
                <a:solidFill>
                  <a:srgbClr val="FF0000"/>
                </a:solidFill>
                <a:cs typeface="Times New Roman" pitchFamily="18" charset="0"/>
              </a:rPr>
              <a:t> </a:t>
            </a:r>
            <a:r>
              <a:rPr lang="en-US" altLang="en-US" sz="3600" b="1" dirty="0" err="1">
                <a:solidFill>
                  <a:srgbClr val="FF0000"/>
                </a:solidFill>
                <a:cs typeface="Times New Roman" pitchFamily="18" charset="0"/>
              </a:rPr>
              <a:t>là</a:t>
            </a:r>
            <a:r>
              <a:rPr lang="en-US" altLang="en-US" sz="3600" b="1" dirty="0">
                <a:solidFill>
                  <a:srgbClr val="FF0000"/>
                </a:solidFill>
                <a:cs typeface="Times New Roman" pitchFamily="18" charset="0"/>
              </a:rPr>
              <a:t> </a:t>
            </a:r>
            <a:r>
              <a:rPr lang="en-US" altLang="en-US" sz="3600" b="1" dirty="0" err="1">
                <a:solidFill>
                  <a:srgbClr val="FF0000"/>
                </a:solidFill>
                <a:cs typeface="Times New Roman" pitchFamily="18" charset="0"/>
              </a:rPr>
              <a:t>ai</a:t>
            </a:r>
            <a:r>
              <a:rPr lang="en-US" altLang="en-US" sz="3600" b="1" dirty="0">
                <a:solidFill>
                  <a:srgbClr val="FF0000"/>
                </a:solidFill>
                <a:cs typeface="Times New Roman" pitchFamily="18" charset="0"/>
              </a:rPr>
              <a:t>?</a:t>
            </a:r>
          </a:p>
        </p:txBody>
      </p:sp>
      <p:sp>
        <p:nvSpPr>
          <p:cNvPr id="30728" name="Music">
            <a:hlinkClick r:id="rId5" action="ppaction://hlinksldjump"/>
          </p:cNvPr>
          <p:cNvSpPr>
            <a:spLocks noEditPoints="1" noChangeArrowheads="1"/>
          </p:cNvSpPr>
          <p:nvPr/>
        </p:nvSpPr>
        <p:spPr bwMode="auto">
          <a:xfrm>
            <a:off x="1524000" y="152400"/>
            <a:ext cx="1447800" cy="1504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66FF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4" fill="hold" grpId="0" nodeType="clickEffect">
                                  <p:stCondLst>
                                    <p:cond delay="0"/>
                                  </p:stCondLst>
                                  <p:childTnLst>
                                    <p:animEffect transition="out" filter="wheel(4)">
                                      <p:cBhvr>
                                        <p:cTn id="6" dur="2000"/>
                                        <p:tgtEl>
                                          <p:spTgt spid="30724"/>
                                        </p:tgtEl>
                                      </p:cBhvr>
                                    </p:animEffect>
                                    <p:set>
                                      <p:cBhvr>
                                        <p:cTn id="7" dur="1" fill="hold">
                                          <p:stCondLst>
                                            <p:cond delay="1999"/>
                                          </p:stCondLst>
                                        </p:cTn>
                                        <p:tgtEl>
                                          <p:spTgt spid="30724"/>
                                        </p:tgtEl>
                                        <p:attrNameLst>
                                          <p:attrName>style.visibility</p:attrName>
                                        </p:attrNameLst>
                                      </p:cBhvr>
                                      <p:to>
                                        <p:strVal val="hidden"/>
                                      </p:to>
                                    </p:set>
                                  </p:childTnLst>
                                </p:cTn>
                              </p:par>
                              <p:par>
                                <p:cTn id="8" presetID="21" presetClass="exit" presetSubtype="4" fill="hold" grpId="0" nodeType="withEffect">
                                  <p:stCondLst>
                                    <p:cond delay="0"/>
                                  </p:stCondLst>
                                  <p:childTnLst>
                                    <p:animEffect transition="out" filter="wheel(4)">
                                      <p:cBhvr>
                                        <p:cTn id="9" dur="2000"/>
                                        <p:tgtEl>
                                          <p:spTgt spid="30725"/>
                                        </p:tgtEl>
                                      </p:cBhvr>
                                    </p:animEffect>
                                    <p:set>
                                      <p:cBhvr>
                                        <p:cTn id="10" dur="1" fill="hold">
                                          <p:stCondLst>
                                            <p:cond delay="1999"/>
                                          </p:stCondLst>
                                        </p:cTn>
                                        <p:tgtEl>
                                          <p:spTgt spid="3072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0726"/>
                                        </p:tgtEl>
                                        <p:attrNameLst>
                                          <p:attrName>style.color</p:attrName>
                                        </p:attrNameLst>
                                      </p:cBhvr>
                                      <p:to>
                                        <a:schemeClr val="hlink"/>
                                      </p:to>
                                    </p:animClr>
                                  </p:childTnLst>
                                </p:cTn>
                              </p:par>
                              <p:par>
                                <p:cTn id="15" presetID="37" presetClass="entr" presetSubtype="0" fill="hold" grpId="0" nodeType="withEffect">
                                  <p:stCondLst>
                                    <p:cond delay="0"/>
                                  </p:stCondLst>
                                  <p:childTnLst>
                                    <p:set>
                                      <p:cBhvr>
                                        <p:cTn id="16" dur="1" fill="hold">
                                          <p:stCondLst>
                                            <p:cond delay="0"/>
                                          </p:stCondLst>
                                        </p:cTn>
                                        <p:tgtEl>
                                          <p:spTgt spid="30728"/>
                                        </p:tgtEl>
                                        <p:attrNameLst>
                                          <p:attrName>style.visibility</p:attrName>
                                        </p:attrNameLst>
                                      </p:cBhvr>
                                      <p:to>
                                        <p:strVal val="visible"/>
                                      </p:to>
                                    </p:set>
                                    <p:animEffect transition="in" filter="fade">
                                      <p:cBhvr>
                                        <p:cTn id="17" dur="1000"/>
                                        <p:tgtEl>
                                          <p:spTgt spid="30728"/>
                                        </p:tgtEl>
                                      </p:cBhvr>
                                    </p:animEffect>
                                    <p:anim calcmode="lin" valueType="num">
                                      <p:cBhvr>
                                        <p:cTn id="18" dur="1000" fill="hold"/>
                                        <p:tgtEl>
                                          <p:spTgt spid="30728"/>
                                        </p:tgtEl>
                                        <p:attrNameLst>
                                          <p:attrName>ppt_x</p:attrName>
                                        </p:attrNameLst>
                                      </p:cBhvr>
                                      <p:tavLst>
                                        <p:tav tm="0">
                                          <p:val>
                                            <p:strVal val="#ppt_x"/>
                                          </p:val>
                                        </p:tav>
                                        <p:tav tm="100000">
                                          <p:val>
                                            <p:strVal val="#ppt_x"/>
                                          </p:val>
                                        </p:tav>
                                      </p:tavLst>
                                    </p:anim>
                                    <p:anim calcmode="lin" valueType="num">
                                      <p:cBhvr>
                                        <p:cTn id="19" dur="900" decel="100000" fill="hold"/>
                                        <p:tgtEl>
                                          <p:spTgt spid="3072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728"/>
                                        </p:tgtEl>
                                        <p:attrNameLst>
                                          <p:attrName>ppt_y</p:attrName>
                                        </p:attrNameLst>
                                      </p:cBhvr>
                                      <p:tavLst>
                                        <p:tav tm="0">
                                          <p:val>
                                            <p:strVal val="#ppt_y-.03"/>
                                          </p:val>
                                        </p:tav>
                                        <p:tav tm="100000">
                                          <p:val>
                                            <p:strVal val="#ppt_y"/>
                                          </p:val>
                                        </p:tav>
                                      </p:tavLst>
                                    </p:anim>
                                  </p:childTnLst>
                                  <p:subTnLst>
                                    <p:animClr clrSpc="rgb" dir="cw">
                                      <p:cBhvr override="childStyle">
                                        <p:cTn dur="1" fill="hold" display="0" masterRel="nextClick" afterEffect="1"/>
                                        <p:tgtEl>
                                          <p:spTgt spid="30728"/>
                                        </p:tgtEl>
                                        <p:attrNameLst>
                                          <p:attrName>ppt_c</p:attrName>
                                        </p:attrNameLst>
                                      </p:cBhvr>
                                      <p:to>
                                        <a:srgbClr val="FF0000"/>
                                      </p:to>
                                    </p:animClr>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5" grpId="0"/>
      <p:bldP spid="30726" grpId="0"/>
      <p:bldP spid="307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 chim vành khuyê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0"/>
            <a:ext cx="11582400" cy="6858000"/>
          </a:xfrm>
        </p:spPr>
      </p:pic>
    </p:spTree>
    <p:extLst>
      <p:ext uri="{BB962C8B-B14F-4D97-AF65-F5344CB8AC3E}">
        <p14:creationId xmlns:p14="http://schemas.microsoft.com/office/powerpoint/2010/main" val="27442187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04011" y="2632637"/>
            <a:ext cx="6988629" cy="1107996"/>
          </a:xfrm>
          <a:prstGeom prst="rect">
            <a:avLst/>
          </a:prstGeom>
          <a:noFill/>
        </p:spPr>
        <p:txBody>
          <a:bodyPr wrap="square" rtlCol="0">
            <a:spAutoFit/>
          </a:bodyPr>
          <a:lstStyle/>
          <a:p>
            <a:pPr algn="ctr"/>
            <a:r>
              <a:rPr lang="en-US" altLang="zh-CN" sz="6600" b="1" dirty="0">
                <a:solidFill>
                  <a:srgbClr val="FF0000"/>
                </a:solidFill>
                <a:latin typeface="Helvetica" panose="020B0604020202030204" pitchFamily="34" charset="0"/>
                <a:ea typeface="幼圆" panose="02010509060101010101" pitchFamily="49" charset="-122"/>
              </a:rPr>
              <a:t>THANK YOU!</a:t>
            </a:r>
            <a:endParaRPr lang="zh-CN" altLang="en-US" sz="6600" b="1" dirty="0">
              <a:solidFill>
                <a:srgbClr val="FF0000"/>
              </a:solidFill>
              <a:latin typeface="Helvetica" panose="020B0604020202030204" pitchFamily="34" charset="0"/>
              <a:ea typeface="幼圆" panose="02010509060101010101" pitchFamily="49" charset="-122"/>
            </a:endParaRPr>
          </a:p>
        </p:txBody>
      </p:sp>
      <p:pic>
        <p:nvPicPr>
          <p:cNvPr id="3" name="《The_Show》Len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812" y="4260669"/>
            <a:ext cx="609600" cy="609600"/>
          </a:xfrm>
          <a:prstGeom prst="rect">
            <a:avLst/>
          </a:prstGeom>
        </p:spPr>
      </p:pic>
    </p:spTree>
    <p:extLst>
      <p:ext uri="{BB962C8B-B14F-4D97-AF65-F5344CB8AC3E}">
        <p14:creationId xmlns:p14="http://schemas.microsoft.com/office/powerpoint/2010/main" val="20003395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_Show》Len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4247606"/>
            <a:ext cx="609600" cy="609600"/>
          </a:xfrm>
          <a:prstGeom prst="rect">
            <a:avLst/>
          </a:prstGeom>
        </p:spPr>
      </p:pic>
      <p:sp>
        <p:nvSpPr>
          <p:cNvPr id="5" name="文本框 3"/>
          <p:cNvSpPr txBox="1"/>
          <p:nvPr/>
        </p:nvSpPr>
        <p:spPr>
          <a:xfrm>
            <a:off x="2185852" y="2725783"/>
            <a:ext cx="8377646" cy="646331"/>
          </a:xfrm>
          <a:prstGeom prst="rect">
            <a:avLst/>
          </a:prstGeom>
          <a:noFill/>
        </p:spPr>
        <p:txBody>
          <a:bodyPr wrap="square" rtlCol="0">
            <a:spAutoFit/>
          </a:bodyPr>
          <a:lstStyle/>
          <a:p>
            <a:pPr algn="ctr"/>
            <a:r>
              <a:rPr lang="en-US" sz="3600" b="1">
                <a:solidFill>
                  <a:srgbClr val="0070C0"/>
                </a:solidFill>
                <a:latin typeface="Times New Roman" panose="02020603050405020304" pitchFamily="18" charset="0"/>
                <a:cs typeface="Times New Roman" panose="02020603050405020304" pitchFamily="18" charset="0"/>
              </a:rPr>
              <a:t>NHÂN HÓA</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434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20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D1581-E488-458D-9949-0C87F498214F}"/>
              </a:ext>
            </a:extLst>
          </p:cNvPr>
          <p:cNvSpPr/>
          <p:nvPr/>
        </p:nvSpPr>
        <p:spPr>
          <a:xfrm>
            <a:off x="2216150" y="1157288"/>
            <a:ext cx="7689850" cy="29448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D9150706-A8F9-4A78-A90A-709209723A41}"/>
              </a:ext>
            </a:extLst>
          </p:cNvPr>
          <p:cNvSpPr txBox="1">
            <a:spLocks noChangeArrowheads="1"/>
          </p:cNvSpPr>
          <p:nvPr/>
        </p:nvSpPr>
        <p:spPr bwMode="auto">
          <a:xfrm>
            <a:off x="2303463" y="1157288"/>
            <a:ext cx="76517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defRPr/>
            </a:pPr>
            <a:r>
              <a:rPr lang="nl-NL" altLang="en-US" sz="3600" b="1" dirty="0">
                <a:solidFill>
                  <a:srgbClr val="002060"/>
                </a:solidFill>
                <a:latin typeface="Times New Roman" panose="02020603050405020304" pitchFamily="18" charset="0"/>
                <a:cs typeface="Times New Roman" panose="02020603050405020304" pitchFamily="18" charset="0"/>
              </a:rPr>
              <a:t>Biện pháp nhân hoá: </a:t>
            </a:r>
            <a:endParaRPr lang="en-US" altLang="en-US" sz="3600" b="1" dirty="0">
              <a:solidFill>
                <a:srgbClr val="002060"/>
              </a:solidFill>
              <a:latin typeface="Times New Roman" panose="02020603050405020304" pitchFamily="18" charset="0"/>
              <a:cs typeface="Times New Roman" panose="02020603050405020304" pitchFamily="18" charset="0"/>
            </a:endParaRPr>
          </a:p>
          <a:p>
            <a:pPr>
              <a:lnSpc>
                <a:spcPct val="150000"/>
              </a:lnSpc>
              <a:defRPr/>
            </a:pPr>
            <a:r>
              <a:rPr lang="vi-VN" altLang="en-US" sz="2827" b="1" dirty="0">
                <a:solidFill>
                  <a:srgbClr val="FF0000"/>
                </a:solidFill>
                <a:latin typeface="Times New Roman" panose="02020603050405020304" pitchFamily="18" charset="0"/>
                <a:cs typeface="Times New Roman" panose="02020603050405020304" pitchFamily="18" charset="0"/>
              </a:rPr>
              <a:t>+ Cách 1: </a:t>
            </a:r>
            <a:r>
              <a:rPr lang="vi-VN" altLang="en-US" sz="2827" b="1" i="1" dirty="0">
                <a:solidFill>
                  <a:srgbClr val="002060"/>
                </a:solidFill>
                <a:latin typeface="Times New Roman" panose="02020603050405020304" pitchFamily="18" charset="0"/>
                <a:cs typeface="Times New Roman" panose="02020603050405020304" pitchFamily="18" charset="0"/>
              </a:rPr>
              <a:t>Gọi sự vật </a:t>
            </a:r>
            <a:r>
              <a:rPr lang="vi-VN" altLang="en-US" sz="2827" b="1" dirty="0">
                <a:solidFill>
                  <a:srgbClr val="002060"/>
                </a:solidFill>
                <a:latin typeface="Times New Roman" panose="02020603050405020304" pitchFamily="18" charset="0"/>
                <a:cs typeface="Times New Roman" panose="02020603050405020304" pitchFamily="18" charset="0"/>
              </a:rPr>
              <a:t>như </a:t>
            </a:r>
            <a:r>
              <a:rPr lang="vi-VN" altLang="en-US" sz="2827" b="1" i="1" dirty="0">
                <a:solidFill>
                  <a:srgbClr val="002060"/>
                </a:solidFill>
                <a:latin typeface="Times New Roman" panose="02020603050405020304" pitchFamily="18" charset="0"/>
                <a:cs typeface="Times New Roman" panose="02020603050405020304" pitchFamily="18" charset="0"/>
              </a:rPr>
              <a:t>gọi người</a:t>
            </a:r>
            <a:r>
              <a:rPr lang="vi-VN" altLang="en-US" sz="2827" b="1" dirty="0">
                <a:solidFill>
                  <a:srgbClr val="002060"/>
                </a:solidFill>
                <a:latin typeface="Times New Roman" panose="02020603050405020304" pitchFamily="18" charset="0"/>
                <a:cs typeface="Times New Roman" panose="02020603050405020304" pitchFamily="18" charset="0"/>
              </a:rPr>
              <a:t>.</a:t>
            </a:r>
            <a:endParaRPr lang="en-US" altLang="en-US" sz="2827" b="1" dirty="0">
              <a:solidFill>
                <a:srgbClr val="002060"/>
              </a:solidFill>
              <a:latin typeface="Times New Roman" panose="02020603050405020304" pitchFamily="18" charset="0"/>
              <a:cs typeface="Times New Roman" panose="02020603050405020304" pitchFamily="18" charset="0"/>
            </a:endParaRPr>
          </a:p>
          <a:p>
            <a:pPr>
              <a:lnSpc>
                <a:spcPct val="150000"/>
              </a:lnSpc>
              <a:defRPr/>
            </a:pPr>
            <a:r>
              <a:rPr lang="vi-VN" altLang="en-US" sz="2827" b="1" dirty="0">
                <a:solidFill>
                  <a:srgbClr val="FF0000"/>
                </a:solidFill>
                <a:latin typeface="Times New Roman" panose="02020603050405020304" pitchFamily="18" charset="0"/>
                <a:cs typeface="Times New Roman" panose="02020603050405020304" pitchFamily="18" charset="0"/>
              </a:rPr>
              <a:t>+ Cách 2: </a:t>
            </a:r>
            <a:r>
              <a:rPr lang="vi-VN" altLang="en-US" sz="2827" b="1" i="1" dirty="0">
                <a:solidFill>
                  <a:srgbClr val="002060"/>
                </a:solidFill>
                <a:latin typeface="Times New Roman" panose="02020603050405020304" pitchFamily="18" charset="0"/>
                <a:cs typeface="Times New Roman" panose="02020603050405020304" pitchFamily="18" charset="0"/>
              </a:rPr>
              <a:t>Tả sự vật </a:t>
            </a:r>
            <a:r>
              <a:rPr lang="vi-VN" altLang="en-US" sz="2827" b="1" dirty="0">
                <a:solidFill>
                  <a:srgbClr val="002060"/>
                </a:solidFill>
                <a:latin typeface="Times New Roman" panose="02020603050405020304" pitchFamily="18" charset="0"/>
                <a:cs typeface="Times New Roman" panose="02020603050405020304" pitchFamily="18" charset="0"/>
              </a:rPr>
              <a:t>như </a:t>
            </a:r>
            <a:r>
              <a:rPr lang="vi-VN" altLang="en-US" sz="2827" b="1" i="1" dirty="0">
                <a:solidFill>
                  <a:srgbClr val="002060"/>
                </a:solidFill>
                <a:latin typeface="Times New Roman" panose="02020603050405020304" pitchFamily="18" charset="0"/>
                <a:cs typeface="Times New Roman" panose="02020603050405020304" pitchFamily="18" charset="0"/>
              </a:rPr>
              <a:t>tả người</a:t>
            </a:r>
            <a:r>
              <a:rPr lang="vi-VN" altLang="en-US" sz="2827" b="1" dirty="0">
                <a:solidFill>
                  <a:srgbClr val="002060"/>
                </a:solidFill>
                <a:latin typeface="Times New Roman" panose="02020603050405020304" pitchFamily="18" charset="0"/>
                <a:cs typeface="Times New Roman" panose="02020603050405020304" pitchFamily="18" charset="0"/>
              </a:rPr>
              <a:t>.</a:t>
            </a:r>
          </a:p>
          <a:p>
            <a:pPr>
              <a:lnSpc>
                <a:spcPct val="150000"/>
              </a:lnSpc>
              <a:defRPr/>
            </a:pPr>
            <a:r>
              <a:rPr lang="vi-VN" altLang="en-US" sz="2827" b="1" dirty="0">
                <a:solidFill>
                  <a:srgbClr val="FF0000"/>
                </a:solidFill>
                <a:latin typeface="Times New Roman" panose="02020603050405020304" pitchFamily="18" charset="0"/>
                <a:cs typeface="Times New Roman" panose="02020603050405020304" pitchFamily="18" charset="0"/>
              </a:rPr>
              <a:t>+ Cách 3: </a:t>
            </a:r>
            <a:r>
              <a:rPr lang="vi-VN" altLang="en-US" sz="2827" b="1" i="1" dirty="0">
                <a:solidFill>
                  <a:srgbClr val="002060"/>
                </a:solidFill>
                <a:latin typeface="Times New Roman" panose="02020603050405020304" pitchFamily="18" charset="0"/>
                <a:cs typeface="Times New Roman" panose="02020603050405020304" pitchFamily="18" charset="0"/>
              </a:rPr>
              <a:t>Nói sự vật thân mật </a:t>
            </a:r>
            <a:r>
              <a:rPr lang="vi-VN" altLang="en-US" sz="2827" b="1" dirty="0">
                <a:solidFill>
                  <a:srgbClr val="002060"/>
                </a:solidFill>
                <a:latin typeface="Times New Roman" panose="02020603050405020304" pitchFamily="18" charset="0"/>
                <a:cs typeface="Times New Roman" panose="02020603050405020304" pitchFamily="18" charset="0"/>
              </a:rPr>
              <a:t>như </a:t>
            </a:r>
            <a:r>
              <a:rPr lang="vi-VN" altLang="en-US" sz="2827" b="1" i="1" dirty="0">
                <a:solidFill>
                  <a:srgbClr val="002060"/>
                </a:solidFill>
                <a:latin typeface="Times New Roman" panose="02020603050405020304" pitchFamily="18" charset="0"/>
                <a:cs typeface="Times New Roman" panose="02020603050405020304" pitchFamily="18" charset="0"/>
              </a:rPr>
              <a:t>nói với người</a:t>
            </a:r>
            <a:r>
              <a:rPr lang="vi-VN" altLang="en-US" sz="2827" b="1" dirty="0">
                <a:latin typeface="Times New Roman" panose="02020603050405020304" pitchFamily="18" charset="0"/>
                <a:cs typeface="Times New Roman" panose="02020603050405020304" pitchFamily="18" charset="0"/>
              </a:rPr>
              <a:t>.</a:t>
            </a:r>
            <a:endParaRPr lang="en-US" altLang="en-US" sz="2827" b="1" dirty="0">
              <a:latin typeface="Times New Roman" panose="02020603050405020304" pitchFamily="18" charset="0"/>
              <a:cs typeface="Times New Roman" panose="02020603050405020304" pitchFamily="18" charset="0"/>
            </a:endParaRPr>
          </a:p>
        </p:txBody>
      </p:sp>
      <p:grpSp>
        <p:nvGrpSpPr>
          <p:cNvPr id="7" name="PA_组合 10">
            <a:extLst>
              <a:ext uri="{FF2B5EF4-FFF2-40B4-BE49-F238E27FC236}">
                <a16:creationId xmlns:a16="http://schemas.microsoft.com/office/drawing/2014/main" id="{9B9EED50-AB56-4C33-B2F0-1D62D635A3EB}"/>
              </a:ext>
            </a:extLst>
          </p:cNvPr>
          <p:cNvGrpSpPr>
            <a:grpSpLocks/>
          </p:cNvGrpSpPr>
          <p:nvPr>
            <p:custDataLst>
              <p:tags r:id="rId1"/>
            </p:custDataLst>
          </p:nvPr>
        </p:nvGrpSpPr>
        <p:grpSpPr bwMode="auto">
          <a:xfrm>
            <a:off x="2476501" y="1414464"/>
            <a:ext cx="2043113" cy="962025"/>
            <a:chOff x="1902668" y="1246761"/>
            <a:chExt cx="4074768" cy="1733412"/>
          </a:xfrm>
        </p:grpSpPr>
        <p:pic>
          <p:nvPicPr>
            <p:cNvPr id="5132" name="图片 5">
              <a:extLst>
                <a:ext uri="{FF2B5EF4-FFF2-40B4-BE49-F238E27FC236}">
                  <a16:creationId xmlns:a16="http://schemas.microsoft.com/office/drawing/2014/main" id="{CAAF77B6-83D0-4EBD-9D71-A3CBBE030927}"/>
                </a:ext>
              </a:extLst>
            </p:cNvPr>
            <p:cNvPicPr>
              <a:picLocks noChangeAspect="1"/>
            </p:cNvPicPr>
            <p:nvPr/>
          </p:nvPicPr>
          <p:blipFill>
            <a:blip r:embed="rId5">
              <a:extLst>
                <a:ext uri="{28A0092B-C50C-407E-A947-70E740481C1C}">
                  <a14:useLocalDpi xmlns:a14="http://schemas.microsoft.com/office/drawing/2010/main" val="0"/>
                </a:ext>
              </a:extLst>
            </a:blip>
            <a:srcRect l="6499" t="5228" r="66872" b="47675"/>
            <a:stretch>
              <a:fillRect/>
            </a:stretch>
          </p:blipFill>
          <p:spPr bwMode="auto">
            <a:xfrm>
              <a:off x="1902668" y="1246761"/>
              <a:ext cx="121183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5">
              <a:extLst>
                <a:ext uri="{FF2B5EF4-FFF2-40B4-BE49-F238E27FC236}">
                  <a16:creationId xmlns:a16="http://schemas.microsoft.com/office/drawing/2014/main" id="{0E354FE5-B468-4365-BE68-82C9D431F505}"/>
                </a:ext>
              </a:extLst>
            </p:cNvPr>
            <p:cNvSpPr txBox="1"/>
            <p:nvPr/>
          </p:nvSpPr>
          <p:spPr>
            <a:xfrm>
              <a:off x="2950647" y="1815983"/>
              <a:ext cx="3026789" cy="1164190"/>
            </a:xfrm>
            <a:prstGeom prst="rect">
              <a:avLst/>
            </a:prstGeom>
            <a:noFill/>
          </p:spPr>
          <p:txBody>
            <a:bodyPr>
              <a:spAutoFit/>
            </a:bodyPr>
            <a:lstStyle/>
            <a:p>
              <a:pPr algn="ctr">
                <a:defRPr/>
              </a:pPr>
              <a:r>
                <a:rPr lang="zh-CN" altLang="en-US" sz="3600" dirty="0">
                  <a:solidFill>
                    <a:schemeClr val="tx2"/>
                  </a:solidFill>
                  <a:cs typeface="+mn-ea"/>
                  <a:sym typeface="+mn-lt"/>
                </a:rPr>
                <a:t> </a:t>
              </a:r>
            </a:p>
          </p:txBody>
        </p:sp>
      </p:grpSp>
      <p:grpSp>
        <p:nvGrpSpPr>
          <p:cNvPr id="10" name="PA_组合 12">
            <a:extLst>
              <a:ext uri="{FF2B5EF4-FFF2-40B4-BE49-F238E27FC236}">
                <a16:creationId xmlns:a16="http://schemas.microsoft.com/office/drawing/2014/main" id="{2C3BA1F7-92EC-4D7C-9287-15041A372812}"/>
              </a:ext>
            </a:extLst>
          </p:cNvPr>
          <p:cNvGrpSpPr>
            <a:grpSpLocks/>
          </p:cNvGrpSpPr>
          <p:nvPr>
            <p:custDataLst>
              <p:tags r:id="rId2"/>
            </p:custDataLst>
          </p:nvPr>
        </p:nvGrpSpPr>
        <p:grpSpPr bwMode="auto">
          <a:xfrm>
            <a:off x="9007475" y="1503363"/>
            <a:ext cx="1924050" cy="882650"/>
            <a:chOff x="2028354" y="3164719"/>
            <a:chExt cx="4325611" cy="1989541"/>
          </a:xfrm>
        </p:grpSpPr>
        <p:pic>
          <p:nvPicPr>
            <p:cNvPr id="5130" name="图片 7">
              <a:extLst>
                <a:ext uri="{FF2B5EF4-FFF2-40B4-BE49-F238E27FC236}">
                  <a16:creationId xmlns:a16="http://schemas.microsoft.com/office/drawing/2014/main" id="{F1CACC65-ED2A-4268-A8A7-95EB4D0BF044}"/>
                </a:ext>
              </a:extLst>
            </p:cNvPr>
            <p:cNvPicPr>
              <a:picLocks noChangeAspect="1"/>
            </p:cNvPicPr>
            <p:nvPr/>
          </p:nvPicPr>
          <p:blipFill>
            <a:blip r:embed="rId6">
              <a:extLst>
                <a:ext uri="{28A0092B-C50C-407E-A947-70E740481C1C}">
                  <a14:useLocalDpi xmlns:a14="http://schemas.microsoft.com/office/drawing/2010/main" val="0"/>
                </a:ext>
              </a:extLst>
            </a:blip>
            <a:srcRect l="64636" t="4355" r="3043" b="50581"/>
            <a:stretch>
              <a:fillRect/>
            </a:stretch>
          </p:blipFill>
          <p:spPr bwMode="auto">
            <a:xfrm>
              <a:off x="2028354" y="3164719"/>
              <a:ext cx="1299496" cy="126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9">
              <a:extLst>
                <a:ext uri="{FF2B5EF4-FFF2-40B4-BE49-F238E27FC236}">
                  <a16:creationId xmlns:a16="http://schemas.microsoft.com/office/drawing/2014/main" id="{F93C2114-E23F-4A32-8F22-A6BE750FDD84}"/>
                </a:ext>
              </a:extLst>
            </p:cNvPr>
            <p:cNvSpPr txBox="1"/>
            <p:nvPr/>
          </p:nvSpPr>
          <p:spPr>
            <a:xfrm>
              <a:off x="3327465" y="3697886"/>
              <a:ext cx="3026500" cy="1456374"/>
            </a:xfrm>
            <a:prstGeom prst="rect">
              <a:avLst/>
            </a:prstGeom>
            <a:noFill/>
          </p:spPr>
          <p:txBody>
            <a:bodyPr>
              <a:spAutoFit/>
            </a:bodyPr>
            <a:lstStyle/>
            <a:p>
              <a:pPr algn="ctr">
                <a:defRPr/>
              </a:pPr>
              <a:r>
                <a:rPr lang="zh-CN" altLang="en-US" sz="3600" dirty="0">
                  <a:solidFill>
                    <a:schemeClr val="tx2"/>
                  </a:solidFill>
                  <a:cs typeface="+mn-ea"/>
                  <a:sym typeface="+mn-lt"/>
                </a:rPr>
                <a:t> </a:t>
              </a:r>
            </a:p>
          </p:txBody>
        </p:sp>
      </p:grpSp>
      <p:grpSp>
        <p:nvGrpSpPr>
          <p:cNvPr id="13" name="PA_组合 16">
            <a:extLst>
              <a:ext uri="{FF2B5EF4-FFF2-40B4-BE49-F238E27FC236}">
                <a16:creationId xmlns:a16="http://schemas.microsoft.com/office/drawing/2014/main" id="{A1624AB7-2959-4EC0-A8BC-91AFA4AB9FA9}"/>
              </a:ext>
            </a:extLst>
          </p:cNvPr>
          <p:cNvGrpSpPr>
            <a:grpSpLocks/>
          </p:cNvGrpSpPr>
          <p:nvPr>
            <p:custDataLst>
              <p:tags r:id="rId3"/>
            </p:custDataLst>
          </p:nvPr>
        </p:nvGrpSpPr>
        <p:grpSpPr bwMode="auto">
          <a:xfrm>
            <a:off x="2290763" y="4095751"/>
            <a:ext cx="2474912" cy="868363"/>
            <a:chOff x="6169430" y="3737105"/>
            <a:chExt cx="4196914" cy="1336304"/>
          </a:xfrm>
        </p:grpSpPr>
        <p:pic>
          <p:nvPicPr>
            <p:cNvPr id="5128" name="图片 6">
              <a:extLst>
                <a:ext uri="{FF2B5EF4-FFF2-40B4-BE49-F238E27FC236}">
                  <a16:creationId xmlns:a16="http://schemas.microsoft.com/office/drawing/2014/main" id="{50CFE64B-149E-44AD-82B3-8E9907F362E2}"/>
                </a:ext>
              </a:extLst>
            </p:cNvPr>
            <p:cNvPicPr>
              <a:picLocks noChangeAspect="1"/>
            </p:cNvPicPr>
            <p:nvPr/>
          </p:nvPicPr>
          <p:blipFill>
            <a:blip r:embed="rId5">
              <a:extLst>
                <a:ext uri="{28A0092B-C50C-407E-A947-70E740481C1C}">
                  <a14:useLocalDpi xmlns:a14="http://schemas.microsoft.com/office/drawing/2010/main" val="0"/>
                </a:ext>
              </a:extLst>
            </a:blip>
            <a:srcRect l="33331" t="3192" r="34348" b="51744"/>
            <a:stretch>
              <a:fillRect/>
            </a:stretch>
          </p:blipFill>
          <p:spPr bwMode="auto">
            <a:xfrm>
              <a:off x="6169430" y="3737105"/>
              <a:ext cx="1333501" cy="129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3">
              <a:extLst>
                <a:ext uri="{FF2B5EF4-FFF2-40B4-BE49-F238E27FC236}">
                  <a16:creationId xmlns:a16="http://schemas.microsoft.com/office/drawing/2014/main" id="{2C57A5F6-6D9F-4396-9A57-0CE7826646AC}"/>
                </a:ext>
              </a:extLst>
            </p:cNvPr>
            <p:cNvSpPr txBox="1"/>
            <p:nvPr/>
          </p:nvSpPr>
          <p:spPr>
            <a:xfrm>
              <a:off x="7340473" y="4079120"/>
              <a:ext cx="3025871" cy="994289"/>
            </a:xfrm>
            <a:prstGeom prst="rect">
              <a:avLst/>
            </a:prstGeom>
            <a:noFill/>
          </p:spPr>
          <p:txBody>
            <a:bodyPr>
              <a:spAutoFit/>
            </a:bodyPr>
            <a:lstStyle/>
            <a:p>
              <a:pPr algn="ctr">
                <a:defRPr/>
              </a:pPr>
              <a:r>
                <a:rPr lang="zh-CN" altLang="en-US" sz="3600" dirty="0">
                  <a:solidFill>
                    <a:schemeClr val="tx2"/>
                  </a:solidFill>
                  <a:cs typeface="+mn-ea"/>
                  <a:sym typeface="+mn-lt"/>
                </a:rPr>
                <a:t> </a:t>
              </a:r>
            </a:p>
          </p:txBody>
        </p:sp>
      </p:grpSp>
      <p:sp>
        <p:nvSpPr>
          <p:cNvPr id="5127" name="TextBox 4">
            <a:extLst>
              <a:ext uri="{FF2B5EF4-FFF2-40B4-BE49-F238E27FC236}">
                <a16:creationId xmlns:a16="http://schemas.microsoft.com/office/drawing/2014/main" id="{91B2F4D7-DA69-4903-8155-319617E0F7FE}"/>
              </a:ext>
            </a:extLst>
          </p:cNvPr>
          <p:cNvSpPr txBox="1">
            <a:spLocks noChangeArrowheads="1"/>
          </p:cNvSpPr>
          <p:nvPr/>
        </p:nvSpPr>
        <p:spPr bwMode="auto">
          <a:xfrm>
            <a:off x="3352801" y="4273551"/>
            <a:ext cx="7839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a:r>
              <a:rPr lang="vi-VN" altLang="en-US" sz="3200" b="1">
                <a:solidFill>
                  <a:srgbClr val="7030A0"/>
                </a:solidFill>
                <a:latin typeface="Times New Roman" panose="02020603050405020304" pitchFamily="18" charset="0"/>
                <a:cs typeface="Times New Roman" panose="02020603050405020304" pitchFamily="18" charset="0"/>
              </a:rPr>
              <a:t>Ví dụ:</a:t>
            </a:r>
          </a:p>
          <a:p>
            <a:pPr algn="just"/>
            <a:r>
              <a:rPr lang="vi-VN" altLang="en-US" sz="3200">
                <a:solidFill>
                  <a:srgbClr val="7030A0"/>
                </a:solidFill>
                <a:latin typeface="Times New Roman" panose="02020603050405020304" pitchFamily="18" charset="0"/>
                <a:cs typeface="Times New Roman" panose="02020603050405020304" pitchFamily="18" charset="0"/>
              </a:rPr>
              <a:t>Cách 1: </a:t>
            </a:r>
            <a:r>
              <a:rPr lang="vi-VN" altLang="en-US" sz="3200">
                <a:solidFill>
                  <a:srgbClr val="00B0F0"/>
                </a:solidFill>
                <a:latin typeface="Times New Roman" panose="02020603050405020304" pitchFamily="18" charset="0"/>
                <a:cs typeface="Times New Roman" panose="02020603050405020304" pitchFamily="18" charset="0"/>
              </a:rPr>
              <a:t>Chú cáo đang nhìn chùm nho.</a:t>
            </a:r>
          </a:p>
          <a:p>
            <a:pPr algn="just"/>
            <a:r>
              <a:rPr lang="vi-VN" altLang="en-US" sz="3200">
                <a:solidFill>
                  <a:srgbClr val="7030A0"/>
                </a:solidFill>
                <a:latin typeface="Times New Roman" panose="02020603050405020304" pitchFamily="18" charset="0"/>
                <a:cs typeface="Times New Roman" panose="02020603050405020304" pitchFamily="18" charset="0"/>
              </a:rPr>
              <a:t>Cách 2: </a:t>
            </a:r>
            <a:r>
              <a:rPr lang="vi-VN" altLang="en-US" sz="3200">
                <a:solidFill>
                  <a:srgbClr val="00B0F0"/>
                </a:solidFill>
                <a:latin typeface="Times New Roman" panose="02020603050405020304" pitchFamily="18" charset="0"/>
                <a:cs typeface="Times New Roman" panose="02020603050405020304" pitchFamily="18" charset="0"/>
              </a:rPr>
              <a:t>Trống nằm ngẫm nghĩ.</a:t>
            </a:r>
          </a:p>
          <a:p>
            <a:pPr algn="just"/>
            <a:r>
              <a:rPr lang="vi-VN" altLang="en-US" sz="3200">
                <a:solidFill>
                  <a:srgbClr val="7030A0"/>
                </a:solidFill>
                <a:latin typeface="Times New Roman" panose="02020603050405020304" pitchFamily="18" charset="0"/>
                <a:cs typeface="Times New Roman" panose="02020603050405020304" pitchFamily="18" charset="0"/>
              </a:rPr>
              <a:t>Cách 3: </a:t>
            </a:r>
            <a:r>
              <a:rPr lang="vi-VN" altLang="en-US" sz="3200">
                <a:solidFill>
                  <a:srgbClr val="00B0F0"/>
                </a:solidFill>
                <a:latin typeface="Times New Roman" panose="02020603050405020304" pitchFamily="18" charset="0"/>
                <a:cs typeface="Times New Roman" panose="02020603050405020304" pitchFamily="18" charset="0"/>
              </a:rPr>
              <a:t>Trâu ơi! Ta bảo trâu này.</a:t>
            </a:r>
            <a:endParaRPr lang="en-US" altLang="en-US" sz="320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a:extLst>
              <a:ext uri="{FF2B5EF4-FFF2-40B4-BE49-F238E27FC236}">
                <a16:creationId xmlns:a16="http://schemas.microsoft.com/office/drawing/2014/main" id="{343FDF1F-97DA-4A62-98FC-6203755D5A4B}"/>
              </a:ext>
            </a:extLst>
          </p:cNvPr>
          <p:cNvSpPr txBox="1">
            <a:spLocks noChangeArrowheads="1"/>
          </p:cNvSpPr>
          <p:nvPr/>
        </p:nvSpPr>
        <p:spPr bwMode="auto">
          <a:xfrm>
            <a:off x="3581400" y="68580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u="sng">
                <a:solidFill>
                  <a:srgbClr val="FF0000"/>
                </a:solidFill>
              </a:rPr>
              <a:t>LUYỆN TỪ VÀ CÂU:</a:t>
            </a:r>
          </a:p>
        </p:txBody>
      </p:sp>
      <p:sp>
        <p:nvSpPr>
          <p:cNvPr id="3079" name="Text Box 7">
            <a:extLst>
              <a:ext uri="{FF2B5EF4-FFF2-40B4-BE49-F238E27FC236}">
                <a16:creationId xmlns:a16="http://schemas.microsoft.com/office/drawing/2014/main" id="{671E87D0-9818-4B93-8FE1-CD72BC4243D9}"/>
              </a:ext>
            </a:extLst>
          </p:cNvPr>
          <p:cNvSpPr txBox="1">
            <a:spLocks noChangeArrowheads="1"/>
          </p:cNvSpPr>
          <p:nvPr/>
        </p:nvSpPr>
        <p:spPr bwMode="auto">
          <a:xfrm>
            <a:off x="1676400" y="2057400"/>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 * HS 1:</a:t>
            </a:r>
            <a:r>
              <a:rPr lang="en-US" altLang="en-US" sz="2800" b="1"/>
              <a:t>  Điền dấu câu thích hợp vào các ô trống trong đoạn sau:</a:t>
            </a:r>
          </a:p>
        </p:txBody>
      </p:sp>
      <p:sp>
        <p:nvSpPr>
          <p:cNvPr id="3080" name="Text Box 8">
            <a:extLst>
              <a:ext uri="{FF2B5EF4-FFF2-40B4-BE49-F238E27FC236}">
                <a16:creationId xmlns:a16="http://schemas.microsoft.com/office/drawing/2014/main" id="{591111FE-3E30-447E-ABDE-63734AC40F55}"/>
              </a:ext>
            </a:extLst>
          </p:cNvPr>
          <p:cNvSpPr txBox="1">
            <a:spLocks noChangeArrowheads="1"/>
          </p:cNvSpPr>
          <p:nvPr/>
        </p:nvSpPr>
        <p:spPr bwMode="auto">
          <a:xfrm>
            <a:off x="1752600" y="2971800"/>
            <a:ext cx="8915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0070C0"/>
                </a:solidFill>
              </a:rPr>
              <a:t>Bồ Chao kể tiếp                                                           </a:t>
            </a:r>
          </a:p>
          <a:p>
            <a:pPr algn="l" eaLnBrk="1" hangingPunct="1">
              <a:spcBef>
                <a:spcPct val="50000"/>
              </a:spcBef>
            </a:pPr>
            <a:r>
              <a:rPr lang="en-US" altLang="en-US" sz="2800" b="1">
                <a:solidFill>
                  <a:srgbClr val="0070C0"/>
                </a:solidFill>
              </a:rPr>
              <a:t>- Đầu đuôi là thế này      Tôi và Tu Hú đang bay dọc một con sông lớn. Chợt Tu Hú gọi tôi      “Kìa, hai cái trụ chống trời !”</a:t>
            </a:r>
          </a:p>
        </p:txBody>
      </p:sp>
      <p:sp>
        <p:nvSpPr>
          <p:cNvPr id="3081" name="Rectangle 9">
            <a:extLst>
              <a:ext uri="{FF2B5EF4-FFF2-40B4-BE49-F238E27FC236}">
                <a16:creationId xmlns:a16="http://schemas.microsoft.com/office/drawing/2014/main" id="{60DA9774-C150-4548-BC32-0AAC70249C08}"/>
              </a:ext>
            </a:extLst>
          </p:cNvPr>
          <p:cNvSpPr>
            <a:spLocks noChangeArrowheads="1"/>
          </p:cNvSpPr>
          <p:nvPr/>
        </p:nvSpPr>
        <p:spPr bwMode="auto">
          <a:xfrm>
            <a:off x="4648200" y="2971800"/>
            <a:ext cx="457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2" name="Rectangle 10">
            <a:extLst>
              <a:ext uri="{FF2B5EF4-FFF2-40B4-BE49-F238E27FC236}">
                <a16:creationId xmlns:a16="http://schemas.microsoft.com/office/drawing/2014/main" id="{1A10691E-380A-465E-B04C-6BC9837E53BF}"/>
              </a:ext>
            </a:extLst>
          </p:cNvPr>
          <p:cNvSpPr>
            <a:spLocks noChangeArrowheads="1"/>
          </p:cNvSpPr>
          <p:nvPr/>
        </p:nvSpPr>
        <p:spPr bwMode="auto">
          <a:xfrm>
            <a:off x="5410200" y="3581400"/>
            <a:ext cx="457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3" name="Rectangle 11">
            <a:extLst>
              <a:ext uri="{FF2B5EF4-FFF2-40B4-BE49-F238E27FC236}">
                <a16:creationId xmlns:a16="http://schemas.microsoft.com/office/drawing/2014/main" id="{B46C2CF9-667C-4483-A153-757877310468}"/>
              </a:ext>
            </a:extLst>
          </p:cNvPr>
          <p:cNvSpPr>
            <a:spLocks noChangeArrowheads="1"/>
          </p:cNvSpPr>
          <p:nvPr/>
        </p:nvSpPr>
        <p:spPr bwMode="auto">
          <a:xfrm>
            <a:off x="8229600" y="4114800"/>
            <a:ext cx="457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5" name="Text Box 13">
            <a:extLst>
              <a:ext uri="{FF2B5EF4-FFF2-40B4-BE49-F238E27FC236}">
                <a16:creationId xmlns:a16="http://schemas.microsoft.com/office/drawing/2014/main" id="{D383978E-E9DB-45B6-AB33-464BD872FDB6}"/>
              </a:ext>
            </a:extLst>
          </p:cNvPr>
          <p:cNvSpPr txBox="1">
            <a:spLocks noChangeArrowheads="1"/>
          </p:cNvSpPr>
          <p:nvPr/>
        </p:nvSpPr>
        <p:spPr bwMode="auto">
          <a:xfrm>
            <a:off x="4724400" y="2895600"/>
            <a:ext cx="22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b="1"/>
              <a:t>:</a:t>
            </a:r>
          </a:p>
        </p:txBody>
      </p:sp>
      <p:sp>
        <p:nvSpPr>
          <p:cNvPr id="3086" name="Text Box 14">
            <a:extLst>
              <a:ext uri="{FF2B5EF4-FFF2-40B4-BE49-F238E27FC236}">
                <a16:creationId xmlns:a16="http://schemas.microsoft.com/office/drawing/2014/main" id="{D250242F-0870-44CF-8BB4-7FFD51A015CF}"/>
              </a:ext>
            </a:extLst>
          </p:cNvPr>
          <p:cNvSpPr txBox="1">
            <a:spLocks noChangeArrowheads="1"/>
          </p:cNvSpPr>
          <p:nvPr/>
        </p:nvSpPr>
        <p:spPr bwMode="auto">
          <a:xfrm>
            <a:off x="5486400" y="35052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b="1"/>
              <a:t>:</a:t>
            </a:r>
          </a:p>
        </p:txBody>
      </p:sp>
      <p:sp>
        <p:nvSpPr>
          <p:cNvPr id="3087" name="Text Box 15">
            <a:extLst>
              <a:ext uri="{FF2B5EF4-FFF2-40B4-BE49-F238E27FC236}">
                <a16:creationId xmlns:a16="http://schemas.microsoft.com/office/drawing/2014/main" id="{600601EB-86A2-4CDE-AAA7-3644534DC46E}"/>
              </a:ext>
            </a:extLst>
          </p:cNvPr>
          <p:cNvSpPr txBox="1">
            <a:spLocks noChangeArrowheads="1"/>
          </p:cNvSpPr>
          <p:nvPr/>
        </p:nvSpPr>
        <p:spPr bwMode="auto">
          <a:xfrm>
            <a:off x="8305800" y="3962400"/>
            <a:ext cx="22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b="1"/>
              <a:t>:</a:t>
            </a:r>
          </a:p>
        </p:txBody>
      </p:sp>
      <p:sp>
        <p:nvSpPr>
          <p:cNvPr id="3089" name="Text Box 17">
            <a:extLst>
              <a:ext uri="{FF2B5EF4-FFF2-40B4-BE49-F238E27FC236}">
                <a16:creationId xmlns:a16="http://schemas.microsoft.com/office/drawing/2014/main" id="{48745D75-B133-472B-BB56-41729895BE1B}"/>
              </a:ext>
            </a:extLst>
          </p:cNvPr>
          <p:cNvSpPr txBox="1">
            <a:spLocks noChangeArrowheads="1"/>
          </p:cNvSpPr>
          <p:nvPr/>
        </p:nvSpPr>
        <p:spPr bwMode="auto">
          <a:xfrm>
            <a:off x="1905000" y="48768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 HS 2:</a:t>
            </a:r>
            <a:r>
              <a:rPr lang="en-US" altLang="en-US" sz="2800" b="1"/>
              <a:t> Gạch chân dưới bộ phận trả lời câu hỏi “Bằng gì ?”</a:t>
            </a:r>
          </a:p>
        </p:txBody>
      </p:sp>
      <p:sp>
        <p:nvSpPr>
          <p:cNvPr id="3090" name="Text Box 18">
            <a:extLst>
              <a:ext uri="{FF2B5EF4-FFF2-40B4-BE49-F238E27FC236}">
                <a16:creationId xmlns:a16="http://schemas.microsoft.com/office/drawing/2014/main" id="{08BF3EFD-F5AF-4324-AC79-2EC21FCA731B}"/>
              </a:ext>
            </a:extLst>
          </p:cNvPr>
          <p:cNvSpPr txBox="1">
            <a:spLocks noChangeArrowheads="1"/>
          </p:cNvSpPr>
          <p:nvPr/>
        </p:nvSpPr>
        <p:spPr bwMode="auto">
          <a:xfrm>
            <a:off x="1524000" y="5715000"/>
            <a:ext cx="891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0070C0"/>
                </a:solidFill>
              </a:rPr>
              <a:t>- Bạn Na đã đạt được thành tích cao bằng sự nỗ lực phi thường của bản thân.</a:t>
            </a:r>
          </a:p>
        </p:txBody>
      </p:sp>
      <p:sp>
        <p:nvSpPr>
          <p:cNvPr id="3091" name="Line 19">
            <a:extLst>
              <a:ext uri="{FF2B5EF4-FFF2-40B4-BE49-F238E27FC236}">
                <a16:creationId xmlns:a16="http://schemas.microsoft.com/office/drawing/2014/main" id="{45DFD0E5-9A15-4269-8C7D-3EEDD41B13FA}"/>
              </a:ext>
            </a:extLst>
          </p:cNvPr>
          <p:cNvSpPr>
            <a:spLocks noChangeShapeType="1"/>
          </p:cNvSpPr>
          <p:nvPr/>
        </p:nvSpPr>
        <p:spPr bwMode="auto">
          <a:xfrm>
            <a:off x="7924800" y="6172200"/>
            <a:ext cx="1828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Line 21">
            <a:extLst>
              <a:ext uri="{FF2B5EF4-FFF2-40B4-BE49-F238E27FC236}">
                <a16:creationId xmlns:a16="http://schemas.microsoft.com/office/drawing/2014/main" id="{F46F1B4C-61F8-405F-BE83-6F2388578322}"/>
              </a:ext>
            </a:extLst>
          </p:cNvPr>
          <p:cNvSpPr>
            <a:spLocks noChangeShapeType="1"/>
          </p:cNvSpPr>
          <p:nvPr/>
        </p:nvSpPr>
        <p:spPr bwMode="auto">
          <a:xfrm>
            <a:off x="1524000" y="6858000"/>
            <a:ext cx="274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4" name="Line 22">
            <a:extLst>
              <a:ext uri="{FF2B5EF4-FFF2-40B4-BE49-F238E27FC236}">
                <a16:creationId xmlns:a16="http://schemas.microsoft.com/office/drawing/2014/main" id="{0ABA28CB-0B3A-49E6-A540-2BE6D207B34C}"/>
              </a:ext>
            </a:extLst>
          </p:cNvPr>
          <p:cNvSpPr>
            <a:spLocks noChangeShapeType="1"/>
          </p:cNvSpPr>
          <p:nvPr/>
        </p:nvSpPr>
        <p:spPr bwMode="auto">
          <a:xfrm>
            <a:off x="1676400" y="6629400"/>
            <a:ext cx="4800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p:cTn id="7" dur="1000" fill="hold"/>
                                        <p:tgtEl>
                                          <p:spTgt spid="3079"/>
                                        </p:tgtEl>
                                        <p:attrNameLst>
                                          <p:attrName>ppt_w</p:attrName>
                                        </p:attrNameLst>
                                      </p:cBhvr>
                                      <p:tavLst>
                                        <p:tav tm="0">
                                          <p:val>
                                            <p:strVal val="#ppt_w+.3"/>
                                          </p:val>
                                        </p:tav>
                                        <p:tav tm="100000">
                                          <p:val>
                                            <p:strVal val="#ppt_w"/>
                                          </p:val>
                                        </p:tav>
                                      </p:tavLst>
                                    </p:anim>
                                    <p:anim calcmode="lin" valueType="num">
                                      <p:cBhvr>
                                        <p:cTn id="8" dur="1000" fill="hold"/>
                                        <p:tgtEl>
                                          <p:spTgt spid="3079"/>
                                        </p:tgtEl>
                                        <p:attrNameLst>
                                          <p:attrName>ppt_h</p:attrName>
                                        </p:attrNameLst>
                                      </p:cBhvr>
                                      <p:tavLst>
                                        <p:tav tm="0">
                                          <p:val>
                                            <p:strVal val="#ppt_h"/>
                                          </p:val>
                                        </p:tav>
                                        <p:tav tm="100000">
                                          <p:val>
                                            <p:strVal val="#ppt_h"/>
                                          </p:val>
                                        </p:tav>
                                      </p:tavLst>
                                    </p:anim>
                                    <p:animEffect transition="in" filter="fade">
                                      <p:cBhvr>
                                        <p:cTn id="9" dur="1000"/>
                                        <p:tgtEl>
                                          <p:spTgt spid="307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3080"/>
                                        </p:tgtEl>
                                        <p:attrNameLst>
                                          <p:attrName>style.visibility</p:attrName>
                                        </p:attrNameLst>
                                      </p:cBhvr>
                                      <p:to>
                                        <p:strVal val="visible"/>
                                      </p:to>
                                    </p:set>
                                    <p:anim calcmode="lin" valueType="num">
                                      <p:cBhvr>
                                        <p:cTn id="14" dur="1000" fill="hold"/>
                                        <p:tgtEl>
                                          <p:spTgt spid="3080"/>
                                        </p:tgtEl>
                                        <p:attrNameLst>
                                          <p:attrName>ppt_w</p:attrName>
                                        </p:attrNameLst>
                                      </p:cBhvr>
                                      <p:tavLst>
                                        <p:tav tm="0">
                                          <p:val>
                                            <p:fltVal val="0"/>
                                          </p:val>
                                        </p:tav>
                                        <p:tav tm="100000">
                                          <p:val>
                                            <p:strVal val="#ppt_w"/>
                                          </p:val>
                                        </p:tav>
                                      </p:tavLst>
                                    </p:anim>
                                    <p:anim calcmode="lin" valueType="num">
                                      <p:cBhvr>
                                        <p:cTn id="15" dur="1000" fill="hold"/>
                                        <p:tgtEl>
                                          <p:spTgt spid="3080"/>
                                        </p:tgtEl>
                                        <p:attrNameLst>
                                          <p:attrName>ppt_h</p:attrName>
                                        </p:attrNameLst>
                                      </p:cBhvr>
                                      <p:tavLst>
                                        <p:tav tm="0">
                                          <p:val>
                                            <p:fltVal val="0"/>
                                          </p:val>
                                        </p:tav>
                                        <p:tav tm="100000">
                                          <p:val>
                                            <p:strVal val="#ppt_h"/>
                                          </p:val>
                                        </p:tav>
                                      </p:tavLst>
                                    </p:anim>
                                    <p:anim calcmode="lin" valueType="num">
                                      <p:cBhvr>
                                        <p:cTn id="16" dur="1000" fill="hold"/>
                                        <p:tgtEl>
                                          <p:spTgt spid="3080"/>
                                        </p:tgtEl>
                                        <p:attrNameLst>
                                          <p:attrName>style.rotation</p:attrName>
                                        </p:attrNameLst>
                                      </p:cBhvr>
                                      <p:tavLst>
                                        <p:tav tm="0">
                                          <p:val>
                                            <p:fltVal val="90"/>
                                          </p:val>
                                        </p:tav>
                                        <p:tav tm="100000">
                                          <p:val>
                                            <p:fltVal val="0"/>
                                          </p:val>
                                        </p:tav>
                                      </p:tavLst>
                                    </p:anim>
                                    <p:animEffect transition="in" filter="fade">
                                      <p:cBhvr>
                                        <p:cTn id="17" dur="1000"/>
                                        <p:tgtEl>
                                          <p:spTgt spid="30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81"/>
                                        </p:tgtEl>
                                        <p:attrNameLst>
                                          <p:attrName>style.visibility</p:attrName>
                                        </p:attrNameLst>
                                      </p:cBhvr>
                                      <p:to>
                                        <p:strVal val="visible"/>
                                      </p:to>
                                    </p:set>
                                    <p:animEffect transition="in" filter="fade">
                                      <p:cBhvr>
                                        <p:cTn id="22" dur="2000"/>
                                        <p:tgtEl>
                                          <p:spTgt spid="30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2000"/>
                                        <p:tgtEl>
                                          <p:spTgt spid="308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3"/>
                                        </p:tgtEl>
                                        <p:attrNameLst>
                                          <p:attrName>style.visibility</p:attrName>
                                        </p:attrNameLst>
                                      </p:cBhvr>
                                      <p:to>
                                        <p:strVal val="visible"/>
                                      </p:to>
                                    </p:set>
                                    <p:animEffect transition="in" filter="fade">
                                      <p:cBhvr>
                                        <p:cTn id="32" dur="2000"/>
                                        <p:tgtEl>
                                          <p:spTgt spid="308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3085"/>
                                        </p:tgtEl>
                                        <p:attrNameLst>
                                          <p:attrName>style.visibility</p:attrName>
                                        </p:attrNameLst>
                                      </p:cBhvr>
                                      <p:to>
                                        <p:strVal val="visible"/>
                                      </p:to>
                                    </p:set>
                                    <p:animEffect transition="in" filter="fade">
                                      <p:cBhvr>
                                        <p:cTn id="37" dur="1000"/>
                                        <p:tgtEl>
                                          <p:spTgt spid="3085"/>
                                        </p:tgtEl>
                                      </p:cBhvr>
                                    </p:animEffect>
                                    <p:anim calcmode="lin" valueType="num">
                                      <p:cBhvr>
                                        <p:cTn id="38" dur="1000" fill="hold"/>
                                        <p:tgtEl>
                                          <p:spTgt spid="3085"/>
                                        </p:tgtEl>
                                        <p:attrNameLst>
                                          <p:attrName>ppt_x</p:attrName>
                                        </p:attrNameLst>
                                      </p:cBhvr>
                                      <p:tavLst>
                                        <p:tav tm="0">
                                          <p:val>
                                            <p:strVal val="#ppt_x-.1"/>
                                          </p:val>
                                        </p:tav>
                                        <p:tav tm="100000">
                                          <p:val>
                                            <p:strVal val="#ppt_x"/>
                                          </p:val>
                                        </p:tav>
                                      </p:tavLst>
                                    </p:anim>
                                    <p:anim calcmode="lin" valueType="num">
                                      <p:cBhvr>
                                        <p:cTn id="39" dur="1000" fill="hold"/>
                                        <p:tgtEl>
                                          <p:spTgt spid="3085"/>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0" presetClass="entr" presetSubtype="0" fill="hold" grpId="0" nodeType="clickEffect">
                                  <p:stCondLst>
                                    <p:cond delay="0"/>
                                  </p:stCondLst>
                                  <p:iterate type="lt">
                                    <p:tmPct val="10000"/>
                                  </p:iterate>
                                  <p:childTnLst>
                                    <p:set>
                                      <p:cBhvr>
                                        <p:cTn id="43" dur="1" fill="hold">
                                          <p:stCondLst>
                                            <p:cond delay="0"/>
                                          </p:stCondLst>
                                        </p:cTn>
                                        <p:tgtEl>
                                          <p:spTgt spid="3086"/>
                                        </p:tgtEl>
                                        <p:attrNameLst>
                                          <p:attrName>style.visibility</p:attrName>
                                        </p:attrNameLst>
                                      </p:cBhvr>
                                      <p:to>
                                        <p:strVal val="visible"/>
                                      </p:to>
                                    </p:set>
                                    <p:animEffect transition="in" filter="fade">
                                      <p:cBhvr>
                                        <p:cTn id="44" dur="1000"/>
                                        <p:tgtEl>
                                          <p:spTgt spid="3086"/>
                                        </p:tgtEl>
                                      </p:cBhvr>
                                    </p:animEffect>
                                    <p:anim calcmode="lin" valueType="num">
                                      <p:cBhvr>
                                        <p:cTn id="45" dur="1000" fill="hold"/>
                                        <p:tgtEl>
                                          <p:spTgt spid="3086"/>
                                        </p:tgtEl>
                                        <p:attrNameLst>
                                          <p:attrName>ppt_x</p:attrName>
                                        </p:attrNameLst>
                                      </p:cBhvr>
                                      <p:tavLst>
                                        <p:tav tm="0">
                                          <p:val>
                                            <p:strVal val="#ppt_x-.1"/>
                                          </p:val>
                                        </p:tav>
                                        <p:tav tm="100000">
                                          <p:val>
                                            <p:strVal val="#ppt_x"/>
                                          </p:val>
                                        </p:tav>
                                      </p:tavLst>
                                    </p:anim>
                                    <p:anim calcmode="lin" valueType="num">
                                      <p:cBhvr>
                                        <p:cTn id="46" dur="1000" fill="hold"/>
                                        <p:tgtEl>
                                          <p:spTgt spid="308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0" presetClass="entr" presetSubtype="0" fill="hold" grpId="0" nodeType="clickEffect">
                                  <p:stCondLst>
                                    <p:cond delay="0"/>
                                  </p:stCondLst>
                                  <p:iterate type="lt">
                                    <p:tmPct val="10000"/>
                                  </p:iterate>
                                  <p:childTnLst>
                                    <p:set>
                                      <p:cBhvr>
                                        <p:cTn id="50" dur="1" fill="hold">
                                          <p:stCondLst>
                                            <p:cond delay="0"/>
                                          </p:stCondLst>
                                        </p:cTn>
                                        <p:tgtEl>
                                          <p:spTgt spid="3087"/>
                                        </p:tgtEl>
                                        <p:attrNameLst>
                                          <p:attrName>style.visibility</p:attrName>
                                        </p:attrNameLst>
                                      </p:cBhvr>
                                      <p:to>
                                        <p:strVal val="visible"/>
                                      </p:to>
                                    </p:set>
                                    <p:animEffect transition="in" filter="fade">
                                      <p:cBhvr>
                                        <p:cTn id="51" dur="1000"/>
                                        <p:tgtEl>
                                          <p:spTgt spid="3087"/>
                                        </p:tgtEl>
                                      </p:cBhvr>
                                    </p:animEffect>
                                    <p:anim calcmode="lin" valueType="num">
                                      <p:cBhvr>
                                        <p:cTn id="52" dur="1000" fill="hold"/>
                                        <p:tgtEl>
                                          <p:spTgt spid="3087"/>
                                        </p:tgtEl>
                                        <p:attrNameLst>
                                          <p:attrName>ppt_x</p:attrName>
                                        </p:attrNameLst>
                                      </p:cBhvr>
                                      <p:tavLst>
                                        <p:tav tm="0">
                                          <p:val>
                                            <p:strVal val="#ppt_x-.1"/>
                                          </p:val>
                                        </p:tav>
                                        <p:tav tm="100000">
                                          <p:val>
                                            <p:strVal val="#ppt_x"/>
                                          </p:val>
                                        </p:tav>
                                      </p:tavLst>
                                    </p:anim>
                                    <p:anim calcmode="lin" valueType="num">
                                      <p:cBhvr>
                                        <p:cTn id="53" dur="1000" fill="hold"/>
                                        <p:tgtEl>
                                          <p:spTgt spid="308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3089"/>
                                        </p:tgtEl>
                                        <p:attrNameLst>
                                          <p:attrName>style.visibility</p:attrName>
                                        </p:attrNameLst>
                                      </p:cBhvr>
                                      <p:to>
                                        <p:strVal val="visible"/>
                                      </p:to>
                                    </p:set>
                                    <p:anim calcmode="lin" valueType="num">
                                      <p:cBhvr>
                                        <p:cTn id="58" dur="1000" fill="hold"/>
                                        <p:tgtEl>
                                          <p:spTgt spid="3089"/>
                                        </p:tgtEl>
                                        <p:attrNameLst>
                                          <p:attrName>ppt_w</p:attrName>
                                        </p:attrNameLst>
                                      </p:cBhvr>
                                      <p:tavLst>
                                        <p:tav tm="0">
                                          <p:val>
                                            <p:strVal val="#ppt_w+.3"/>
                                          </p:val>
                                        </p:tav>
                                        <p:tav tm="100000">
                                          <p:val>
                                            <p:strVal val="#ppt_w"/>
                                          </p:val>
                                        </p:tav>
                                      </p:tavLst>
                                    </p:anim>
                                    <p:anim calcmode="lin" valueType="num">
                                      <p:cBhvr>
                                        <p:cTn id="59" dur="1000" fill="hold"/>
                                        <p:tgtEl>
                                          <p:spTgt spid="3089"/>
                                        </p:tgtEl>
                                        <p:attrNameLst>
                                          <p:attrName>ppt_h</p:attrName>
                                        </p:attrNameLst>
                                      </p:cBhvr>
                                      <p:tavLst>
                                        <p:tav tm="0">
                                          <p:val>
                                            <p:strVal val="#ppt_h"/>
                                          </p:val>
                                        </p:tav>
                                        <p:tav tm="100000">
                                          <p:val>
                                            <p:strVal val="#ppt_h"/>
                                          </p:val>
                                        </p:tav>
                                      </p:tavLst>
                                    </p:anim>
                                    <p:animEffect transition="in" filter="fade">
                                      <p:cBhvr>
                                        <p:cTn id="60" dur="1000"/>
                                        <p:tgtEl>
                                          <p:spTgt spid="308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1" presetClass="entr" presetSubtype="0" fill="hold" grpId="0" nodeType="clickEffect">
                                  <p:stCondLst>
                                    <p:cond delay="0"/>
                                  </p:stCondLst>
                                  <p:iterate type="lt">
                                    <p:tmPct val="5000"/>
                                  </p:iterate>
                                  <p:childTnLst>
                                    <p:set>
                                      <p:cBhvr>
                                        <p:cTn id="64" dur="1" fill="hold">
                                          <p:stCondLst>
                                            <p:cond delay="0"/>
                                          </p:stCondLst>
                                        </p:cTn>
                                        <p:tgtEl>
                                          <p:spTgt spid="3090"/>
                                        </p:tgtEl>
                                        <p:attrNameLst>
                                          <p:attrName>style.visibility</p:attrName>
                                        </p:attrNameLst>
                                      </p:cBhvr>
                                      <p:to>
                                        <p:strVal val="visible"/>
                                      </p:to>
                                    </p:set>
                                    <p:anim calcmode="lin" valueType="num">
                                      <p:cBhvr>
                                        <p:cTn id="65" dur="1000" fill="hold"/>
                                        <p:tgtEl>
                                          <p:spTgt spid="3090"/>
                                        </p:tgtEl>
                                        <p:attrNameLst>
                                          <p:attrName>ppt_w</p:attrName>
                                        </p:attrNameLst>
                                      </p:cBhvr>
                                      <p:tavLst>
                                        <p:tav tm="0">
                                          <p:val>
                                            <p:fltVal val="0"/>
                                          </p:val>
                                        </p:tav>
                                        <p:tav tm="100000">
                                          <p:val>
                                            <p:strVal val="#ppt_w"/>
                                          </p:val>
                                        </p:tav>
                                      </p:tavLst>
                                    </p:anim>
                                    <p:anim calcmode="lin" valueType="num">
                                      <p:cBhvr>
                                        <p:cTn id="66" dur="1000" fill="hold"/>
                                        <p:tgtEl>
                                          <p:spTgt spid="3090"/>
                                        </p:tgtEl>
                                        <p:attrNameLst>
                                          <p:attrName>ppt_h</p:attrName>
                                        </p:attrNameLst>
                                      </p:cBhvr>
                                      <p:tavLst>
                                        <p:tav tm="0">
                                          <p:val>
                                            <p:fltVal val="0"/>
                                          </p:val>
                                        </p:tav>
                                        <p:tav tm="100000">
                                          <p:val>
                                            <p:strVal val="#ppt_h"/>
                                          </p:val>
                                        </p:tav>
                                      </p:tavLst>
                                    </p:anim>
                                    <p:anim calcmode="lin" valueType="num">
                                      <p:cBhvr>
                                        <p:cTn id="67" dur="1000" fill="hold"/>
                                        <p:tgtEl>
                                          <p:spTgt spid="3090"/>
                                        </p:tgtEl>
                                        <p:attrNameLst>
                                          <p:attrName>style.rotation</p:attrName>
                                        </p:attrNameLst>
                                      </p:cBhvr>
                                      <p:tavLst>
                                        <p:tav tm="0">
                                          <p:val>
                                            <p:fltVal val="90"/>
                                          </p:val>
                                        </p:tav>
                                        <p:tav tm="100000">
                                          <p:val>
                                            <p:fltVal val="0"/>
                                          </p:val>
                                        </p:tav>
                                      </p:tavLst>
                                    </p:anim>
                                    <p:animEffect transition="in" filter="fade">
                                      <p:cBhvr>
                                        <p:cTn id="68" dur="1000"/>
                                        <p:tgtEl>
                                          <p:spTgt spid="309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3091"/>
                                        </p:tgtEl>
                                        <p:attrNameLst>
                                          <p:attrName>style.visibility</p:attrName>
                                        </p:attrNameLst>
                                      </p:cBhvr>
                                      <p:to>
                                        <p:strVal val="visible"/>
                                      </p:to>
                                    </p:set>
                                    <p:animEffect transition="in" filter="fade">
                                      <p:cBhvr>
                                        <p:cTn id="73" dur="2000"/>
                                        <p:tgtEl>
                                          <p:spTgt spid="309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3094"/>
                                        </p:tgtEl>
                                        <p:attrNameLst>
                                          <p:attrName>style.visibility</p:attrName>
                                        </p:attrNameLst>
                                      </p:cBhvr>
                                      <p:to>
                                        <p:strVal val="visible"/>
                                      </p:to>
                                    </p:set>
                                    <p:animEffect transition="in" filter="fade">
                                      <p:cBhvr>
                                        <p:cTn id="78" dur="2000"/>
                                        <p:tgtEl>
                                          <p:spTgt spid="3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p:bldP spid="3081" grpId="0" animBg="1"/>
      <p:bldP spid="3082" grpId="0" animBg="1"/>
      <p:bldP spid="3083" grpId="0" animBg="1"/>
      <p:bldP spid="3085" grpId="0"/>
      <p:bldP spid="3086" grpId="0"/>
      <p:bldP spid="3087" grpId="0"/>
      <p:bldP spid="3089" grpId="0"/>
      <p:bldP spid="30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65E223A4-4EFA-4125-AB85-FF5B91A46E16}"/>
              </a:ext>
            </a:extLst>
          </p:cNvPr>
          <p:cNvSpPr txBox="1">
            <a:spLocks noChangeArrowheads="1"/>
          </p:cNvSpPr>
          <p:nvPr/>
        </p:nvSpPr>
        <p:spPr bwMode="auto">
          <a:xfrm>
            <a:off x="3581400" y="60960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u="sng">
                <a:solidFill>
                  <a:srgbClr val="FF0000"/>
                </a:solidFill>
              </a:rPr>
              <a:t>LUYỆN TỪ VÀ CÂU:</a:t>
            </a:r>
          </a:p>
        </p:txBody>
      </p:sp>
      <p:sp>
        <p:nvSpPr>
          <p:cNvPr id="4104" name="Text Box 8">
            <a:extLst>
              <a:ext uri="{FF2B5EF4-FFF2-40B4-BE49-F238E27FC236}">
                <a16:creationId xmlns:a16="http://schemas.microsoft.com/office/drawing/2014/main" id="{330ED79F-EF28-47E8-AB24-766B4296CDC4}"/>
              </a:ext>
            </a:extLst>
          </p:cNvPr>
          <p:cNvSpPr txBox="1">
            <a:spLocks noChangeArrowheads="1"/>
          </p:cNvSpPr>
          <p:nvPr/>
        </p:nvSpPr>
        <p:spPr bwMode="auto">
          <a:xfrm>
            <a:off x="1752600" y="2362201"/>
            <a:ext cx="1905000" cy="519113"/>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BÀI TẬP 1</a:t>
            </a:r>
          </a:p>
        </p:txBody>
      </p:sp>
      <p:sp>
        <p:nvSpPr>
          <p:cNvPr id="4105" name="Text Box 9">
            <a:extLst>
              <a:ext uri="{FF2B5EF4-FFF2-40B4-BE49-F238E27FC236}">
                <a16:creationId xmlns:a16="http://schemas.microsoft.com/office/drawing/2014/main" id="{A72531EF-D116-403B-B6DE-4BF881EFA4A3}"/>
              </a:ext>
            </a:extLst>
          </p:cNvPr>
          <p:cNvSpPr txBox="1">
            <a:spLocks noChangeArrowheads="1"/>
          </p:cNvSpPr>
          <p:nvPr/>
        </p:nvSpPr>
        <p:spPr bwMode="auto">
          <a:xfrm>
            <a:off x="3657600" y="2438401"/>
            <a:ext cx="434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Đọc và trả lời câu hỏi:</a:t>
            </a:r>
          </a:p>
        </p:txBody>
      </p:sp>
      <p:sp>
        <p:nvSpPr>
          <p:cNvPr id="4106" name="Text Box 10">
            <a:extLst>
              <a:ext uri="{FF2B5EF4-FFF2-40B4-BE49-F238E27FC236}">
                <a16:creationId xmlns:a16="http://schemas.microsoft.com/office/drawing/2014/main" id="{F7B19004-0D5C-4707-8D77-D029EF51B320}"/>
              </a:ext>
            </a:extLst>
          </p:cNvPr>
          <p:cNvSpPr txBox="1">
            <a:spLocks noChangeArrowheads="1"/>
          </p:cNvSpPr>
          <p:nvPr/>
        </p:nvSpPr>
        <p:spPr bwMode="auto">
          <a:xfrm>
            <a:off x="1524000" y="2895601"/>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a)          Đồng làng vương chút heo may</a:t>
            </a:r>
          </a:p>
        </p:txBody>
      </p:sp>
      <p:sp>
        <p:nvSpPr>
          <p:cNvPr id="4107" name="Text Box 11">
            <a:extLst>
              <a:ext uri="{FF2B5EF4-FFF2-40B4-BE49-F238E27FC236}">
                <a16:creationId xmlns:a16="http://schemas.microsoft.com/office/drawing/2014/main" id="{92298257-EB4B-4B13-8B28-F606F6555FCA}"/>
              </a:ext>
            </a:extLst>
          </p:cNvPr>
          <p:cNvSpPr txBox="1">
            <a:spLocks noChangeArrowheads="1"/>
          </p:cNvSpPr>
          <p:nvPr/>
        </p:nvSpPr>
        <p:spPr bwMode="auto">
          <a:xfrm>
            <a:off x="2057400" y="32766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Mầm cây tỉnh giấc, vườn đầy tiếng chim</a:t>
            </a:r>
          </a:p>
        </p:txBody>
      </p:sp>
      <p:sp>
        <p:nvSpPr>
          <p:cNvPr id="4108" name="Text Box 12">
            <a:extLst>
              <a:ext uri="{FF2B5EF4-FFF2-40B4-BE49-F238E27FC236}">
                <a16:creationId xmlns:a16="http://schemas.microsoft.com/office/drawing/2014/main" id="{90F28DCA-F4C8-4BB2-9AEC-539333409449}"/>
              </a:ext>
            </a:extLst>
          </p:cNvPr>
          <p:cNvSpPr txBox="1">
            <a:spLocks noChangeArrowheads="1"/>
          </p:cNvSpPr>
          <p:nvPr/>
        </p:nvSpPr>
        <p:spPr bwMode="auto">
          <a:xfrm>
            <a:off x="2819400" y="3657601"/>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Hạt mưa mải miết trốn tìm</a:t>
            </a:r>
          </a:p>
        </p:txBody>
      </p:sp>
      <p:sp>
        <p:nvSpPr>
          <p:cNvPr id="4109" name="Text Box 13">
            <a:extLst>
              <a:ext uri="{FF2B5EF4-FFF2-40B4-BE49-F238E27FC236}">
                <a16:creationId xmlns:a16="http://schemas.microsoft.com/office/drawing/2014/main" id="{8CF9C91C-3CCC-4B7C-93FE-02357EEA3AF2}"/>
              </a:ext>
            </a:extLst>
          </p:cNvPr>
          <p:cNvSpPr txBox="1">
            <a:spLocks noChangeArrowheads="1"/>
          </p:cNvSpPr>
          <p:nvPr/>
        </p:nvSpPr>
        <p:spPr bwMode="auto">
          <a:xfrm>
            <a:off x="2133600" y="4038601"/>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Cây đào trước cửa lim dim mắt cười.</a:t>
            </a:r>
          </a:p>
        </p:txBody>
      </p:sp>
      <p:sp>
        <p:nvSpPr>
          <p:cNvPr id="4110" name="Text Box 14">
            <a:extLst>
              <a:ext uri="{FF2B5EF4-FFF2-40B4-BE49-F238E27FC236}">
                <a16:creationId xmlns:a16="http://schemas.microsoft.com/office/drawing/2014/main" id="{B0FD769D-ECAD-4E5D-B340-2C09B5EF7B8E}"/>
              </a:ext>
            </a:extLst>
          </p:cNvPr>
          <p:cNvSpPr txBox="1">
            <a:spLocks noChangeArrowheads="1"/>
          </p:cNvSpPr>
          <p:nvPr/>
        </p:nvSpPr>
        <p:spPr bwMode="auto">
          <a:xfrm>
            <a:off x="7315200" y="4495801"/>
            <a:ext cx="335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rgbClr val="FF0000"/>
                </a:solidFill>
              </a:rPr>
              <a:t>Đỗ Quang Huỳnh</a:t>
            </a:r>
          </a:p>
        </p:txBody>
      </p:sp>
      <p:sp>
        <p:nvSpPr>
          <p:cNvPr id="4111" name="Text Box 15">
            <a:extLst>
              <a:ext uri="{FF2B5EF4-FFF2-40B4-BE49-F238E27FC236}">
                <a16:creationId xmlns:a16="http://schemas.microsoft.com/office/drawing/2014/main" id="{CF1892EA-9021-41C7-BD9F-C691A26C5D5C}"/>
              </a:ext>
            </a:extLst>
          </p:cNvPr>
          <p:cNvSpPr txBox="1">
            <a:spLocks noChangeArrowheads="1"/>
          </p:cNvSpPr>
          <p:nvPr/>
        </p:nvSpPr>
        <p:spPr bwMode="auto">
          <a:xfrm>
            <a:off x="1828800" y="4953001"/>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Những sự vật nào được nhân hóa ?</a:t>
            </a:r>
          </a:p>
        </p:txBody>
      </p:sp>
      <p:sp>
        <p:nvSpPr>
          <p:cNvPr id="4112" name="Text Box 16">
            <a:extLst>
              <a:ext uri="{FF2B5EF4-FFF2-40B4-BE49-F238E27FC236}">
                <a16:creationId xmlns:a16="http://schemas.microsoft.com/office/drawing/2014/main" id="{6F7D4E29-C18A-462B-9BA1-6A9C0EE236E8}"/>
              </a:ext>
            </a:extLst>
          </p:cNvPr>
          <p:cNvSpPr txBox="1">
            <a:spLocks noChangeArrowheads="1"/>
          </p:cNvSpPr>
          <p:nvPr/>
        </p:nvSpPr>
        <p:spPr bwMode="auto">
          <a:xfrm>
            <a:off x="1828800" y="54102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Tác giả đã nhân hóa các sự vật ấy bằng những cách nào ?</a:t>
            </a:r>
          </a:p>
        </p:txBody>
      </p:sp>
      <p:sp>
        <p:nvSpPr>
          <p:cNvPr id="4113" name="Text Box 17">
            <a:extLst>
              <a:ext uri="{FF2B5EF4-FFF2-40B4-BE49-F238E27FC236}">
                <a16:creationId xmlns:a16="http://schemas.microsoft.com/office/drawing/2014/main" id="{E16E82D5-F37A-412B-87AA-CC3898FB86B6}"/>
              </a:ext>
            </a:extLst>
          </p:cNvPr>
          <p:cNvSpPr txBox="1">
            <a:spLocks noChangeArrowheads="1"/>
          </p:cNvSpPr>
          <p:nvPr/>
        </p:nvSpPr>
        <p:spPr bwMode="auto">
          <a:xfrm>
            <a:off x="1752600" y="6248401"/>
            <a:ext cx="678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 Em thích hình ảnh nào ? Vì sao ?</a:t>
            </a:r>
          </a:p>
        </p:txBody>
      </p:sp>
      <p:sp>
        <p:nvSpPr>
          <p:cNvPr id="4114" name="WordArt 18">
            <a:extLst>
              <a:ext uri="{FF2B5EF4-FFF2-40B4-BE49-F238E27FC236}">
                <a16:creationId xmlns:a16="http://schemas.microsoft.com/office/drawing/2014/main" id="{9697D3DB-DAD9-4B7C-8F85-BECA7ED788EC}"/>
              </a:ext>
            </a:extLst>
          </p:cNvPr>
          <p:cNvSpPr>
            <a:spLocks noChangeArrowheads="1" noChangeShapeType="1" noTextEdit="1"/>
          </p:cNvSpPr>
          <p:nvPr/>
        </p:nvSpPr>
        <p:spPr bwMode="auto">
          <a:xfrm>
            <a:off x="8001000" y="6248400"/>
            <a:ext cx="24384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solidFill>
                  <a:srgbClr val="FF0000"/>
                </a:solidFill>
                <a:effectLst>
                  <a:outerShdw dist="35921" dir="2700000" algn="ctr" rotWithShape="0">
                    <a:srgbClr val="C0C0C0">
                      <a:alpha val="79999"/>
                    </a:srgbClr>
                  </a:outerShdw>
                </a:effectLst>
                <a:cs typeface="Arial" panose="020B0604020202020204" pitchFamily="34" charset="0"/>
              </a:rPr>
              <a:t> THẢO LUẬN NHÓM</a:t>
            </a:r>
          </a:p>
        </p:txBody>
      </p:sp>
      <p:sp>
        <p:nvSpPr>
          <p:cNvPr id="2" name="Text Box 19">
            <a:extLst>
              <a:ext uri="{FF2B5EF4-FFF2-40B4-BE49-F238E27FC236}">
                <a16:creationId xmlns:a16="http://schemas.microsoft.com/office/drawing/2014/main" id="{5A36FEC3-BA6A-4F9F-A170-2E26C54D8EA2}"/>
              </a:ext>
            </a:extLst>
          </p:cNvPr>
          <p:cNvSpPr txBox="1">
            <a:spLocks noChangeArrowheads="1"/>
          </p:cNvSpPr>
          <p:nvPr/>
        </p:nvSpPr>
        <p:spPr bwMode="auto">
          <a:xfrm>
            <a:off x="4191000" y="1447801"/>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rgbClr val="FF0000"/>
                </a:solidFill>
                <a:latin typeface="Times New Roman" panose="02020603050405020304" pitchFamily="18" charset="0"/>
                <a:cs typeface="Times New Roman" panose="02020603050405020304" pitchFamily="18" charset="0"/>
              </a:rPr>
              <a:t>Nhân hoá</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2000"/>
                                        <p:tgtEl>
                                          <p:spTgt spid="4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p:cTn id="12" dur="1000" fill="hold"/>
                                        <p:tgtEl>
                                          <p:spTgt spid="4105"/>
                                        </p:tgtEl>
                                        <p:attrNameLst>
                                          <p:attrName>ppt_w</p:attrName>
                                        </p:attrNameLst>
                                      </p:cBhvr>
                                      <p:tavLst>
                                        <p:tav tm="0">
                                          <p:val>
                                            <p:strVal val="#ppt_w+.3"/>
                                          </p:val>
                                        </p:tav>
                                        <p:tav tm="100000">
                                          <p:val>
                                            <p:strVal val="#ppt_w"/>
                                          </p:val>
                                        </p:tav>
                                      </p:tavLst>
                                    </p:anim>
                                    <p:anim calcmode="lin" valueType="num">
                                      <p:cBhvr>
                                        <p:cTn id="13" dur="1000" fill="hold"/>
                                        <p:tgtEl>
                                          <p:spTgt spid="4105"/>
                                        </p:tgtEl>
                                        <p:attrNameLst>
                                          <p:attrName>ppt_h</p:attrName>
                                        </p:attrNameLst>
                                      </p:cBhvr>
                                      <p:tavLst>
                                        <p:tav tm="0">
                                          <p:val>
                                            <p:strVal val="#ppt_h"/>
                                          </p:val>
                                        </p:tav>
                                        <p:tav tm="100000">
                                          <p:val>
                                            <p:strVal val="#ppt_h"/>
                                          </p:val>
                                        </p:tav>
                                      </p:tavLst>
                                    </p:anim>
                                    <p:animEffect transition="in" filter="fade">
                                      <p:cBhvr>
                                        <p:cTn id="14" dur="1000"/>
                                        <p:tgtEl>
                                          <p:spTgt spid="41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4106"/>
                                        </p:tgtEl>
                                        <p:attrNameLst>
                                          <p:attrName>style.visibility</p:attrName>
                                        </p:attrNameLst>
                                      </p:cBhvr>
                                      <p:to>
                                        <p:strVal val="visible"/>
                                      </p:to>
                                    </p:set>
                                    <p:anim calcmode="lin" valueType="num">
                                      <p:cBhvr>
                                        <p:cTn id="19" dur="1000" fill="hold"/>
                                        <p:tgtEl>
                                          <p:spTgt spid="4106"/>
                                        </p:tgtEl>
                                        <p:attrNameLst>
                                          <p:attrName>ppt_w</p:attrName>
                                        </p:attrNameLst>
                                      </p:cBhvr>
                                      <p:tavLst>
                                        <p:tav tm="0">
                                          <p:val>
                                            <p:fltVal val="0"/>
                                          </p:val>
                                        </p:tav>
                                        <p:tav tm="100000">
                                          <p:val>
                                            <p:strVal val="#ppt_w"/>
                                          </p:val>
                                        </p:tav>
                                      </p:tavLst>
                                    </p:anim>
                                    <p:anim calcmode="lin" valueType="num">
                                      <p:cBhvr>
                                        <p:cTn id="20" dur="1000" fill="hold"/>
                                        <p:tgtEl>
                                          <p:spTgt spid="4106"/>
                                        </p:tgtEl>
                                        <p:attrNameLst>
                                          <p:attrName>ppt_h</p:attrName>
                                        </p:attrNameLst>
                                      </p:cBhvr>
                                      <p:tavLst>
                                        <p:tav tm="0">
                                          <p:val>
                                            <p:fltVal val="0"/>
                                          </p:val>
                                        </p:tav>
                                        <p:tav tm="100000">
                                          <p:val>
                                            <p:strVal val="#ppt_h"/>
                                          </p:val>
                                        </p:tav>
                                      </p:tavLst>
                                    </p:anim>
                                    <p:anim calcmode="lin" valueType="num">
                                      <p:cBhvr>
                                        <p:cTn id="21" dur="1000" fill="hold"/>
                                        <p:tgtEl>
                                          <p:spTgt spid="4106"/>
                                        </p:tgtEl>
                                        <p:attrNameLst>
                                          <p:attrName>style.rotation</p:attrName>
                                        </p:attrNameLst>
                                      </p:cBhvr>
                                      <p:tavLst>
                                        <p:tav tm="0">
                                          <p:val>
                                            <p:fltVal val="90"/>
                                          </p:val>
                                        </p:tav>
                                        <p:tav tm="100000">
                                          <p:val>
                                            <p:fltVal val="0"/>
                                          </p:val>
                                        </p:tav>
                                      </p:tavLst>
                                    </p:anim>
                                    <p:animEffect transition="in" filter="fade">
                                      <p:cBhvr>
                                        <p:cTn id="22" dur="1000"/>
                                        <p:tgtEl>
                                          <p:spTgt spid="41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4107"/>
                                        </p:tgtEl>
                                        <p:attrNameLst>
                                          <p:attrName>style.visibility</p:attrName>
                                        </p:attrNameLst>
                                      </p:cBhvr>
                                      <p:to>
                                        <p:strVal val="visible"/>
                                      </p:to>
                                    </p:set>
                                    <p:anim calcmode="lin" valueType="num">
                                      <p:cBhvr>
                                        <p:cTn id="27" dur="1000" fill="hold"/>
                                        <p:tgtEl>
                                          <p:spTgt spid="4107"/>
                                        </p:tgtEl>
                                        <p:attrNameLst>
                                          <p:attrName>ppt_w</p:attrName>
                                        </p:attrNameLst>
                                      </p:cBhvr>
                                      <p:tavLst>
                                        <p:tav tm="0">
                                          <p:val>
                                            <p:fltVal val="0"/>
                                          </p:val>
                                        </p:tav>
                                        <p:tav tm="100000">
                                          <p:val>
                                            <p:strVal val="#ppt_w"/>
                                          </p:val>
                                        </p:tav>
                                      </p:tavLst>
                                    </p:anim>
                                    <p:anim calcmode="lin" valueType="num">
                                      <p:cBhvr>
                                        <p:cTn id="28" dur="1000" fill="hold"/>
                                        <p:tgtEl>
                                          <p:spTgt spid="4107"/>
                                        </p:tgtEl>
                                        <p:attrNameLst>
                                          <p:attrName>ppt_h</p:attrName>
                                        </p:attrNameLst>
                                      </p:cBhvr>
                                      <p:tavLst>
                                        <p:tav tm="0">
                                          <p:val>
                                            <p:fltVal val="0"/>
                                          </p:val>
                                        </p:tav>
                                        <p:tav tm="100000">
                                          <p:val>
                                            <p:strVal val="#ppt_h"/>
                                          </p:val>
                                        </p:tav>
                                      </p:tavLst>
                                    </p:anim>
                                    <p:anim calcmode="lin" valueType="num">
                                      <p:cBhvr>
                                        <p:cTn id="29" dur="1000" fill="hold"/>
                                        <p:tgtEl>
                                          <p:spTgt spid="4107"/>
                                        </p:tgtEl>
                                        <p:attrNameLst>
                                          <p:attrName>style.rotation</p:attrName>
                                        </p:attrNameLst>
                                      </p:cBhvr>
                                      <p:tavLst>
                                        <p:tav tm="0">
                                          <p:val>
                                            <p:fltVal val="90"/>
                                          </p:val>
                                        </p:tav>
                                        <p:tav tm="100000">
                                          <p:val>
                                            <p:fltVal val="0"/>
                                          </p:val>
                                        </p:tav>
                                      </p:tavLst>
                                    </p:anim>
                                    <p:animEffect transition="in" filter="fade">
                                      <p:cBhvr>
                                        <p:cTn id="30" dur="1000"/>
                                        <p:tgtEl>
                                          <p:spTgt spid="410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4108"/>
                                        </p:tgtEl>
                                        <p:attrNameLst>
                                          <p:attrName>style.visibility</p:attrName>
                                        </p:attrNameLst>
                                      </p:cBhvr>
                                      <p:to>
                                        <p:strVal val="visible"/>
                                      </p:to>
                                    </p:set>
                                    <p:anim calcmode="lin" valueType="num">
                                      <p:cBhvr>
                                        <p:cTn id="35" dur="1000" fill="hold"/>
                                        <p:tgtEl>
                                          <p:spTgt spid="4108"/>
                                        </p:tgtEl>
                                        <p:attrNameLst>
                                          <p:attrName>ppt_w</p:attrName>
                                        </p:attrNameLst>
                                      </p:cBhvr>
                                      <p:tavLst>
                                        <p:tav tm="0">
                                          <p:val>
                                            <p:fltVal val="0"/>
                                          </p:val>
                                        </p:tav>
                                        <p:tav tm="100000">
                                          <p:val>
                                            <p:strVal val="#ppt_w"/>
                                          </p:val>
                                        </p:tav>
                                      </p:tavLst>
                                    </p:anim>
                                    <p:anim calcmode="lin" valueType="num">
                                      <p:cBhvr>
                                        <p:cTn id="36" dur="1000" fill="hold"/>
                                        <p:tgtEl>
                                          <p:spTgt spid="4108"/>
                                        </p:tgtEl>
                                        <p:attrNameLst>
                                          <p:attrName>ppt_h</p:attrName>
                                        </p:attrNameLst>
                                      </p:cBhvr>
                                      <p:tavLst>
                                        <p:tav tm="0">
                                          <p:val>
                                            <p:fltVal val="0"/>
                                          </p:val>
                                        </p:tav>
                                        <p:tav tm="100000">
                                          <p:val>
                                            <p:strVal val="#ppt_h"/>
                                          </p:val>
                                        </p:tav>
                                      </p:tavLst>
                                    </p:anim>
                                    <p:anim calcmode="lin" valueType="num">
                                      <p:cBhvr>
                                        <p:cTn id="37" dur="1000" fill="hold"/>
                                        <p:tgtEl>
                                          <p:spTgt spid="4108"/>
                                        </p:tgtEl>
                                        <p:attrNameLst>
                                          <p:attrName>style.rotation</p:attrName>
                                        </p:attrNameLst>
                                      </p:cBhvr>
                                      <p:tavLst>
                                        <p:tav tm="0">
                                          <p:val>
                                            <p:fltVal val="90"/>
                                          </p:val>
                                        </p:tav>
                                        <p:tav tm="100000">
                                          <p:val>
                                            <p:fltVal val="0"/>
                                          </p:val>
                                        </p:tav>
                                      </p:tavLst>
                                    </p:anim>
                                    <p:animEffect transition="in" filter="fade">
                                      <p:cBhvr>
                                        <p:cTn id="38" dur="1000"/>
                                        <p:tgtEl>
                                          <p:spTgt spid="410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4109"/>
                                        </p:tgtEl>
                                        <p:attrNameLst>
                                          <p:attrName>style.visibility</p:attrName>
                                        </p:attrNameLst>
                                      </p:cBhvr>
                                      <p:to>
                                        <p:strVal val="visible"/>
                                      </p:to>
                                    </p:set>
                                    <p:anim calcmode="lin" valueType="num">
                                      <p:cBhvr>
                                        <p:cTn id="43" dur="1000" fill="hold"/>
                                        <p:tgtEl>
                                          <p:spTgt spid="4109"/>
                                        </p:tgtEl>
                                        <p:attrNameLst>
                                          <p:attrName>ppt_w</p:attrName>
                                        </p:attrNameLst>
                                      </p:cBhvr>
                                      <p:tavLst>
                                        <p:tav tm="0">
                                          <p:val>
                                            <p:fltVal val="0"/>
                                          </p:val>
                                        </p:tav>
                                        <p:tav tm="100000">
                                          <p:val>
                                            <p:strVal val="#ppt_w"/>
                                          </p:val>
                                        </p:tav>
                                      </p:tavLst>
                                    </p:anim>
                                    <p:anim calcmode="lin" valueType="num">
                                      <p:cBhvr>
                                        <p:cTn id="44" dur="1000" fill="hold"/>
                                        <p:tgtEl>
                                          <p:spTgt spid="4109"/>
                                        </p:tgtEl>
                                        <p:attrNameLst>
                                          <p:attrName>ppt_h</p:attrName>
                                        </p:attrNameLst>
                                      </p:cBhvr>
                                      <p:tavLst>
                                        <p:tav tm="0">
                                          <p:val>
                                            <p:fltVal val="0"/>
                                          </p:val>
                                        </p:tav>
                                        <p:tav tm="100000">
                                          <p:val>
                                            <p:strVal val="#ppt_h"/>
                                          </p:val>
                                        </p:tav>
                                      </p:tavLst>
                                    </p:anim>
                                    <p:anim calcmode="lin" valueType="num">
                                      <p:cBhvr>
                                        <p:cTn id="45" dur="1000" fill="hold"/>
                                        <p:tgtEl>
                                          <p:spTgt spid="4109"/>
                                        </p:tgtEl>
                                        <p:attrNameLst>
                                          <p:attrName>style.rotation</p:attrName>
                                        </p:attrNameLst>
                                      </p:cBhvr>
                                      <p:tavLst>
                                        <p:tav tm="0">
                                          <p:val>
                                            <p:fltVal val="90"/>
                                          </p:val>
                                        </p:tav>
                                        <p:tav tm="100000">
                                          <p:val>
                                            <p:fltVal val="0"/>
                                          </p:val>
                                        </p:tav>
                                      </p:tavLst>
                                    </p:anim>
                                    <p:animEffect transition="in" filter="fade">
                                      <p:cBhvr>
                                        <p:cTn id="46" dur="1000"/>
                                        <p:tgtEl>
                                          <p:spTgt spid="410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0"/>
                                        </p:tgtEl>
                                        <p:attrNameLst>
                                          <p:attrName>style.visibility</p:attrName>
                                        </p:attrNameLst>
                                      </p:cBhvr>
                                      <p:to>
                                        <p:strVal val="visible"/>
                                      </p:to>
                                    </p:set>
                                    <p:animEffect transition="in" filter="fade">
                                      <p:cBhvr>
                                        <p:cTn id="51" dur="2000"/>
                                        <p:tgtEl>
                                          <p:spTgt spid="41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4111"/>
                                        </p:tgtEl>
                                        <p:attrNameLst>
                                          <p:attrName>style.visibility</p:attrName>
                                        </p:attrNameLst>
                                      </p:cBhvr>
                                      <p:to>
                                        <p:strVal val="visible"/>
                                      </p:to>
                                    </p:set>
                                    <p:anim calcmode="lin" valueType="num">
                                      <p:cBhvr>
                                        <p:cTn id="56" dur="1000" fill="hold"/>
                                        <p:tgtEl>
                                          <p:spTgt spid="4111"/>
                                        </p:tgtEl>
                                        <p:attrNameLst>
                                          <p:attrName>ppt_w</p:attrName>
                                        </p:attrNameLst>
                                      </p:cBhvr>
                                      <p:tavLst>
                                        <p:tav tm="0">
                                          <p:val>
                                            <p:strVal val="#ppt_w+.3"/>
                                          </p:val>
                                        </p:tav>
                                        <p:tav tm="100000">
                                          <p:val>
                                            <p:strVal val="#ppt_w"/>
                                          </p:val>
                                        </p:tav>
                                      </p:tavLst>
                                    </p:anim>
                                    <p:anim calcmode="lin" valueType="num">
                                      <p:cBhvr>
                                        <p:cTn id="57" dur="1000" fill="hold"/>
                                        <p:tgtEl>
                                          <p:spTgt spid="4111"/>
                                        </p:tgtEl>
                                        <p:attrNameLst>
                                          <p:attrName>ppt_h</p:attrName>
                                        </p:attrNameLst>
                                      </p:cBhvr>
                                      <p:tavLst>
                                        <p:tav tm="0">
                                          <p:val>
                                            <p:strVal val="#ppt_h"/>
                                          </p:val>
                                        </p:tav>
                                        <p:tav tm="100000">
                                          <p:val>
                                            <p:strVal val="#ppt_h"/>
                                          </p:val>
                                        </p:tav>
                                      </p:tavLst>
                                    </p:anim>
                                    <p:animEffect transition="in" filter="fade">
                                      <p:cBhvr>
                                        <p:cTn id="58" dur="1000"/>
                                        <p:tgtEl>
                                          <p:spTgt spid="411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4112"/>
                                        </p:tgtEl>
                                        <p:attrNameLst>
                                          <p:attrName>style.visibility</p:attrName>
                                        </p:attrNameLst>
                                      </p:cBhvr>
                                      <p:to>
                                        <p:strVal val="visible"/>
                                      </p:to>
                                    </p:set>
                                    <p:anim calcmode="lin" valueType="num">
                                      <p:cBhvr>
                                        <p:cTn id="63" dur="1000" fill="hold"/>
                                        <p:tgtEl>
                                          <p:spTgt spid="4112"/>
                                        </p:tgtEl>
                                        <p:attrNameLst>
                                          <p:attrName>ppt_w</p:attrName>
                                        </p:attrNameLst>
                                      </p:cBhvr>
                                      <p:tavLst>
                                        <p:tav tm="0">
                                          <p:val>
                                            <p:strVal val="#ppt_w+.3"/>
                                          </p:val>
                                        </p:tav>
                                        <p:tav tm="100000">
                                          <p:val>
                                            <p:strVal val="#ppt_w"/>
                                          </p:val>
                                        </p:tav>
                                      </p:tavLst>
                                    </p:anim>
                                    <p:anim calcmode="lin" valueType="num">
                                      <p:cBhvr>
                                        <p:cTn id="64" dur="1000" fill="hold"/>
                                        <p:tgtEl>
                                          <p:spTgt spid="4112"/>
                                        </p:tgtEl>
                                        <p:attrNameLst>
                                          <p:attrName>ppt_h</p:attrName>
                                        </p:attrNameLst>
                                      </p:cBhvr>
                                      <p:tavLst>
                                        <p:tav tm="0">
                                          <p:val>
                                            <p:strVal val="#ppt_h"/>
                                          </p:val>
                                        </p:tav>
                                        <p:tav tm="100000">
                                          <p:val>
                                            <p:strVal val="#ppt_h"/>
                                          </p:val>
                                        </p:tav>
                                      </p:tavLst>
                                    </p:anim>
                                    <p:animEffect transition="in" filter="fade">
                                      <p:cBhvr>
                                        <p:cTn id="65" dur="1000"/>
                                        <p:tgtEl>
                                          <p:spTgt spid="411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4113"/>
                                        </p:tgtEl>
                                        <p:attrNameLst>
                                          <p:attrName>style.visibility</p:attrName>
                                        </p:attrNameLst>
                                      </p:cBhvr>
                                      <p:to>
                                        <p:strVal val="visible"/>
                                      </p:to>
                                    </p:set>
                                    <p:anim calcmode="lin" valueType="num">
                                      <p:cBhvr>
                                        <p:cTn id="70" dur="1000" fill="hold"/>
                                        <p:tgtEl>
                                          <p:spTgt spid="4113"/>
                                        </p:tgtEl>
                                        <p:attrNameLst>
                                          <p:attrName>ppt_w</p:attrName>
                                        </p:attrNameLst>
                                      </p:cBhvr>
                                      <p:tavLst>
                                        <p:tav tm="0">
                                          <p:val>
                                            <p:strVal val="#ppt_w+.3"/>
                                          </p:val>
                                        </p:tav>
                                        <p:tav tm="100000">
                                          <p:val>
                                            <p:strVal val="#ppt_w"/>
                                          </p:val>
                                        </p:tav>
                                      </p:tavLst>
                                    </p:anim>
                                    <p:anim calcmode="lin" valueType="num">
                                      <p:cBhvr>
                                        <p:cTn id="71" dur="1000" fill="hold"/>
                                        <p:tgtEl>
                                          <p:spTgt spid="4113"/>
                                        </p:tgtEl>
                                        <p:attrNameLst>
                                          <p:attrName>ppt_h</p:attrName>
                                        </p:attrNameLst>
                                      </p:cBhvr>
                                      <p:tavLst>
                                        <p:tav tm="0">
                                          <p:val>
                                            <p:strVal val="#ppt_h"/>
                                          </p:val>
                                        </p:tav>
                                        <p:tav tm="100000">
                                          <p:val>
                                            <p:strVal val="#ppt_h"/>
                                          </p:val>
                                        </p:tav>
                                      </p:tavLst>
                                    </p:anim>
                                    <p:animEffect transition="in" filter="fade">
                                      <p:cBhvr>
                                        <p:cTn id="72" dur="1000"/>
                                        <p:tgtEl>
                                          <p:spTgt spid="411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9" presetClass="entr" presetSubtype="10" fill="hold" nodeType="clickEffect">
                                  <p:stCondLst>
                                    <p:cond delay="0"/>
                                  </p:stCondLst>
                                  <p:childTnLst>
                                    <p:set>
                                      <p:cBhvr>
                                        <p:cTn id="76" dur="1" fill="hold">
                                          <p:stCondLst>
                                            <p:cond delay="0"/>
                                          </p:stCondLst>
                                        </p:cTn>
                                        <p:tgtEl>
                                          <p:spTgt spid="4114"/>
                                        </p:tgtEl>
                                        <p:attrNameLst>
                                          <p:attrName>style.visibility</p:attrName>
                                        </p:attrNameLst>
                                      </p:cBhvr>
                                      <p:to>
                                        <p:strVal val="visible"/>
                                      </p:to>
                                    </p:set>
                                    <p:anim calcmode="lin" valueType="num">
                                      <p:cBhvr>
                                        <p:cTn id="77" dur="5000" fill="hold"/>
                                        <p:tgtEl>
                                          <p:spTgt spid="4114"/>
                                        </p:tgtEl>
                                        <p:attrNameLst>
                                          <p:attrName>ppt_w</p:attrName>
                                        </p:attrNameLst>
                                      </p:cBhvr>
                                      <p:tavLst>
                                        <p:tav tm="0" fmla="#ppt_w*sin(2.5*pi*$)">
                                          <p:val>
                                            <p:fltVal val="0"/>
                                          </p:val>
                                        </p:tav>
                                        <p:tav tm="100000">
                                          <p:val>
                                            <p:fltVal val="1"/>
                                          </p:val>
                                        </p:tav>
                                      </p:tavLst>
                                    </p:anim>
                                    <p:anim calcmode="lin" valueType="num">
                                      <p:cBhvr>
                                        <p:cTn id="78" dur="5000" fill="hold"/>
                                        <p:tgtEl>
                                          <p:spTgt spid="41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5" grpId="0"/>
      <p:bldP spid="4106" grpId="0"/>
      <p:bldP spid="4107" grpId="0"/>
      <p:bldP spid="4108" grpId="0"/>
      <p:bldP spid="4109" grpId="0"/>
      <p:bldP spid="4110" grpId="0"/>
      <p:bldP spid="4111" grpId="0"/>
      <p:bldP spid="4112" grpId="0"/>
      <p:bldP spid="41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C37094-F390-4139-99A2-C9E7771979D5}"/>
              </a:ext>
            </a:extLst>
          </p:cNvPr>
          <p:cNvSpPr txBox="1">
            <a:spLocks noChangeArrowheads="1"/>
          </p:cNvSpPr>
          <p:nvPr/>
        </p:nvSpPr>
        <p:spPr bwMode="auto">
          <a:xfrm>
            <a:off x="1752600" y="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Trong đoạn thơ ở phần a) có những sự vật nào được nhân hóa ?</a:t>
            </a:r>
          </a:p>
        </p:txBody>
      </p:sp>
      <p:sp>
        <p:nvSpPr>
          <p:cNvPr id="8197" name="Text Box 5">
            <a:extLst>
              <a:ext uri="{FF2B5EF4-FFF2-40B4-BE49-F238E27FC236}">
                <a16:creationId xmlns:a16="http://schemas.microsoft.com/office/drawing/2014/main" id="{F42764C0-7EF5-4326-AC37-78F2166BE008}"/>
              </a:ext>
            </a:extLst>
          </p:cNvPr>
          <p:cNvSpPr txBox="1">
            <a:spLocks noChangeArrowheads="1"/>
          </p:cNvSpPr>
          <p:nvPr/>
        </p:nvSpPr>
        <p:spPr bwMode="auto">
          <a:xfrm>
            <a:off x="1828800" y="8382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Có ba sự vật được nhân hóa. Đó là </a:t>
            </a:r>
            <a:r>
              <a:rPr lang="en-US" altLang="en-US" sz="2800" b="1" i="1">
                <a:solidFill>
                  <a:schemeClr val="accent2"/>
                </a:solidFill>
              </a:rPr>
              <a:t>mầm cây, hạt mưa, cây dừa.</a:t>
            </a:r>
          </a:p>
        </p:txBody>
      </p:sp>
      <p:sp>
        <p:nvSpPr>
          <p:cNvPr id="8198" name="Text Box 6">
            <a:extLst>
              <a:ext uri="{FF2B5EF4-FFF2-40B4-BE49-F238E27FC236}">
                <a16:creationId xmlns:a16="http://schemas.microsoft.com/office/drawing/2014/main" id="{5D06DDF0-21F0-4FFB-9AED-987F6CF147D7}"/>
              </a:ext>
            </a:extLst>
          </p:cNvPr>
          <p:cNvSpPr txBox="1">
            <a:spLocks noChangeArrowheads="1"/>
          </p:cNvSpPr>
          <p:nvPr/>
        </p:nvSpPr>
        <p:spPr bwMode="auto">
          <a:xfrm>
            <a:off x="1905000" y="1676401"/>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Tác giả làm thế nào để nhân hóa các sự vật đó ?</a:t>
            </a:r>
          </a:p>
        </p:txBody>
      </p:sp>
      <p:sp>
        <p:nvSpPr>
          <p:cNvPr id="8199" name="Text Box 7">
            <a:extLst>
              <a:ext uri="{FF2B5EF4-FFF2-40B4-BE49-F238E27FC236}">
                <a16:creationId xmlns:a16="http://schemas.microsoft.com/office/drawing/2014/main" id="{63AC946D-862B-4AFC-829B-D5D8BBFF91BF}"/>
              </a:ext>
            </a:extLst>
          </p:cNvPr>
          <p:cNvSpPr txBox="1">
            <a:spLocks noChangeArrowheads="1"/>
          </p:cNvSpPr>
          <p:nvPr/>
        </p:nvSpPr>
        <p:spPr bwMode="auto">
          <a:xfrm>
            <a:off x="1524000" y="2057400"/>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t>   </a:t>
            </a:r>
            <a:r>
              <a:rPr lang="en-US" altLang="en-US" sz="2800" b="1">
                <a:solidFill>
                  <a:schemeClr val="accent2"/>
                </a:solidFill>
              </a:rPr>
              <a:t>+ Tác giả dùng từ </a:t>
            </a:r>
            <a:r>
              <a:rPr lang="en-US" altLang="en-US" sz="2800" b="1" i="1">
                <a:solidFill>
                  <a:schemeClr val="accent2"/>
                </a:solidFill>
              </a:rPr>
              <a:t>tỉnh giấc</a:t>
            </a:r>
            <a:r>
              <a:rPr lang="en-US" altLang="en-US" sz="2800" b="1">
                <a:solidFill>
                  <a:schemeClr val="accent2"/>
                </a:solidFill>
              </a:rPr>
              <a:t> để tả </a:t>
            </a:r>
            <a:r>
              <a:rPr lang="en-US" altLang="en-US" sz="2800" b="1" i="1">
                <a:solidFill>
                  <a:schemeClr val="accent2"/>
                </a:solidFill>
              </a:rPr>
              <a:t>mầm cây,</a:t>
            </a:r>
            <a:r>
              <a:rPr lang="en-US" altLang="en-US" sz="2800" b="1">
                <a:solidFill>
                  <a:schemeClr val="accent2"/>
                </a:solidFill>
              </a:rPr>
              <a:t> dùng các từ </a:t>
            </a:r>
            <a:r>
              <a:rPr lang="en-US" altLang="en-US" sz="2800" b="1" i="1">
                <a:solidFill>
                  <a:schemeClr val="accent2"/>
                </a:solidFill>
              </a:rPr>
              <a:t>mải miết, trốn tìm</a:t>
            </a:r>
            <a:r>
              <a:rPr lang="en-US" altLang="en-US" sz="2800" b="1">
                <a:solidFill>
                  <a:schemeClr val="accent2"/>
                </a:solidFill>
              </a:rPr>
              <a:t> để tả </a:t>
            </a:r>
            <a:r>
              <a:rPr lang="en-US" altLang="en-US" sz="2800" b="1" i="1">
                <a:solidFill>
                  <a:schemeClr val="accent2"/>
                </a:solidFill>
              </a:rPr>
              <a:t>hạt mưa;</a:t>
            </a:r>
            <a:r>
              <a:rPr lang="en-US" altLang="en-US" sz="2800" b="1">
                <a:solidFill>
                  <a:schemeClr val="accent2"/>
                </a:solidFill>
              </a:rPr>
              <a:t> dùng các từ </a:t>
            </a:r>
            <a:r>
              <a:rPr lang="en-US" altLang="en-US" sz="2800" b="1" i="1">
                <a:solidFill>
                  <a:schemeClr val="accent2"/>
                </a:solidFill>
              </a:rPr>
              <a:t>lim dim, mắt, cười</a:t>
            </a:r>
            <a:r>
              <a:rPr lang="en-US" altLang="en-US" sz="2800" b="1">
                <a:solidFill>
                  <a:schemeClr val="accent2"/>
                </a:solidFill>
              </a:rPr>
              <a:t> để tả </a:t>
            </a:r>
            <a:r>
              <a:rPr lang="en-US" altLang="en-US" sz="2800" b="1" i="1">
                <a:solidFill>
                  <a:schemeClr val="accent2"/>
                </a:solidFill>
              </a:rPr>
              <a:t>cây đào.</a:t>
            </a:r>
          </a:p>
        </p:txBody>
      </p:sp>
      <p:sp>
        <p:nvSpPr>
          <p:cNvPr id="8200" name="Text Box 8">
            <a:extLst>
              <a:ext uri="{FF2B5EF4-FFF2-40B4-BE49-F238E27FC236}">
                <a16:creationId xmlns:a16="http://schemas.microsoft.com/office/drawing/2014/main" id="{65643DD4-B86B-49CA-8520-E408706676B8}"/>
              </a:ext>
            </a:extLst>
          </p:cNvPr>
          <p:cNvSpPr txBox="1">
            <a:spLocks noChangeArrowheads="1"/>
          </p:cNvSpPr>
          <p:nvPr/>
        </p:nvSpPr>
        <p:spPr bwMode="auto">
          <a:xfrm>
            <a:off x="1828800" y="33528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 Các từ ngữ dùng để tả các sự vật là những từ ngữ thường dùng làm gì ?</a:t>
            </a:r>
          </a:p>
        </p:txBody>
      </p:sp>
      <p:sp>
        <p:nvSpPr>
          <p:cNvPr id="8201" name="Text Box 9">
            <a:extLst>
              <a:ext uri="{FF2B5EF4-FFF2-40B4-BE49-F238E27FC236}">
                <a16:creationId xmlns:a16="http://schemas.microsoft.com/office/drawing/2014/main" id="{0104CA80-D1FA-47F7-A209-C9B5D2DE1482}"/>
              </a:ext>
            </a:extLst>
          </p:cNvPr>
          <p:cNvSpPr txBox="1">
            <a:spLocks noChangeArrowheads="1"/>
          </p:cNvSpPr>
          <p:nvPr/>
        </p:nvSpPr>
        <p:spPr bwMode="auto">
          <a:xfrm>
            <a:off x="1524000" y="4191000"/>
            <a:ext cx="8839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t> </a:t>
            </a:r>
            <a:r>
              <a:rPr lang="en-US" altLang="en-US" sz="2800" b="1">
                <a:solidFill>
                  <a:schemeClr val="accent2"/>
                </a:solidFill>
              </a:rPr>
              <a:t>+ Từ </a:t>
            </a:r>
            <a:r>
              <a:rPr lang="en-US" altLang="en-US" sz="2800" b="1" i="1">
                <a:solidFill>
                  <a:schemeClr val="accent2"/>
                </a:solidFill>
              </a:rPr>
              <a:t>mắt </a:t>
            </a:r>
            <a:r>
              <a:rPr lang="en-US" altLang="en-US" sz="2800" b="1">
                <a:solidFill>
                  <a:schemeClr val="accent2"/>
                </a:solidFill>
              </a:rPr>
              <a:t>là từ chỉ bộ phận của người; Các từ </a:t>
            </a:r>
            <a:r>
              <a:rPr lang="en-US" altLang="en-US" sz="2800" b="1" i="1">
                <a:solidFill>
                  <a:schemeClr val="accent2"/>
                </a:solidFill>
              </a:rPr>
              <a:t>tỉnh</a:t>
            </a:r>
            <a:r>
              <a:rPr lang="en-US" altLang="en-US" sz="2800" b="1">
                <a:solidFill>
                  <a:schemeClr val="accent2"/>
                </a:solidFill>
              </a:rPr>
              <a:t> </a:t>
            </a:r>
            <a:r>
              <a:rPr lang="en-US" altLang="en-US" sz="2800" b="1" i="1">
                <a:solidFill>
                  <a:schemeClr val="accent2"/>
                </a:solidFill>
              </a:rPr>
              <a:t>giấc, trốn tìm, cười</a:t>
            </a:r>
            <a:r>
              <a:rPr lang="en-US" altLang="en-US" sz="2800" b="1">
                <a:solidFill>
                  <a:schemeClr val="accent2"/>
                </a:solidFill>
              </a:rPr>
              <a:t> là từ chỉ hoạt động của con người; Từ </a:t>
            </a:r>
            <a:r>
              <a:rPr lang="en-US" altLang="en-US" sz="2800" b="1" i="1">
                <a:solidFill>
                  <a:schemeClr val="accent2"/>
                </a:solidFill>
              </a:rPr>
              <a:t>lim dim</a:t>
            </a:r>
            <a:r>
              <a:rPr lang="en-US" altLang="en-US" sz="2800" b="1">
                <a:solidFill>
                  <a:schemeClr val="accent2"/>
                </a:solidFill>
              </a:rPr>
              <a:t> là chỉ đặc điểm của con người.</a:t>
            </a:r>
          </a:p>
        </p:txBody>
      </p:sp>
      <p:sp>
        <p:nvSpPr>
          <p:cNvPr id="5128" name="Text Box 12">
            <a:extLst>
              <a:ext uri="{FF2B5EF4-FFF2-40B4-BE49-F238E27FC236}">
                <a16:creationId xmlns:a16="http://schemas.microsoft.com/office/drawing/2014/main" id="{70E5BCC7-F088-4A0F-B0BA-AD9871245A90}"/>
              </a:ext>
            </a:extLst>
          </p:cNvPr>
          <p:cNvSpPr txBox="1">
            <a:spLocks noChangeArrowheads="1"/>
          </p:cNvSpPr>
          <p:nvPr/>
        </p:nvSpPr>
        <p:spPr bwMode="auto">
          <a:xfrm>
            <a:off x="1524000" y="56388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endParaRPr lang="en-US" altLang="en-US"/>
          </a:p>
        </p:txBody>
      </p:sp>
      <p:pic>
        <p:nvPicPr>
          <p:cNvPr id="5129" name="Picture 16" descr="bien dep">
            <a:extLst>
              <a:ext uri="{FF2B5EF4-FFF2-40B4-BE49-F238E27FC236}">
                <a16:creationId xmlns:a16="http://schemas.microsoft.com/office/drawing/2014/main" id="{748BDAB1-9EE4-46A8-845B-11D3B925F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6260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3"/>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8197"/>
                                        </p:tgtEl>
                                        <p:attrNameLst>
                                          <p:attrName>style.visibility</p:attrName>
                                        </p:attrNameLst>
                                      </p:cBhvr>
                                      <p:to>
                                        <p:strVal val="visible"/>
                                      </p:to>
                                    </p:set>
                                    <p:anim calcmode="lin" valueType="num">
                                      <p:cBhvr>
                                        <p:cTn id="14" dur="1000" fill="hold"/>
                                        <p:tgtEl>
                                          <p:spTgt spid="8197"/>
                                        </p:tgtEl>
                                        <p:attrNameLst>
                                          <p:attrName>ppt_w</p:attrName>
                                        </p:attrNameLst>
                                      </p:cBhvr>
                                      <p:tavLst>
                                        <p:tav tm="0">
                                          <p:val>
                                            <p:fltVal val="0"/>
                                          </p:val>
                                        </p:tav>
                                        <p:tav tm="100000">
                                          <p:val>
                                            <p:strVal val="#ppt_w"/>
                                          </p:val>
                                        </p:tav>
                                      </p:tavLst>
                                    </p:anim>
                                    <p:anim calcmode="lin" valueType="num">
                                      <p:cBhvr>
                                        <p:cTn id="15" dur="1000" fill="hold"/>
                                        <p:tgtEl>
                                          <p:spTgt spid="8197"/>
                                        </p:tgtEl>
                                        <p:attrNameLst>
                                          <p:attrName>ppt_h</p:attrName>
                                        </p:attrNameLst>
                                      </p:cBhvr>
                                      <p:tavLst>
                                        <p:tav tm="0">
                                          <p:val>
                                            <p:fltVal val="0"/>
                                          </p:val>
                                        </p:tav>
                                        <p:tav tm="100000">
                                          <p:val>
                                            <p:strVal val="#ppt_h"/>
                                          </p:val>
                                        </p:tav>
                                      </p:tavLst>
                                    </p:anim>
                                    <p:anim calcmode="lin" valueType="num">
                                      <p:cBhvr>
                                        <p:cTn id="16" dur="1000" fill="hold"/>
                                        <p:tgtEl>
                                          <p:spTgt spid="8197"/>
                                        </p:tgtEl>
                                        <p:attrNameLst>
                                          <p:attrName>style.rotation</p:attrName>
                                        </p:attrNameLst>
                                      </p:cBhvr>
                                      <p:tavLst>
                                        <p:tav tm="0">
                                          <p:val>
                                            <p:fltVal val="90"/>
                                          </p:val>
                                        </p:tav>
                                        <p:tav tm="100000">
                                          <p:val>
                                            <p:fltVal val="0"/>
                                          </p:val>
                                        </p:tav>
                                      </p:tavLst>
                                    </p:anim>
                                    <p:animEffect transition="in" filter="fade">
                                      <p:cBhvr>
                                        <p:cTn id="17" dur="1000"/>
                                        <p:tgtEl>
                                          <p:spTgt spid="8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 calcmode="lin" valueType="num">
                                      <p:cBhvr>
                                        <p:cTn id="22" dur="1000" fill="hold"/>
                                        <p:tgtEl>
                                          <p:spTgt spid="8198"/>
                                        </p:tgtEl>
                                        <p:attrNameLst>
                                          <p:attrName>ppt_w</p:attrName>
                                        </p:attrNameLst>
                                      </p:cBhvr>
                                      <p:tavLst>
                                        <p:tav tm="0">
                                          <p:val>
                                            <p:strVal val="#ppt_w+.3"/>
                                          </p:val>
                                        </p:tav>
                                        <p:tav tm="100000">
                                          <p:val>
                                            <p:strVal val="#ppt_w"/>
                                          </p:val>
                                        </p:tav>
                                      </p:tavLst>
                                    </p:anim>
                                    <p:anim calcmode="lin" valueType="num">
                                      <p:cBhvr>
                                        <p:cTn id="23" dur="1000" fill="hold"/>
                                        <p:tgtEl>
                                          <p:spTgt spid="8198"/>
                                        </p:tgtEl>
                                        <p:attrNameLst>
                                          <p:attrName>ppt_h</p:attrName>
                                        </p:attrNameLst>
                                      </p:cBhvr>
                                      <p:tavLst>
                                        <p:tav tm="0">
                                          <p:val>
                                            <p:strVal val="#ppt_h"/>
                                          </p:val>
                                        </p:tav>
                                        <p:tav tm="100000">
                                          <p:val>
                                            <p:strVal val="#ppt_h"/>
                                          </p:val>
                                        </p:tav>
                                      </p:tavLst>
                                    </p:anim>
                                    <p:animEffect transition="in" filter="fade">
                                      <p:cBhvr>
                                        <p:cTn id="24" dur="1000"/>
                                        <p:tgtEl>
                                          <p:spTgt spid="81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8199"/>
                                        </p:tgtEl>
                                        <p:attrNameLst>
                                          <p:attrName>style.visibility</p:attrName>
                                        </p:attrNameLst>
                                      </p:cBhvr>
                                      <p:to>
                                        <p:strVal val="visible"/>
                                      </p:to>
                                    </p:set>
                                    <p:anim calcmode="lin" valueType="num">
                                      <p:cBhvr>
                                        <p:cTn id="29" dur="1000" fill="hold"/>
                                        <p:tgtEl>
                                          <p:spTgt spid="8199"/>
                                        </p:tgtEl>
                                        <p:attrNameLst>
                                          <p:attrName>ppt_w</p:attrName>
                                        </p:attrNameLst>
                                      </p:cBhvr>
                                      <p:tavLst>
                                        <p:tav tm="0">
                                          <p:val>
                                            <p:fltVal val="0"/>
                                          </p:val>
                                        </p:tav>
                                        <p:tav tm="100000">
                                          <p:val>
                                            <p:strVal val="#ppt_w"/>
                                          </p:val>
                                        </p:tav>
                                      </p:tavLst>
                                    </p:anim>
                                    <p:anim calcmode="lin" valueType="num">
                                      <p:cBhvr>
                                        <p:cTn id="30" dur="1000" fill="hold"/>
                                        <p:tgtEl>
                                          <p:spTgt spid="8199"/>
                                        </p:tgtEl>
                                        <p:attrNameLst>
                                          <p:attrName>ppt_h</p:attrName>
                                        </p:attrNameLst>
                                      </p:cBhvr>
                                      <p:tavLst>
                                        <p:tav tm="0">
                                          <p:val>
                                            <p:fltVal val="0"/>
                                          </p:val>
                                        </p:tav>
                                        <p:tav tm="100000">
                                          <p:val>
                                            <p:strVal val="#ppt_h"/>
                                          </p:val>
                                        </p:tav>
                                      </p:tavLst>
                                    </p:anim>
                                    <p:anim calcmode="lin" valueType="num">
                                      <p:cBhvr>
                                        <p:cTn id="31" dur="1000" fill="hold"/>
                                        <p:tgtEl>
                                          <p:spTgt spid="8199"/>
                                        </p:tgtEl>
                                        <p:attrNameLst>
                                          <p:attrName>style.rotation</p:attrName>
                                        </p:attrNameLst>
                                      </p:cBhvr>
                                      <p:tavLst>
                                        <p:tav tm="0">
                                          <p:val>
                                            <p:fltVal val="90"/>
                                          </p:val>
                                        </p:tav>
                                        <p:tav tm="100000">
                                          <p:val>
                                            <p:fltVal val="0"/>
                                          </p:val>
                                        </p:tav>
                                      </p:tavLst>
                                    </p:anim>
                                    <p:animEffect transition="in" filter="fade">
                                      <p:cBhvr>
                                        <p:cTn id="32" dur="1000"/>
                                        <p:tgtEl>
                                          <p:spTgt spid="81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8200"/>
                                        </p:tgtEl>
                                        <p:attrNameLst>
                                          <p:attrName>style.visibility</p:attrName>
                                        </p:attrNameLst>
                                      </p:cBhvr>
                                      <p:to>
                                        <p:strVal val="visible"/>
                                      </p:to>
                                    </p:set>
                                    <p:anim calcmode="lin" valueType="num">
                                      <p:cBhvr>
                                        <p:cTn id="37" dur="1000" fill="hold"/>
                                        <p:tgtEl>
                                          <p:spTgt spid="8200"/>
                                        </p:tgtEl>
                                        <p:attrNameLst>
                                          <p:attrName>ppt_w</p:attrName>
                                        </p:attrNameLst>
                                      </p:cBhvr>
                                      <p:tavLst>
                                        <p:tav tm="0">
                                          <p:val>
                                            <p:strVal val="#ppt_w+.3"/>
                                          </p:val>
                                        </p:tav>
                                        <p:tav tm="100000">
                                          <p:val>
                                            <p:strVal val="#ppt_w"/>
                                          </p:val>
                                        </p:tav>
                                      </p:tavLst>
                                    </p:anim>
                                    <p:anim calcmode="lin" valueType="num">
                                      <p:cBhvr>
                                        <p:cTn id="38" dur="1000" fill="hold"/>
                                        <p:tgtEl>
                                          <p:spTgt spid="8200"/>
                                        </p:tgtEl>
                                        <p:attrNameLst>
                                          <p:attrName>ppt_h</p:attrName>
                                        </p:attrNameLst>
                                      </p:cBhvr>
                                      <p:tavLst>
                                        <p:tav tm="0">
                                          <p:val>
                                            <p:strVal val="#ppt_h"/>
                                          </p:val>
                                        </p:tav>
                                        <p:tav tm="100000">
                                          <p:val>
                                            <p:strVal val="#ppt_h"/>
                                          </p:val>
                                        </p:tav>
                                      </p:tavLst>
                                    </p:anim>
                                    <p:animEffect transition="in" filter="fade">
                                      <p:cBhvr>
                                        <p:cTn id="39" dur="1000"/>
                                        <p:tgtEl>
                                          <p:spTgt spid="820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grpId="0" nodeType="clickEffect">
                                  <p:stCondLst>
                                    <p:cond delay="0"/>
                                  </p:stCondLst>
                                  <p:iterate type="lt">
                                    <p:tmPct val="5000"/>
                                  </p:iterate>
                                  <p:childTnLst>
                                    <p:set>
                                      <p:cBhvr>
                                        <p:cTn id="43" dur="1" fill="hold">
                                          <p:stCondLst>
                                            <p:cond delay="0"/>
                                          </p:stCondLst>
                                        </p:cTn>
                                        <p:tgtEl>
                                          <p:spTgt spid="8201"/>
                                        </p:tgtEl>
                                        <p:attrNameLst>
                                          <p:attrName>style.visibility</p:attrName>
                                        </p:attrNameLst>
                                      </p:cBhvr>
                                      <p:to>
                                        <p:strVal val="visible"/>
                                      </p:to>
                                    </p:set>
                                    <p:anim calcmode="lin" valueType="num">
                                      <p:cBhvr>
                                        <p:cTn id="44" dur="1000" fill="hold"/>
                                        <p:tgtEl>
                                          <p:spTgt spid="8201"/>
                                        </p:tgtEl>
                                        <p:attrNameLst>
                                          <p:attrName>ppt_w</p:attrName>
                                        </p:attrNameLst>
                                      </p:cBhvr>
                                      <p:tavLst>
                                        <p:tav tm="0">
                                          <p:val>
                                            <p:fltVal val="0"/>
                                          </p:val>
                                        </p:tav>
                                        <p:tav tm="100000">
                                          <p:val>
                                            <p:strVal val="#ppt_w"/>
                                          </p:val>
                                        </p:tav>
                                      </p:tavLst>
                                    </p:anim>
                                    <p:anim calcmode="lin" valueType="num">
                                      <p:cBhvr>
                                        <p:cTn id="45" dur="1000" fill="hold"/>
                                        <p:tgtEl>
                                          <p:spTgt spid="8201"/>
                                        </p:tgtEl>
                                        <p:attrNameLst>
                                          <p:attrName>ppt_h</p:attrName>
                                        </p:attrNameLst>
                                      </p:cBhvr>
                                      <p:tavLst>
                                        <p:tav tm="0">
                                          <p:val>
                                            <p:fltVal val="0"/>
                                          </p:val>
                                        </p:tav>
                                        <p:tav tm="100000">
                                          <p:val>
                                            <p:strVal val="#ppt_h"/>
                                          </p:val>
                                        </p:tav>
                                      </p:tavLst>
                                    </p:anim>
                                    <p:anim calcmode="lin" valueType="num">
                                      <p:cBhvr>
                                        <p:cTn id="46" dur="1000" fill="hold"/>
                                        <p:tgtEl>
                                          <p:spTgt spid="8201"/>
                                        </p:tgtEl>
                                        <p:attrNameLst>
                                          <p:attrName>style.rotation</p:attrName>
                                        </p:attrNameLst>
                                      </p:cBhvr>
                                      <p:tavLst>
                                        <p:tav tm="0">
                                          <p:val>
                                            <p:fltVal val="90"/>
                                          </p:val>
                                        </p:tav>
                                        <p:tav tm="100000">
                                          <p:val>
                                            <p:fltVal val="0"/>
                                          </p:val>
                                        </p:tav>
                                      </p:tavLst>
                                    </p:anim>
                                    <p:animEffect transition="in" filter="fade">
                                      <p:cBhvr>
                                        <p:cTn id="47" dur="10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8199" grpId="0"/>
      <p:bldP spid="8200" grpId="0"/>
      <p:bldP spid="82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3B31C069-F897-4E1D-819B-A0ABD20A7437}"/>
              </a:ext>
            </a:extLst>
          </p:cNvPr>
          <p:cNvSpPr txBox="1">
            <a:spLocks noChangeArrowheads="1"/>
          </p:cNvSpPr>
          <p:nvPr/>
        </p:nvSpPr>
        <p:spPr bwMode="auto">
          <a:xfrm>
            <a:off x="1828800" y="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t>  </a:t>
            </a:r>
            <a:r>
              <a:rPr lang="en-US" altLang="en-US" sz="2800" b="1"/>
              <a:t>- Như vậy, để nhân hóa các sự vật trong khổ thơ, tác giả đã dùng những cách nào ?</a:t>
            </a:r>
          </a:p>
        </p:txBody>
      </p:sp>
      <p:sp>
        <p:nvSpPr>
          <p:cNvPr id="9221" name="Text Box 5">
            <a:extLst>
              <a:ext uri="{FF2B5EF4-FFF2-40B4-BE49-F238E27FC236}">
                <a16:creationId xmlns:a16="http://schemas.microsoft.com/office/drawing/2014/main" id="{9BBC87B7-BF65-41FD-A806-848CB65E665C}"/>
              </a:ext>
            </a:extLst>
          </p:cNvPr>
          <p:cNvSpPr txBox="1">
            <a:spLocks noChangeArrowheads="1"/>
          </p:cNvSpPr>
          <p:nvPr/>
        </p:nvSpPr>
        <p:spPr bwMode="auto">
          <a:xfrm>
            <a:off x="1828800" y="914400"/>
            <a:ext cx="8839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chemeClr val="accent2"/>
                </a:solidFill>
              </a:rPr>
              <a:t>+ Tác giả dùng hai cách đó là nhân hóa bằng từ chỉ bộ phận của người và dùng từ nhân hóa bằng các từ chỉ hoạt động, đặc điểm của người.</a:t>
            </a:r>
          </a:p>
        </p:txBody>
      </p:sp>
      <p:graphicFrame>
        <p:nvGraphicFramePr>
          <p:cNvPr id="9278" name="Group 62">
            <a:extLst>
              <a:ext uri="{FF2B5EF4-FFF2-40B4-BE49-F238E27FC236}">
                <a16:creationId xmlns:a16="http://schemas.microsoft.com/office/drawing/2014/main" id="{3D94A76E-FA59-4335-BD6C-477AB4CDB064}"/>
              </a:ext>
            </a:extLst>
          </p:cNvPr>
          <p:cNvGraphicFramePr>
            <a:graphicFrameLocks noGrp="1"/>
          </p:cNvGraphicFramePr>
          <p:nvPr>
            <p:ph/>
          </p:nvPr>
        </p:nvGraphicFramePr>
        <p:xfrm>
          <a:off x="1676400" y="2362200"/>
          <a:ext cx="8839200" cy="4267200"/>
        </p:xfrm>
        <a:graphic>
          <a:graphicData uri="http://schemas.openxmlformats.org/drawingml/2006/table">
            <a:tbl>
              <a:tblPr/>
              <a:tblGrid>
                <a:gridCol w="21336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18288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06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8200">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charset="0"/>
                        </a:defRPr>
                      </a:lvl1pPr>
                      <a:lvl2pPr algn="l">
                        <a:spcBef>
                          <a:spcPct val="20000"/>
                        </a:spcBef>
                        <a:defRPr sz="24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259" name="Text Box 43">
            <a:extLst>
              <a:ext uri="{FF2B5EF4-FFF2-40B4-BE49-F238E27FC236}">
                <a16:creationId xmlns:a16="http://schemas.microsoft.com/office/drawing/2014/main" id="{5BFEA6D6-56DC-41B0-8B8C-4F1B27CB4196}"/>
              </a:ext>
            </a:extLst>
          </p:cNvPr>
          <p:cNvSpPr txBox="1">
            <a:spLocks noChangeArrowheads="1"/>
          </p:cNvSpPr>
          <p:nvPr/>
        </p:nvSpPr>
        <p:spPr bwMode="auto">
          <a:xfrm>
            <a:off x="1752600" y="2438400"/>
            <a:ext cx="1981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Sự vật được nhân hóa</a:t>
            </a:r>
          </a:p>
        </p:txBody>
      </p:sp>
      <p:sp>
        <p:nvSpPr>
          <p:cNvPr id="9260" name="Text Box 44">
            <a:extLst>
              <a:ext uri="{FF2B5EF4-FFF2-40B4-BE49-F238E27FC236}">
                <a16:creationId xmlns:a16="http://schemas.microsoft.com/office/drawing/2014/main" id="{40A7AB7E-DF96-4C11-9DF1-5F0821CFF37F}"/>
              </a:ext>
            </a:extLst>
          </p:cNvPr>
          <p:cNvSpPr txBox="1">
            <a:spLocks noChangeArrowheads="1"/>
          </p:cNvSpPr>
          <p:nvPr/>
        </p:nvSpPr>
        <p:spPr bwMode="auto">
          <a:xfrm>
            <a:off x="3962400" y="2362201"/>
            <a:ext cx="3200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Nhân hóa bằng các từ ngữ chỉ người, bộ phận của người</a:t>
            </a:r>
          </a:p>
        </p:txBody>
      </p:sp>
      <p:sp>
        <p:nvSpPr>
          <p:cNvPr id="9263" name="Text Box 47">
            <a:extLst>
              <a:ext uri="{FF2B5EF4-FFF2-40B4-BE49-F238E27FC236}">
                <a16:creationId xmlns:a16="http://schemas.microsoft.com/office/drawing/2014/main" id="{E224CCBE-FB85-4846-BD63-6895957FAD37}"/>
              </a:ext>
            </a:extLst>
          </p:cNvPr>
          <p:cNvSpPr txBox="1">
            <a:spLocks noChangeArrowheads="1"/>
          </p:cNvSpPr>
          <p:nvPr/>
        </p:nvSpPr>
        <p:spPr bwMode="auto">
          <a:xfrm>
            <a:off x="7315200" y="2362201"/>
            <a:ext cx="3048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t>Nhân hóa bằng các từ ngữ chỉ hoạt động, đặc điểm của người</a:t>
            </a:r>
          </a:p>
        </p:txBody>
      </p:sp>
      <p:sp>
        <p:nvSpPr>
          <p:cNvPr id="9266" name="Text Box 50">
            <a:extLst>
              <a:ext uri="{FF2B5EF4-FFF2-40B4-BE49-F238E27FC236}">
                <a16:creationId xmlns:a16="http://schemas.microsoft.com/office/drawing/2014/main" id="{408A6937-56F8-434C-A501-0CA20C1F679C}"/>
              </a:ext>
            </a:extLst>
          </p:cNvPr>
          <p:cNvSpPr txBox="1">
            <a:spLocks noChangeArrowheads="1"/>
          </p:cNvSpPr>
          <p:nvPr/>
        </p:nvSpPr>
        <p:spPr bwMode="auto">
          <a:xfrm>
            <a:off x="1905000" y="41910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Mầm cây</a:t>
            </a:r>
          </a:p>
        </p:txBody>
      </p:sp>
      <p:sp>
        <p:nvSpPr>
          <p:cNvPr id="9267" name="Text Box 51">
            <a:extLst>
              <a:ext uri="{FF2B5EF4-FFF2-40B4-BE49-F238E27FC236}">
                <a16:creationId xmlns:a16="http://schemas.microsoft.com/office/drawing/2014/main" id="{2B827FA6-DA8B-4302-B083-0494C9A16D0B}"/>
              </a:ext>
            </a:extLst>
          </p:cNvPr>
          <p:cNvSpPr txBox="1">
            <a:spLocks noChangeArrowheads="1"/>
          </p:cNvSpPr>
          <p:nvPr/>
        </p:nvSpPr>
        <p:spPr bwMode="auto">
          <a:xfrm>
            <a:off x="1828800" y="5029201"/>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Hạt mưa</a:t>
            </a:r>
          </a:p>
        </p:txBody>
      </p:sp>
      <p:sp>
        <p:nvSpPr>
          <p:cNvPr id="9268" name="Text Box 52">
            <a:extLst>
              <a:ext uri="{FF2B5EF4-FFF2-40B4-BE49-F238E27FC236}">
                <a16:creationId xmlns:a16="http://schemas.microsoft.com/office/drawing/2014/main" id="{616DBF56-AD2C-4576-94F7-71CC6D45A003}"/>
              </a:ext>
            </a:extLst>
          </p:cNvPr>
          <p:cNvSpPr txBox="1">
            <a:spLocks noChangeArrowheads="1"/>
          </p:cNvSpPr>
          <p:nvPr/>
        </p:nvSpPr>
        <p:spPr bwMode="auto">
          <a:xfrm>
            <a:off x="1752600" y="6019801"/>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a:solidFill>
                  <a:srgbClr val="FF0000"/>
                </a:solidFill>
              </a:rPr>
              <a:t>Cây đào</a:t>
            </a:r>
          </a:p>
        </p:txBody>
      </p:sp>
      <p:sp>
        <p:nvSpPr>
          <p:cNvPr id="9270" name="Text Box 54">
            <a:extLst>
              <a:ext uri="{FF2B5EF4-FFF2-40B4-BE49-F238E27FC236}">
                <a16:creationId xmlns:a16="http://schemas.microsoft.com/office/drawing/2014/main" id="{40260D3C-FBE6-40BC-88F6-2A81699129D4}"/>
              </a:ext>
            </a:extLst>
          </p:cNvPr>
          <p:cNvSpPr txBox="1">
            <a:spLocks noChangeArrowheads="1"/>
          </p:cNvSpPr>
          <p:nvPr/>
        </p:nvSpPr>
        <p:spPr bwMode="auto">
          <a:xfrm>
            <a:off x="7315200" y="4191001"/>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 tỉnh giấc</a:t>
            </a:r>
          </a:p>
        </p:txBody>
      </p:sp>
      <p:sp>
        <p:nvSpPr>
          <p:cNvPr id="9271" name="Text Box 55">
            <a:extLst>
              <a:ext uri="{FF2B5EF4-FFF2-40B4-BE49-F238E27FC236}">
                <a16:creationId xmlns:a16="http://schemas.microsoft.com/office/drawing/2014/main" id="{4585E85A-B713-428D-A45F-07D627CD3376}"/>
              </a:ext>
            </a:extLst>
          </p:cNvPr>
          <p:cNvSpPr txBox="1">
            <a:spLocks noChangeArrowheads="1"/>
          </p:cNvSpPr>
          <p:nvPr/>
        </p:nvSpPr>
        <p:spPr bwMode="auto">
          <a:xfrm>
            <a:off x="7315200" y="4800600"/>
            <a:ext cx="2667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 mải miết,   trốn tìm</a:t>
            </a:r>
          </a:p>
        </p:txBody>
      </p:sp>
      <p:sp>
        <p:nvSpPr>
          <p:cNvPr id="9279" name="Text Box 63">
            <a:extLst>
              <a:ext uri="{FF2B5EF4-FFF2-40B4-BE49-F238E27FC236}">
                <a16:creationId xmlns:a16="http://schemas.microsoft.com/office/drawing/2014/main" id="{3E12EE71-5FA5-48B0-BE32-E7FC95C154F0}"/>
              </a:ext>
            </a:extLst>
          </p:cNvPr>
          <p:cNvSpPr txBox="1">
            <a:spLocks noChangeArrowheads="1"/>
          </p:cNvSpPr>
          <p:nvPr/>
        </p:nvSpPr>
        <p:spPr bwMode="auto">
          <a:xfrm>
            <a:off x="3886200" y="5943601"/>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mắt</a:t>
            </a:r>
          </a:p>
        </p:txBody>
      </p:sp>
      <p:sp>
        <p:nvSpPr>
          <p:cNvPr id="9280" name="Text Box 64">
            <a:extLst>
              <a:ext uri="{FF2B5EF4-FFF2-40B4-BE49-F238E27FC236}">
                <a16:creationId xmlns:a16="http://schemas.microsoft.com/office/drawing/2014/main" id="{4FFB172B-52D8-4885-B98F-E2888A93187E}"/>
              </a:ext>
            </a:extLst>
          </p:cNvPr>
          <p:cNvSpPr txBox="1">
            <a:spLocks noChangeArrowheads="1"/>
          </p:cNvSpPr>
          <p:nvPr/>
        </p:nvSpPr>
        <p:spPr bwMode="auto">
          <a:xfrm>
            <a:off x="7315200" y="5943601"/>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b="1" i="1">
                <a:solidFill>
                  <a:schemeClr val="accent2"/>
                </a:solidFill>
              </a:rPr>
              <a:t>lim dim, cười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1000" fill="hold"/>
                                        <p:tgtEl>
                                          <p:spTgt spid="9220"/>
                                        </p:tgtEl>
                                        <p:attrNameLst>
                                          <p:attrName>ppt_w</p:attrName>
                                        </p:attrNameLst>
                                      </p:cBhvr>
                                      <p:tavLst>
                                        <p:tav tm="0">
                                          <p:val>
                                            <p:strVal val="#ppt_w+.3"/>
                                          </p:val>
                                        </p:tav>
                                        <p:tav tm="100000">
                                          <p:val>
                                            <p:strVal val="#ppt_w"/>
                                          </p:val>
                                        </p:tav>
                                      </p:tavLst>
                                    </p:anim>
                                    <p:anim calcmode="lin" valueType="num">
                                      <p:cBhvr>
                                        <p:cTn id="8" dur="1000" fill="hold"/>
                                        <p:tgtEl>
                                          <p:spTgt spid="9220"/>
                                        </p:tgtEl>
                                        <p:attrNameLst>
                                          <p:attrName>ppt_h</p:attrName>
                                        </p:attrNameLst>
                                      </p:cBhvr>
                                      <p:tavLst>
                                        <p:tav tm="0">
                                          <p:val>
                                            <p:strVal val="#ppt_h"/>
                                          </p:val>
                                        </p:tav>
                                        <p:tav tm="100000">
                                          <p:val>
                                            <p:strVal val="#ppt_h"/>
                                          </p:val>
                                        </p:tav>
                                      </p:tavLst>
                                    </p:anim>
                                    <p:animEffect transition="in" filter="fade">
                                      <p:cBhvr>
                                        <p:cTn id="9" dur="1000"/>
                                        <p:tgtEl>
                                          <p:spTgt spid="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9221"/>
                                        </p:tgtEl>
                                        <p:attrNameLst>
                                          <p:attrName>style.visibility</p:attrName>
                                        </p:attrNameLst>
                                      </p:cBhvr>
                                      <p:to>
                                        <p:strVal val="visible"/>
                                      </p:to>
                                    </p:set>
                                    <p:anim calcmode="lin" valueType="num">
                                      <p:cBhvr>
                                        <p:cTn id="14" dur="1000" fill="hold"/>
                                        <p:tgtEl>
                                          <p:spTgt spid="9221"/>
                                        </p:tgtEl>
                                        <p:attrNameLst>
                                          <p:attrName>ppt_w</p:attrName>
                                        </p:attrNameLst>
                                      </p:cBhvr>
                                      <p:tavLst>
                                        <p:tav tm="0">
                                          <p:val>
                                            <p:fltVal val="0"/>
                                          </p:val>
                                        </p:tav>
                                        <p:tav tm="100000">
                                          <p:val>
                                            <p:strVal val="#ppt_w"/>
                                          </p:val>
                                        </p:tav>
                                      </p:tavLst>
                                    </p:anim>
                                    <p:anim calcmode="lin" valueType="num">
                                      <p:cBhvr>
                                        <p:cTn id="15" dur="1000" fill="hold"/>
                                        <p:tgtEl>
                                          <p:spTgt spid="9221"/>
                                        </p:tgtEl>
                                        <p:attrNameLst>
                                          <p:attrName>ppt_h</p:attrName>
                                        </p:attrNameLst>
                                      </p:cBhvr>
                                      <p:tavLst>
                                        <p:tav tm="0">
                                          <p:val>
                                            <p:fltVal val="0"/>
                                          </p:val>
                                        </p:tav>
                                        <p:tav tm="100000">
                                          <p:val>
                                            <p:strVal val="#ppt_h"/>
                                          </p:val>
                                        </p:tav>
                                      </p:tavLst>
                                    </p:anim>
                                    <p:anim calcmode="lin" valueType="num">
                                      <p:cBhvr>
                                        <p:cTn id="16" dur="1000" fill="hold"/>
                                        <p:tgtEl>
                                          <p:spTgt spid="9221"/>
                                        </p:tgtEl>
                                        <p:attrNameLst>
                                          <p:attrName>style.rotation</p:attrName>
                                        </p:attrNameLst>
                                      </p:cBhvr>
                                      <p:tavLst>
                                        <p:tav tm="0">
                                          <p:val>
                                            <p:fltVal val="90"/>
                                          </p:val>
                                        </p:tav>
                                        <p:tav tm="100000">
                                          <p:val>
                                            <p:fltVal val="0"/>
                                          </p:val>
                                        </p:tav>
                                      </p:tavLst>
                                    </p:anim>
                                    <p:animEffect transition="in" filter="fade">
                                      <p:cBhvr>
                                        <p:cTn id="17" dur="1000"/>
                                        <p:tgtEl>
                                          <p:spTgt spid="92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278"/>
                                        </p:tgtEl>
                                        <p:attrNameLst>
                                          <p:attrName>style.visibility</p:attrName>
                                        </p:attrNameLst>
                                      </p:cBhvr>
                                      <p:to>
                                        <p:strVal val="visible"/>
                                      </p:to>
                                    </p:set>
                                    <p:animEffect transition="in" filter="fade">
                                      <p:cBhvr>
                                        <p:cTn id="22" dur="2000"/>
                                        <p:tgtEl>
                                          <p:spTgt spid="927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59"/>
                                        </p:tgtEl>
                                        <p:attrNameLst>
                                          <p:attrName>style.visibility</p:attrName>
                                        </p:attrNameLst>
                                      </p:cBhvr>
                                      <p:to>
                                        <p:strVal val="visible"/>
                                      </p:to>
                                    </p:set>
                                    <p:animEffect transition="in" filter="fade">
                                      <p:cBhvr>
                                        <p:cTn id="27" dur="2000"/>
                                        <p:tgtEl>
                                          <p:spTgt spid="92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60"/>
                                        </p:tgtEl>
                                        <p:attrNameLst>
                                          <p:attrName>style.visibility</p:attrName>
                                        </p:attrNameLst>
                                      </p:cBhvr>
                                      <p:to>
                                        <p:strVal val="visible"/>
                                      </p:to>
                                    </p:set>
                                    <p:animEffect transition="in" filter="fade">
                                      <p:cBhvr>
                                        <p:cTn id="32" dur="2000"/>
                                        <p:tgtEl>
                                          <p:spTgt spid="9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263"/>
                                        </p:tgtEl>
                                        <p:attrNameLst>
                                          <p:attrName>style.visibility</p:attrName>
                                        </p:attrNameLst>
                                      </p:cBhvr>
                                      <p:to>
                                        <p:strVal val="visible"/>
                                      </p:to>
                                    </p:set>
                                    <p:animEffect transition="in" filter="fade">
                                      <p:cBhvr>
                                        <p:cTn id="37" dur="2000"/>
                                        <p:tgtEl>
                                          <p:spTgt spid="92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9266"/>
                                        </p:tgtEl>
                                        <p:attrNameLst>
                                          <p:attrName>style.visibility</p:attrName>
                                        </p:attrNameLst>
                                      </p:cBhvr>
                                      <p:to>
                                        <p:strVal val="visible"/>
                                      </p:to>
                                    </p:set>
                                    <p:animEffect transition="in" filter="fade">
                                      <p:cBhvr>
                                        <p:cTn id="42" dur="1000"/>
                                        <p:tgtEl>
                                          <p:spTgt spid="9266"/>
                                        </p:tgtEl>
                                      </p:cBhvr>
                                    </p:animEffect>
                                    <p:anim calcmode="lin" valueType="num">
                                      <p:cBhvr>
                                        <p:cTn id="43" dur="1000" fill="hold"/>
                                        <p:tgtEl>
                                          <p:spTgt spid="9266"/>
                                        </p:tgtEl>
                                        <p:attrNameLst>
                                          <p:attrName>ppt_x</p:attrName>
                                        </p:attrNameLst>
                                      </p:cBhvr>
                                      <p:tavLst>
                                        <p:tav tm="0">
                                          <p:val>
                                            <p:strVal val="#ppt_x-.1"/>
                                          </p:val>
                                        </p:tav>
                                        <p:tav tm="100000">
                                          <p:val>
                                            <p:strVal val="#ppt_x"/>
                                          </p:val>
                                        </p:tav>
                                      </p:tavLst>
                                    </p:anim>
                                    <p:anim calcmode="lin" valueType="num">
                                      <p:cBhvr>
                                        <p:cTn id="44" dur="1000" fill="hold"/>
                                        <p:tgtEl>
                                          <p:spTgt spid="92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9267"/>
                                        </p:tgtEl>
                                        <p:attrNameLst>
                                          <p:attrName>style.visibility</p:attrName>
                                        </p:attrNameLst>
                                      </p:cBhvr>
                                      <p:to>
                                        <p:strVal val="visible"/>
                                      </p:to>
                                    </p:set>
                                    <p:animEffect transition="in" filter="fade">
                                      <p:cBhvr>
                                        <p:cTn id="49" dur="1000"/>
                                        <p:tgtEl>
                                          <p:spTgt spid="9267"/>
                                        </p:tgtEl>
                                      </p:cBhvr>
                                    </p:animEffect>
                                    <p:anim calcmode="lin" valueType="num">
                                      <p:cBhvr>
                                        <p:cTn id="50" dur="1000" fill="hold"/>
                                        <p:tgtEl>
                                          <p:spTgt spid="9267"/>
                                        </p:tgtEl>
                                        <p:attrNameLst>
                                          <p:attrName>ppt_x</p:attrName>
                                        </p:attrNameLst>
                                      </p:cBhvr>
                                      <p:tavLst>
                                        <p:tav tm="0">
                                          <p:val>
                                            <p:strVal val="#ppt_x-.1"/>
                                          </p:val>
                                        </p:tav>
                                        <p:tav tm="100000">
                                          <p:val>
                                            <p:strVal val="#ppt_x"/>
                                          </p:val>
                                        </p:tav>
                                      </p:tavLst>
                                    </p:anim>
                                    <p:anim calcmode="lin" valueType="num">
                                      <p:cBhvr>
                                        <p:cTn id="51" dur="1000" fill="hold"/>
                                        <p:tgtEl>
                                          <p:spTgt spid="9267"/>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9268"/>
                                        </p:tgtEl>
                                        <p:attrNameLst>
                                          <p:attrName>style.visibility</p:attrName>
                                        </p:attrNameLst>
                                      </p:cBhvr>
                                      <p:to>
                                        <p:strVal val="visible"/>
                                      </p:to>
                                    </p:set>
                                    <p:animEffect transition="in" filter="fade">
                                      <p:cBhvr>
                                        <p:cTn id="56" dur="1000"/>
                                        <p:tgtEl>
                                          <p:spTgt spid="9268"/>
                                        </p:tgtEl>
                                      </p:cBhvr>
                                    </p:animEffect>
                                    <p:anim calcmode="lin" valueType="num">
                                      <p:cBhvr>
                                        <p:cTn id="57" dur="1000" fill="hold"/>
                                        <p:tgtEl>
                                          <p:spTgt spid="9268"/>
                                        </p:tgtEl>
                                        <p:attrNameLst>
                                          <p:attrName>ppt_x</p:attrName>
                                        </p:attrNameLst>
                                      </p:cBhvr>
                                      <p:tavLst>
                                        <p:tav tm="0">
                                          <p:val>
                                            <p:strVal val="#ppt_x-.1"/>
                                          </p:val>
                                        </p:tav>
                                        <p:tav tm="100000">
                                          <p:val>
                                            <p:strVal val="#ppt_x"/>
                                          </p:val>
                                        </p:tav>
                                      </p:tavLst>
                                    </p:anim>
                                    <p:anim calcmode="lin" valueType="num">
                                      <p:cBhvr>
                                        <p:cTn id="58" dur="1000" fill="hold"/>
                                        <p:tgtEl>
                                          <p:spTgt spid="926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9270"/>
                                        </p:tgtEl>
                                        <p:attrNameLst>
                                          <p:attrName>style.visibility</p:attrName>
                                        </p:attrNameLst>
                                      </p:cBhvr>
                                      <p:to>
                                        <p:strVal val="visible"/>
                                      </p:to>
                                    </p:set>
                                    <p:anim by="(-#ppt_w*2)" calcmode="lin" valueType="num">
                                      <p:cBhvr rctx="PPT">
                                        <p:cTn id="63" dur="500" autoRev="1" fill="hold">
                                          <p:stCondLst>
                                            <p:cond delay="0"/>
                                          </p:stCondLst>
                                        </p:cTn>
                                        <p:tgtEl>
                                          <p:spTgt spid="9270"/>
                                        </p:tgtEl>
                                        <p:attrNameLst>
                                          <p:attrName>ppt_w</p:attrName>
                                        </p:attrNameLst>
                                      </p:cBhvr>
                                    </p:anim>
                                    <p:anim by="(#ppt_w*0.50)" calcmode="lin" valueType="num">
                                      <p:cBhvr>
                                        <p:cTn id="64" dur="500" decel="50000" autoRev="1" fill="hold">
                                          <p:stCondLst>
                                            <p:cond delay="0"/>
                                          </p:stCondLst>
                                        </p:cTn>
                                        <p:tgtEl>
                                          <p:spTgt spid="9270"/>
                                        </p:tgtEl>
                                        <p:attrNameLst>
                                          <p:attrName>ppt_x</p:attrName>
                                        </p:attrNameLst>
                                      </p:cBhvr>
                                    </p:anim>
                                    <p:anim from="(-#ppt_h/2)" to="(#ppt_y)" calcmode="lin" valueType="num">
                                      <p:cBhvr>
                                        <p:cTn id="65" dur="1000" fill="hold">
                                          <p:stCondLst>
                                            <p:cond delay="0"/>
                                          </p:stCondLst>
                                        </p:cTn>
                                        <p:tgtEl>
                                          <p:spTgt spid="9270"/>
                                        </p:tgtEl>
                                        <p:attrNameLst>
                                          <p:attrName>ppt_y</p:attrName>
                                        </p:attrNameLst>
                                      </p:cBhvr>
                                    </p:anim>
                                    <p:animRot by="21600000">
                                      <p:cBhvr>
                                        <p:cTn id="66" dur="1000" fill="hold">
                                          <p:stCondLst>
                                            <p:cond delay="0"/>
                                          </p:stCondLst>
                                        </p:cTn>
                                        <p:tgtEl>
                                          <p:spTgt spid="9270"/>
                                        </p:tgtEl>
                                        <p:attrNameLst>
                                          <p:attrName>r</p:attrName>
                                        </p:attrNameLst>
                                      </p:cBhvr>
                                    </p:animRot>
                                  </p:childTnLst>
                                </p:cTn>
                              </p:par>
                            </p:childTnLst>
                          </p:cTn>
                        </p:par>
                      </p:childTnLst>
                    </p:cTn>
                  </p:par>
                  <p:par>
                    <p:cTn id="67" fill="hold" nodeType="clickPar">
                      <p:stCondLst>
                        <p:cond delay="indefinite"/>
                      </p:stCondLst>
                      <p:childTnLst>
                        <p:par>
                          <p:cTn id="68" fill="hold" nodeType="withGroup">
                            <p:stCondLst>
                              <p:cond delay="0"/>
                            </p:stCondLst>
                            <p:childTnLst>
                              <p:par>
                                <p:cTn id="69" presetID="56" presetClass="entr" presetSubtype="0" fill="hold" grpId="0" nodeType="clickEffect">
                                  <p:stCondLst>
                                    <p:cond delay="0"/>
                                  </p:stCondLst>
                                  <p:iterate type="lt">
                                    <p:tmPct val="10000"/>
                                  </p:iterate>
                                  <p:childTnLst>
                                    <p:set>
                                      <p:cBhvr>
                                        <p:cTn id="70" dur="1" fill="hold">
                                          <p:stCondLst>
                                            <p:cond delay="0"/>
                                          </p:stCondLst>
                                        </p:cTn>
                                        <p:tgtEl>
                                          <p:spTgt spid="9271"/>
                                        </p:tgtEl>
                                        <p:attrNameLst>
                                          <p:attrName>style.visibility</p:attrName>
                                        </p:attrNameLst>
                                      </p:cBhvr>
                                      <p:to>
                                        <p:strVal val="visible"/>
                                      </p:to>
                                    </p:set>
                                    <p:anim by="(-#ppt_w*2)" calcmode="lin" valueType="num">
                                      <p:cBhvr rctx="PPT">
                                        <p:cTn id="71" dur="500" autoRev="1" fill="hold">
                                          <p:stCondLst>
                                            <p:cond delay="0"/>
                                          </p:stCondLst>
                                        </p:cTn>
                                        <p:tgtEl>
                                          <p:spTgt spid="9271"/>
                                        </p:tgtEl>
                                        <p:attrNameLst>
                                          <p:attrName>ppt_w</p:attrName>
                                        </p:attrNameLst>
                                      </p:cBhvr>
                                    </p:anim>
                                    <p:anim by="(#ppt_w*0.50)" calcmode="lin" valueType="num">
                                      <p:cBhvr>
                                        <p:cTn id="72" dur="500" decel="50000" autoRev="1" fill="hold">
                                          <p:stCondLst>
                                            <p:cond delay="0"/>
                                          </p:stCondLst>
                                        </p:cTn>
                                        <p:tgtEl>
                                          <p:spTgt spid="9271"/>
                                        </p:tgtEl>
                                        <p:attrNameLst>
                                          <p:attrName>ppt_x</p:attrName>
                                        </p:attrNameLst>
                                      </p:cBhvr>
                                    </p:anim>
                                    <p:anim from="(-#ppt_h/2)" to="(#ppt_y)" calcmode="lin" valueType="num">
                                      <p:cBhvr>
                                        <p:cTn id="73" dur="1000" fill="hold">
                                          <p:stCondLst>
                                            <p:cond delay="0"/>
                                          </p:stCondLst>
                                        </p:cTn>
                                        <p:tgtEl>
                                          <p:spTgt spid="9271"/>
                                        </p:tgtEl>
                                        <p:attrNameLst>
                                          <p:attrName>ppt_y</p:attrName>
                                        </p:attrNameLst>
                                      </p:cBhvr>
                                    </p:anim>
                                    <p:animRot by="21600000">
                                      <p:cBhvr>
                                        <p:cTn id="74" dur="1000" fill="hold">
                                          <p:stCondLst>
                                            <p:cond delay="0"/>
                                          </p:stCondLst>
                                        </p:cTn>
                                        <p:tgtEl>
                                          <p:spTgt spid="9271"/>
                                        </p:tgtEl>
                                        <p:attrNameLst>
                                          <p:attrName>r</p:attrName>
                                        </p:attrNameLst>
                                      </p:cBhvr>
                                    </p:animRot>
                                  </p:childTnLst>
                                </p:cTn>
                              </p:par>
                            </p:childTnLst>
                          </p:cTn>
                        </p:par>
                      </p:childTnLst>
                    </p:cTn>
                  </p:par>
                  <p:par>
                    <p:cTn id="75" fill="hold" nodeType="clickPar">
                      <p:stCondLst>
                        <p:cond delay="indefinite"/>
                      </p:stCondLst>
                      <p:childTnLst>
                        <p:par>
                          <p:cTn id="76" fill="hold" nodeType="withGroup">
                            <p:stCondLst>
                              <p:cond delay="0"/>
                            </p:stCondLst>
                            <p:childTnLst>
                              <p:par>
                                <p:cTn id="77" presetID="56" presetClass="entr" presetSubtype="0" fill="hold" grpId="0" nodeType="clickEffect">
                                  <p:stCondLst>
                                    <p:cond delay="0"/>
                                  </p:stCondLst>
                                  <p:iterate type="lt">
                                    <p:tmPct val="10000"/>
                                  </p:iterate>
                                  <p:childTnLst>
                                    <p:set>
                                      <p:cBhvr>
                                        <p:cTn id="78" dur="1" fill="hold">
                                          <p:stCondLst>
                                            <p:cond delay="0"/>
                                          </p:stCondLst>
                                        </p:cTn>
                                        <p:tgtEl>
                                          <p:spTgt spid="9280"/>
                                        </p:tgtEl>
                                        <p:attrNameLst>
                                          <p:attrName>style.visibility</p:attrName>
                                        </p:attrNameLst>
                                      </p:cBhvr>
                                      <p:to>
                                        <p:strVal val="visible"/>
                                      </p:to>
                                    </p:set>
                                    <p:anim by="(-#ppt_w*2)" calcmode="lin" valueType="num">
                                      <p:cBhvr rctx="PPT">
                                        <p:cTn id="79" dur="500" autoRev="1" fill="hold">
                                          <p:stCondLst>
                                            <p:cond delay="0"/>
                                          </p:stCondLst>
                                        </p:cTn>
                                        <p:tgtEl>
                                          <p:spTgt spid="9280"/>
                                        </p:tgtEl>
                                        <p:attrNameLst>
                                          <p:attrName>ppt_w</p:attrName>
                                        </p:attrNameLst>
                                      </p:cBhvr>
                                    </p:anim>
                                    <p:anim by="(#ppt_w*0.50)" calcmode="lin" valueType="num">
                                      <p:cBhvr>
                                        <p:cTn id="80" dur="500" decel="50000" autoRev="1" fill="hold">
                                          <p:stCondLst>
                                            <p:cond delay="0"/>
                                          </p:stCondLst>
                                        </p:cTn>
                                        <p:tgtEl>
                                          <p:spTgt spid="9280"/>
                                        </p:tgtEl>
                                        <p:attrNameLst>
                                          <p:attrName>ppt_x</p:attrName>
                                        </p:attrNameLst>
                                      </p:cBhvr>
                                    </p:anim>
                                    <p:anim from="(-#ppt_h/2)" to="(#ppt_y)" calcmode="lin" valueType="num">
                                      <p:cBhvr>
                                        <p:cTn id="81" dur="1000" fill="hold">
                                          <p:stCondLst>
                                            <p:cond delay="0"/>
                                          </p:stCondLst>
                                        </p:cTn>
                                        <p:tgtEl>
                                          <p:spTgt spid="9280"/>
                                        </p:tgtEl>
                                        <p:attrNameLst>
                                          <p:attrName>ppt_y</p:attrName>
                                        </p:attrNameLst>
                                      </p:cBhvr>
                                    </p:anim>
                                    <p:animRot by="21600000">
                                      <p:cBhvr>
                                        <p:cTn id="82" dur="1000" fill="hold">
                                          <p:stCondLst>
                                            <p:cond delay="0"/>
                                          </p:stCondLst>
                                        </p:cTn>
                                        <p:tgtEl>
                                          <p:spTgt spid="9280"/>
                                        </p:tgtEl>
                                        <p:attrNameLst>
                                          <p:attrName>r</p:attrName>
                                        </p:attrNameLst>
                                      </p:cBhvr>
                                    </p:animRot>
                                  </p:childTnLst>
                                </p:cTn>
                              </p:par>
                            </p:childTnLst>
                          </p:cTn>
                        </p:par>
                      </p:childTnLst>
                    </p:cTn>
                  </p:par>
                  <p:par>
                    <p:cTn id="83" fill="hold" nodeType="clickPar">
                      <p:stCondLst>
                        <p:cond delay="indefinite"/>
                      </p:stCondLst>
                      <p:childTnLst>
                        <p:par>
                          <p:cTn id="84" fill="hold" nodeType="withGroup">
                            <p:stCondLst>
                              <p:cond delay="0"/>
                            </p:stCondLst>
                            <p:childTnLst>
                              <p:par>
                                <p:cTn id="85" presetID="56" presetClass="entr" presetSubtype="0" fill="hold" grpId="0" nodeType="clickEffect">
                                  <p:stCondLst>
                                    <p:cond delay="0"/>
                                  </p:stCondLst>
                                  <p:iterate type="lt">
                                    <p:tmPct val="10000"/>
                                  </p:iterate>
                                  <p:childTnLst>
                                    <p:set>
                                      <p:cBhvr>
                                        <p:cTn id="86" dur="1" fill="hold">
                                          <p:stCondLst>
                                            <p:cond delay="0"/>
                                          </p:stCondLst>
                                        </p:cTn>
                                        <p:tgtEl>
                                          <p:spTgt spid="9279"/>
                                        </p:tgtEl>
                                        <p:attrNameLst>
                                          <p:attrName>style.visibility</p:attrName>
                                        </p:attrNameLst>
                                      </p:cBhvr>
                                      <p:to>
                                        <p:strVal val="visible"/>
                                      </p:to>
                                    </p:set>
                                    <p:anim by="(-#ppt_w*2)" calcmode="lin" valueType="num">
                                      <p:cBhvr rctx="PPT">
                                        <p:cTn id="87" dur="500" autoRev="1" fill="hold">
                                          <p:stCondLst>
                                            <p:cond delay="0"/>
                                          </p:stCondLst>
                                        </p:cTn>
                                        <p:tgtEl>
                                          <p:spTgt spid="9279"/>
                                        </p:tgtEl>
                                        <p:attrNameLst>
                                          <p:attrName>ppt_w</p:attrName>
                                        </p:attrNameLst>
                                      </p:cBhvr>
                                    </p:anim>
                                    <p:anim by="(#ppt_w*0.50)" calcmode="lin" valueType="num">
                                      <p:cBhvr>
                                        <p:cTn id="88" dur="500" decel="50000" autoRev="1" fill="hold">
                                          <p:stCondLst>
                                            <p:cond delay="0"/>
                                          </p:stCondLst>
                                        </p:cTn>
                                        <p:tgtEl>
                                          <p:spTgt spid="9279"/>
                                        </p:tgtEl>
                                        <p:attrNameLst>
                                          <p:attrName>ppt_x</p:attrName>
                                        </p:attrNameLst>
                                      </p:cBhvr>
                                    </p:anim>
                                    <p:anim from="(-#ppt_h/2)" to="(#ppt_y)" calcmode="lin" valueType="num">
                                      <p:cBhvr>
                                        <p:cTn id="89" dur="1000" fill="hold">
                                          <p:stCondLst>
                                            <p:cond delay="0"/>
                                          </p:stCondLst>
                                        </p:cTn>
                                        <p:tgtEl>
                                          <p:spTgt spid="9279"/>
                                        </p:tgtEl>
                                        <p:attrNameLst>
                                          <p:attrName>ppt_y</p:attrName>
                                        </p:attrNameLst>
                                      </p:cBhvr>
                                    </p:anim>
                                    <p:animRot by="21600000">
                                      <p:cBhvr>
                                        <p:cTn id="90" dur="1000" fill="hold">
                                          <p:stCondLst>
                                            <p:cond delay="0"/>
                                          </p:stCondLst>
                                        </p:cTn>
                                        <p:tgtEl>
                                          <p:spTgt spid="9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59" grpId="0"/>
      <p:bldP spid="9260" grpId="0"/>
      <p:bldP spid="9263" grpId="0"/>
      <p:bldP spid="9266" grpId="0"/>
      <p:bldP spid="9267" grpId="0"/>
      <p:bldP spid="9268" grpId="0"/>
      <p:bldP spid="9270" grpId="0"/>
      <p:bldP spid="9271" grpId="0"/>
      <p:bldP spid="9279" grpId="0"/>
      <p:bldP spid="92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5"/>
          <p:cNvPicPr>
            <a:picLocks noChangeAspect="1"/>
          </p:cNvPicPr>
          <p:nvPr/>
        </p:nvPicPr>
        <p:blipFill rotWithShape="1">
          <a:blip r:embed="rId3">
            <a:extLst>
              <a:ext uri="{28A0092B-C50C-407E-A947-70E740481C1C}">
                <a14:useLocalDpi xmlns:a14="http://schemas.microsoft.com/office/drawing/2010/main" val="0"/>
              </a:ext>
            </a:extLst>
          </a:blip>
          <a:srcRect t="23187"/>
          <a:stretch/>
        </p:blipFill>
        <p:spPr bwMode="auto">
          <a:xfrm>
            <a:off x="5144000" y="2616923"/>
            <a:ext cx="1703955" cy="189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4430714" y="2308225"/>
            <a:ext cx="828675" cy="827088"/>
          </a:xfrm>
          <a:prstGeom prst="ellipse">
            <a:avLst/>
          </a:pr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latin typeface="Helvetica" panose="020B0604020202030204" pitchFamily="34" charset="0"/>
              <a:ea typeface="幼圆" panose="02010509060101010101" pitchFamily="49" charset="-122"/>
            </a:endParaRPr>
          </a:p>
        </p:txBody>
      </p:sp>
      <p:sp>
        <p:nvSpPr>
          <p:cNvPr id="4" name="椭圆 3"/>
          <p:cNvSpPr/>
          <p:nvPr/>
        </p:nvSpPr>
        <p:spPr>
          <a:xfrm>
            <a:off x="4984750" y="2906713"/>
            <a:ext cx="261938" cy="260350"/>
          </a:xfrm>
          <a:prstGeom prst="ellipse">
            <a:avLst/>
          </a:prstGeom>
          <a:solidFill>
            <a:srgbClr val="FCCB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solidFill>
                <a:schemeClr val="tx1">
                  <a:lumMod val="65000"/>
                  <a:lumOff val="35000"/>
                </a:schemeClr>
              </a:solidFill>
              <a:latin typeface="Helvetica" panose="020B0604020202030204" pitchFamily="34" charset="0"/>
              <a:ea typeface="幼圆" panose="02010509060101010101" pitchFamily="49" charset="-122"/>
            </a:endParaRPr>
          </a:p>
        </p:txBody>
      </p:sp>
      <p:sp>
        <p:nvSpPr>
          <p:cNvPr id="5" name="椭圆 4"/>
          <p:cNvSpPr/>
          <p:nvPr/>
        </p:nvSpPr>
        <p:spPr>
          <a:xfrm>
            <a:off x="5232401" y="3132138"/>
            <a:ext cx="119063" cy="119062"/>
          </a:xfrm>
          <a:prstGeom prst="ellipse">
            <a:avLst/>
          </a:pr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solidFill>
                <a:schemeClr val="tx1">
                  <a:lumMod val="65000"/>
                  <a:lumOff val="35000"/>
                </a:schemeClr>
              </a:solidFill>
              <a:latin typeface="Helvetica" panose="020B0604020202030204" pitchFamily="34" charset="0"/>
              <a:ea typeface="幼圆" panose="02010509060101010101" pitchFamily="49" charset="-122"/>
            </a:endParaRPr>
          </a:p>
        </p:txBody>
      </p:sp>
      <p:sp>
        <p:nvSpPr>
          <p:cNvPr id="6" name="文本框 11"/>
          <p:cNvSpPr txBox="1">
            <a:spLocks noChangeArrowheads="1"/>
          </p:cNvSpPr>
          <p:nvPr/>
        </p:nvSpPr>
        <p:spPr bwMode="auto">
          <a:xfrm>
            <a:off x="4538663" y="2476500"/>
            <a:ext cx="9953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700" b="1" dirty="0">
                <a:solidFill>
                  <a:srgbClr val="FFFFFF"/>
                </a:solidFill>
                <a:latin typeface="Helvetica" panose="020B0604020202030204" pitchFamily="34" charset="0"/>
                <a:ea typeface="幼圆" panose="02010509060101010101" pitchFamily="49" charset="-122"/>
              </a:rPr>
              <a:t>01</a:t>
            </a:r>
            <a:endParaRPr lang="zh-CN" altLang="en-US" sz="2700" b="1" dirty="0">
              <a:solidFill>
                <a:srgbClr val="FFFFFF"/>
              </a:solidFill>
              <a:latin typeface="Helvetica" panose="020B0604020202030204" pitchFamily="34" charset="0"/>
              <a:ea typeface="幼圆" panose="02010509060101010101" pitchFamily="49" charset="-122"/>
            </a:endParaRPr>
          </a:p>
        </p:txBody>
      </p:sp>
      <p:sp>
        <p:nvSpPr>
          <p:cNvPr id="7" name="椭圆 6"/>
          <p:cNvSpPr/>
          <p:nvPr/>
        </p:nvSpPr>
        <p:spPr>
          <a:xfrm rot="4500000">
            <a:off x="6807995" y="2280445"/>
            <a:ext cx="828675" cy="827087"/>
          </a:xfrm>
          <a:prstGeom prst="ellipse">
            <a:avLst/>
          </a:prstGeom>
          <a:solidFill>
            <a:srgbClr val="6BD2D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solidFill>
                <a:prstClr val="white"/>
              </a:solidFill>
              <a:latin typeface="Helvetica" panose="020B0604020202030204" pitchFamily="34" charset="0"/>
              <a:ea typeface="幼圆" panose="02010509060101010101" pitchFamily="49" charset="-122"/>
            </a:endParaRPr>
          </a:p>
        </p:txBody>
      </p:sp>
      <p:sp>
        <p:nvSpPr>
          <p:cNvPr id="8" name="椭圆 7"/>
          <p:cNvSpPr/>
          <p:nvPr/>
        </p:nvSpPr>
        <p:spPr>
          <a:xfrm rot="4500000">
            <a:off x="6857207" y="2905920"/>
            <a:ext cx="260350" cy="261937"/>
          </a:xfrm>
          <a:prstGeom prst="ellipse">
            <a:avLst/>
          </a:prstGeom>
          <a:solidFill>
            <a:srgbClr val="6BD2D5"/>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solidFill>
                <a:schemeClr val="tx1">
                  <a:lumMod val="65000"/>
                  <a:lumOff val="35000"/>
                </a:schemeClr>
              </a:solidFill>
              <a:latin typeface="Helvetica" panose="020B0604020202030204" pitchFamily="34" charset="0"/>
              <a:ea typeface="幼圆" panose="02010509060101010101" pitchFamily="49" charset="-122"/>
            </a:endParaRPr>
          </a:p>
        </p:txBody>
      </p:sp>
      <p:sp>
        <p:nvSpPr>
          <p:cNvPr id="9" name="椭圆 8"/>
          <p:cNvSpPr/>
          <p:nvPr/>
        </p:nvSpPr>
        <p:spPr>
          <a:xfrm rot="4500000">
            <a:off x="6823869" y="3186907"/>
            <a:ext cx="119063" cy="120650"/>
          </a:xfrm>
          <a:prstGeom prst="ellipse">
            <a:avLst/>
          </a:prstGeom>
          <a:solidFill>
            <a:srgbClr val="6BD2D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solidFill>
                <a:schemeClr val="tx1">
                  <a:lumMod val="65000"/>
                  <a:lumOff val="35000"/>
                </a:schemeClr>
              </a:solidFill>
              <a:latin typeface="Helvetica" panose="020B0604020202030204" pitchFamily="34" charset="0"/>
              <a:ea typeface="幼圆" panose="02010509060101010101" pitchFamily="49" charset="-122"/>
            </a:endParaRPr>
          </a:p>
        </p:txBody>
      </p:sp>
      <p:sp>
        <p:nvSpPr>
          <p:cNvPr id="10" name="文本框 15"/>
          <p:cNvSpPr txBox="1">
            <a:spLocks noChangeArrowheads="1"/>
          </p:cNvSpPr>
          <p:nvPr/>
        </p:nvSpPr>
        <p:spPr bwMode="auto">
          <a:xfrm>
            <a:off x="6929438" y="2454275"/>
            <a:ext cx="893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700" b="1">
                <a:solidFill>
                  <a:srgbClr val="FFFFFF"/>
                </a:solidFill>
                <a:latin typeface="Helvetica" panose="020B0604020202030204" pitchFamily="34" charset="0"/>
                <a:ea typeface="幼圆" panose="02010509060101010101" pitchFamily="49" charset="-122"/>
              </a:rPr>
              <a:t>02</a:t>
            </a:r>
            <a:endParaRPr lang="zh-CN" altLang="en-US" sz="2700" b="1">
              <a:solidFill>
                <a:srgbClr val="FFFFFF"/>
              </a:solidFill>
              <a:latin typeface="Helvetica" panose="020B0604020202030204" pitchFamily="34" charset="0"/>
              <a:ea typeface="幼圆" panose="02010509060101010101" pitchFamily="49" charset="-122"/>
            </a:endParaRPr>
          </a:p>
        </p:txBody>
      </p:sp>
      <p:sp>
        <p:nvSpPr>
          <p:cNvPr id="27" name="矩形 26"/>
          <p:cNvSpPr/>
          <p:nvPr/>
        </p:nvSpPr>
        <p:spPr>
          <a:xfrm>
            <a:off x="697608" y="2186736"/>
            <a:ext cx="3562029" cy="1200329"/>
          </a:xfrm>
          <a:prstGeom prst="rect">
            <a:avLst/>
          </a:prstGeom>
          <a:solidFill>
            <a:srgbClr val="FCCB00"/>
          </a:solidFill>
        </p:spPr>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endParaRPr lang="vi-VN" sz="36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3182547" y="120992"/>
            <a:ext cx="8940724" cy="923330"/>
          </a:xfrm>
          <a:prstGeom prst="rect">
            <a:avLst/>
          </a:prstGeom>
          <a:noFill/>
        </p:spPr>
        <p:txBody>
          <a:bodyPr wrap="square" rtlCol="0">
            <a:spAutoFit/>
          </a:bodyPr>
          <a:lstStyle/>
          <a:p>
            <a:pPr algn="just"/>
            <a:r>
              <a:rPr lang="en-US" sz="5400" b="1" dirty="0" err="1">
                <a:solidFill>
                  <a:srgbClr val="C00000"/>
                </a:solidFill>
                <a:latin typeface="Times New Roman" panose="02020603050405020304" pitchFamily="18" charset="0"/>
                <a:cs typeface="Times New Roman" panose="02020603050405020304" pitchFamily="18" charset="0"/>
              </a:rPr>
              <a:t>Có</a:t>
            </a:r>
            <a:r>
              <a:rPr lang="en-US" sz="5400" b="1" dirty="0">
                <a:solidFill>
                  <a:srgbClr val="C00000"/>
                </a:solidFill>
                <a:latin typeface="Times New Roman" panose="02020603050405020304" pitchFamily="18" charset="0"/>
                <a:cs typeface="Times New Roman" panose="02020603050405020304" pitchFamily="18" charset="0"/>
              </a:rPr>
              <a:t> 2 </a:t>
            </a:r>
            <a:r>
              <a:rPr lang="en-US" sz="5400" b="1" dirty="0" err="1">
                <a:solidFill>
                  <a:srgbClr val="C00000"/>
                </a:solidFill>
                <a:latin typeface="Times New Roman" panose="02020603050405020304" pitchFamily="18" charset="0"/>
                <a:cs typeface="Times New Roman" panose="02020603050405020304" pitchFamily="18" charset="0"/>
              </a:rPr>
              <a:t>cách</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nhân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hoá</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31" name="矩形 24"/>
          <p:cNvSpPr/>
          <p:nvPr/>
        </p:nvSpPr>
        <p:spPr>
          <a:xfrm>
            <a:off x="8036997" y="2130335"/>
            <a:ext cx="3601724" cy="1200329"/>
          </a:xfrm>
          <a:prstGeom prst="rect">
            <a:avLst/>
          </a:prstGeom>
          <a:solidFill>
            <a:srgbClr val="6BD2D5"/>
          </a:solidFill>
        </p:spPr>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tả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endParaRPr lang="vi-VN" sz="3600" b="1" dirty="0">
              <a:latin typeface="Times New Roman" panose="02020603050405020304" pitchFamily="18" charset="0"/>
              <a:cs typeface="Times New Roman" panose="02020603050405020304" pitchFamily="18" charset="0"/>
            </a:endParaRPr>
          </a:p>
        </p:txBody>
      </p:sp>
      <p:sp>
        <p:nvSpPr>
          <p:cNvPr id="26" name="Cloud 25"/>
          <p:cNvSpPr/>
          <p:nvPr/>
        </p:nvSpPr>
        <p:spPr>
          <a:xfrm>
            <a:off x="3257902" y="4586294"/>
            <a:ext cx="5967747" cy="1577229"/>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sp>
        <p:nvSpPr>
          <p:cNvPr id="2" name="Striped Right Arrow 1"/>
          <p:cNvSpPr/>
          <p:nvPr/>
        </p:nvSpPr>
        <p:spPr>
          <a:xfrm>
            <a:off x="1284514" y="4340732"/>
            <a:ext cx="9731827" cy="2336486"/>
          </a:xfrm>
          <a:prstGeom prst="stripedRightArrow">
            <a:avLst>
              <a:gd name="adj1" fmla="val 66389"/>
              <a:gd name="adj2" fmla="val 50000"/>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gọi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gọi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317293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1100" fill="hold"/>
                                        <p:tgtEl>
                                          <p:spTgt spid="2"/>
                                        </p:tgtEl>
                                        <p:attrNameLst>
                                          <p:attrName>ppt_x</p:attrName>
                                        </p:attrNameLst>
                                      </p:cBhvr>
                                      <p:tavLst>
                                        <p:tav tm="0">
                                          <p:val>
                                            <p:strVal val="0-#ppt_w/2"/>
                                          </p:val>
                                        </p:tav>
                                        <p:tav tm="100000">
                                          <p:val>
                                            <p:strVal val="#ppt_x"/>
                                          </p:val>
                                        </p:tav>
                                      </p:tavLst>
                                    </p:anim>
                                    <p:anim calcmode="lin" valueType="num">
                                      <p:cBhvr additive="base">
                                        <p:cTn id="53" dur="1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animBg="1"/>
      <p:bldP spid="9" grpId="0" animBg="1"/>
      <p:bldP spid="10" grpId="0"/>
      <p:bldP spid="27" grpId="0" animBg="1"/>
      <p:bldP spid="31" grpId="0" animBg="1"/>
      <p:bldP spid="26" grpId="0" animBg="1"/>
      <p:bldP spid="26" grpId="1"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655BE87-B151-481E-A89F-DB34CFF2F59C"/>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2018幼儿教师说课PPT模板"/>
  <p:tag name="ISPRING_SCORM_ENDPOINT" val="&lt;endpoint&gt;&lt;enable&gt;0&lt;/enable&gt;&lt;lrs&gt;http://&lt;/lrs&gt;&lt;auth&gt;0&lt;/auth&gt;&lt;login&gt;&lt;/login&gt;&lt;password&gt;&lt;/password&gt;&lt;key&gt;&lt;/key&gt;&lt;name&gt;&lt;/name&gt;&lt;email&gt;&lt;/email&gt;&lt;/endpoint&gt;&#10;"/>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1878</Words>
  <Application>Microsoft Office PowerPoint</Application>
  <PresentationFormat>Màn hình rộng</PresentationFormat>
  <Paragraphs>189</Paragraphs>
  <Slides>25</Slides>
  <Notes>3</Notes>
  <HiddenSlides>0</HiddenSlides>
  <MMClips>5</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25</vt:i4>
      </vt:variant>
    </vt:vector>
  </HeadingPairs>
  <TitlesOfParts>
    <vt:vector size="33" baseType="lpstr">
      <vt:lpstr>等线</vt:lpstr>
      <vt:lpstr>等线 Light</vt:lpstr>
      <vt:lpstr>.VnTime</vt:lpstr>
      <vt:lpstr>Arial</vt:lpstr>
      <vt:lpstr>Helvetica</vt:lpstr>
      <vt:lpstr>Times New Roman</vt:lpstr>
      <vt:lpstr>Wingdings</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Củng cố</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2018幼儿教师说课PPT模板</dc:title>
  <dc:creator>hzd</dc:creator>
  <cp:lastModifiedBy>Hà Nguyễn Thị Thu</cp:lastModifiedBy>
  <cp:revision>79</cp:revision>
  <dcterms:created xsi:type="dcterms:W3CDTF">2017-07-09T13:18:11Z</dcterms:created>
  <dcterms:modified xsi:type="dcterms:W3CDTF">2022-05-09T00:26:47Z</dcterms:modified>
</cp:coreProperties>
</file>