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93" r:id="rId2"/>
    <p:sldId id="257" r:id="rId3"/>
    <p:sldId id="325" r:id="rId4"/>
    <p:sldId id="314" r:id="rId5"/>
    <p:sldId id="258" r:id="rId6"/>
    <p:sldId id="276" r:id="rId7"/>
    <p:sldId id="277" r:id="rId8"/>
    <p:sldId id="280" r:id="rId9"/>
    <p:sldId id="278" r:id="rId10"/>
    <p:sldId id="303" r:id="rId11"/>
    <p:sldId id="310" r:id="rId12"/>
    <p:sldId id="279" r:id="rId13"/>
    <p:sldId id="290" r:id="rId14"/>
    <p:sldId id="291" r:id="rId15"/>
    <p:sldId id="321" r:id="rId16"/>
    <p:sldId id="318" r:id="rId17"/>
    <p:sldId id="311" r:id="rId18"/>
    <p:sldId id="270" r:id="rId19"/>
    <p:sldId id="317" r:id="rId20"/>
    <p:sldId id="294" r:id="rId21"/>
    <p:sldId id="263" r:id="rId22"/>
    <p:sldId id="365" r:id="rId23"/>
    <p:sldId id="320" r:id="rId24"/>
    <p:sldId id="366" r:id="rId25"/>
    <p:sldId id="32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7C0"/>
    <a:srgbClr val="74B230"/>
    <a:srgbClr val="E84473"/>
    <a:srgbClr val="D84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3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FD574-7862-4520-B172-F24979E96918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406C-91D5-4EDE-992C-C1D4B69DA6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C406C-91D5-4EDE-992C-C1D4B69DA6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2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4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9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2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283C7-8853-4EA7-AAA6-E886EEF589F0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7B24-0B6C-482E-9F56-5D3890105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B668D9C-863A-4D9A-AB62-8523210D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8FFE967-C655-404E-85BA-5A3422AF3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DE77B207-4E36-420F-9663-FD1D6F0F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72838E4-3509-4C1B-97C0-4EBD18B0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8EDF8230-87E4-4749-A9AA-A7A8C83C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89295529-F1EF-495F-9E0E-E1D5843278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000A8812-94B0-493E-ACB7-0CEE6FC71F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9F728F3B-F9CF-40F0-B7D7-715AEA2B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D427FF23-C131-4093-B45E-136865FCD9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7C8443-0990-4FFD-8BD0-D025DF750695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5CE9C2B8-C9F6-46DA-ACAD-CD6B78FE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69" y="1828800"/>
            <a:ext cx="6427631" cy="258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4" y="1825580"/>
            <a:ext cx="6077756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4" y="1828800"/>
            <a:ext cx="5696756" cy="2587580"/>
          </a:xfrm>
        </p:spPr>
      </p:pic>
    </p:spTree>
    <p:extLst>
      <p:ext uri="{BB962C8B-B14F-4D97-AF65-F5344CB8AC3E}">
        <p14:creationId xmlns:p14="http://schemas.microsoft.com/office/powerpoint/2010/main" val="2029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8600" y="4419600"/>
            <a:ext cx="4899472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092128" y="1"/>
            <a:ext cx="4845944" cy="2098719"/>
            <a:chOff x="457200" y="4542486"/>
            <a:chExt cx="4845944" cy="2286000"/>
          </a:xfrm>
        </p:grpSpPr>
        <p:sp>
          <p:nvSpPr>
            <p:cNvPr id="8" name="Rectangle 7"/>
            <p:cNvSpPr/>
            <p:nvPr/>
          </p:nvSpPr>
          <p:spPr>
            <a:xfrm>
              <a:off x="457200" y="4542486"/>
              <a:ext cx="4845944" cy="228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648200"/>
              <a:ext cx="4648200" cy="205228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069456" y="2133601"/>
            <a:ext cx="4845944" cy="2167407"/>
            <a:chOff x="-205928" y="4014989"/>
            <a:chExt cx="4533900" cy="2286000"/>
          </a:xfrm>
        </p:grpSpPr>
        <p:sp>
          <p:nvSpPr>
            <p:cNvPr id="3" name="Rectangle 2"/>
            <p:cNvSpPr/>
            <p:nvPr/>
          </p:nvSpPr>
          <p:spPr>
            <a:xfrm>
              <a:off x="-205928" y="4014989"/>
              <a:ext cx="4533900" cy="228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4128216"/>
              <a:ext cx="4104069" cy="2057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30498"/>
            <a:ext cx="1676400" cy="290859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Content Placeholder 3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034" y="4533900"/>
            <a:ext cx="4021366" cy="2019300"/>
          </a:xfrm>
        </p:spPr>
      </p:pic>
    </p:spTree>
    <p:extLst>
      <p:ext uri="{BB962C8B-B14F-4D97-AF65-F5344CB8AC3E}">
        <p14:creationId xmlns:p14="http://schemas.microsoft.com/office/powerpoint/2010/main" val="25117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G_0120"/>
          <p:cNvPicPr>
            <a:picLocks noChangeAspect="1" noChangeArrowheads="1"/>
          </p:cNvPicPr>
          <p:nvPr/>
        </p:nvPicPr>
        <p:blipFill>
          <a:blip r:embed="rId2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"/>
            <a:ext cx="4343400" cy="23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G_0117"/>
          <p:cNvPicPr>
            <a:picLocks noChangeAspect="1" noChangeArrowheads="1"/>
          </p:cNvPicPr>
          <p:nvPr/>
        </p:nvPicPr>
        <p:blipFill>
          <a:blip r:embed="rId3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71714"/>
            <a:ext cx="42862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G_0122"/>
          <p:cNvPicPr>
            <a:picLocks noChangeAspect="1" noChangeArrowheads="1"/>
          </p:cNvPicPr>
          <p:nvPr/>
        </p:nvPicPr>
        <p:blipFill>
          <a:blip r:embed="rId4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434340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76200"/>
            <a:ext cx="2362200" cy="198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934200" y="228600"/>
            <a:ext cx="28194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086600" y="2514600"/>
            <a:ext cx="2971800" cy="1828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4876800"/>
            <a:ext cx="29718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105400" y="1295400"/>
            <a:ext cx="1905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76400" y="457200"/>
            <a:ext cx="3429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cxnSp>
        <p:nvCxnSpPr>
          <p:cNvPr id="22" name="Straight Connector 21"/>
          <p:cNvCxnSpPr>
            <a:stCxn id="10" idx="2"/>
          </p:cNvCxnSpPr>
          <p:nvPr/>
        </p:nvCxnSpPr>
        <p:spPr>
          <a:xfrm flipH="1" flipV="1">
            <a:off x="4953000" y="3421856"/>
            <a:ext cx="2133600" cy="714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752600" y="2719589"/>
            <a:ext cx="3276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762500" y="5715000"/>
            <a:ext cx="23241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828800" y="4648200"/>
            <a:ext cx="29337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10" y="-21465"/>
            <a:ext cx="3806890" cy="2438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959"/>
            <a:ext cx="3810000" cy="19264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10" y="4247882"/>
            <a:ext cx="3806890" cy="24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20" grpId="0" animBg="1"/>
      <p:bldP spid="2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52400"/>
            <a:ext cx="60198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46" y="117791"/>
            <a:ext cx="1534141" cy="1768339"/>
          </a:xfrm>
        </p:spPr>
      </p:pic>
      <p:sp>
        <p:nvSpPr>
          <p:cNvPr id="4" name="Rectangle 3"/>
          <p:cNvSpPr/>
          <p:nvPr/>
        </p:nvSpPr>
        <p:spPr>
          <a:xfrm>
            <a:off x="1512194" y="2133601"/>
            <a:ext cx="1612006" cy="26837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1803" y="2918563"/>
            <a:ext cx="1744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5701" y="685801"/>
            <a:ext cx="2514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124201" y="1410461"/>
            <a:ext cx="496855" cy="2065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52586" y="2667001"/>
            <a:ext cx="733614" cy="808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1908" y="2119795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88" y="1956740"/>
            <a:ext cx="1676400" cy="1518723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3124201" y="3513026"/>
            <a:ext cx="1068355" cy="296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92555" y="366636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961" y="3688816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CỘNG HÒA XÃ HỘI CHỦ NGHĨA </a:t>
            </a:r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VIỆT NAM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137507" y="3539472"/>
            <a:ext cx="939139" cy="113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2402" y="4622357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16463" y="4679416"/>
            <a:ext cx="331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NGÂN HÀNG NHÀ NƯỚC </a:t>
            </a:r>
          </a:p>
          <a:p>
            <a:pPr algn="ctr"/>
            <a:r>
              <a:rPr lang="en-US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VIỆT NAM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85703" y="5799786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124200" y="3539473"/>
            <a:ext cx="1361502" cy="226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438139" y="5799785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polymer</a:t>
            </a:r>
          </a:p>
        </p:txBody>
      </p:sp>
    </p:spTree>
    <p:extLst>
      <p:ext uri="{BB962C8B-B14F-4D97-AF65-F5344CB8AC3E}">
        <p14:creationId xmlns:p14="http://schemas.microsoft.com/office/powerpoint/2010/main" val="28103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8" grpId="0"/>
      <p:bldP spid="36" grpId="0"/>
      <p:bldP spid="38" grpId="0"/>
      <p:bldP spid="42" grpId="0"/>
      <p:bldP spid="45" grpId="0"/>
      <p:bldP spid="59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562600" cy="792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8970969" cy="5943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57082" y="2971800"/>
            <a:ext cx="1447800" cy="1828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04882" y="1524000"/>
            <a:ext cx="628918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3754192" y="990601"/>
            <a:ext cx="272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04882" y="2705100"/>
            <a:ext cx="64931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3733800" y="2209801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04882" y="3886200"/>
            <a:ext cx="7813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69218" y="3561962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0951" y="3193702"/>
            <a:ext cx="4374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20 000: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D84034"/>
                </a:solidFill>
                <a:latin typeface="Times New Roman" pitchFamily="18" charset="0"/>
                <a:cs typeface="Times New Roman" pitchFamily="18" charset="0"/>
              </a:rPr>
              <a:t>50 000: </a:t>
            </a:r>
            <a:r>
              <a:rPr lang="en-US" sz="2800" dirty="0" err="1">
                <a:solidFill>
                  <a:srgbClr val="D84034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D840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D84034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solidFill>
                <a:srgbClr val="D8403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100 000: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4" idx="3"/>
          </p:cNvCxnSpPr>
          <p:nvPr/>
        </p:nvCxnSpPr>
        <p:spPr>
          <a:xfrm>
            <a:off x="3104882" y="3886200"/>
            <a:ext cx="64931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hlinkClick r:id="rId4" action="ppaction://hlinksldjump"/>
          </p:cNvPr>
          <p:cNvSpPr txBox="1"/>
          <p:nvPr/>
        </p:nvSpPr>
        <p:spPr>
          <a:xfrm>
            <a:off x="3754193" y="4783429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  <p:bldP spid="14" grpId="0"/>
      <p:bldP spid="19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9031" y="78617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78" y="724948"/>
            <a:ext cx="2438400" cy="3662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724949"/>
            <a:ext cx="2685799" cy="3654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85" y="724949"/>
            <a:ext cx="2745757" cy="3654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3643" y="4896446"/>
            <a:ext cx="32009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  <a:p>
            <a:pPr algn="ctr"/>
            <a:r>
              <a:rPr lang="en-US" sz="2800" dirty="0" err="1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xanh </a:t>
            </a:r>
            <a:r>
              <a:rPr lang="en-US" sz="2800" dirty="0" err="1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5887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398" y="4401194"/>
            <a:ext cx="2940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2400" b="1" dirty="0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b="1" dirty="0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b="1" dirty="0">
              <a:solidFill>
                <a:srgbClr val="E844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E84473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>
              <a:solidFill>
                <a:srgbClr val="E844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8455" y="4267200"/>
            <a:ext cx="27457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800" b="1" dirty="0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800" b="1" dirty="0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b="1" dirty="0">
              <a:solidFill>
                <a:srgbClr val="74B23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74B230"/>
                </a:solidFill>
                <a:latin typeface="Times New Roman" pitchFamily="18" charset="0"/>
                <a:cs typeface="Times New Roman" pitchFamily="18" charset="0"/>
              </a:rPr>
              <a:t>xanh lá câ</a:t>
            </a:r>
            <a:r>
              <a:rPr lang="vi-VN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1401762"/>
          </a:xfrm>
        </p:spPr>
        <p:txBody>
          <a:bodyPr>
            <a:normAutofit/>
          </a:bodyPr>
          <a:lstStyle/>
          <a:p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TIỀN VIỆT NAM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905000" y="1981200"/>
            <a:ext cx="8534400" cy="4495800"/>
          </a:xfrm>
          <a:prstGeom prst="rect">
            <a:avLst/>
          </a:prstGeom>
          <a:solidFill>
            <a:srgbClr val="F7E3DD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mươi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mươi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ột trăm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mươi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xanh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mươi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ột trăm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xanh lá 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1609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1"/>
            <a:ext cx="4267200" cy="365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4801"/>
            <a:ext cx="4648200" cy="4190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4800600"/>
            <a:ext cx="864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Trên tờ 200.000 đồng là hòn Đỉnh Hương thuộc Vịnh Hạ Long (Quảng Ninh). 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50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21" y="318134"/>
            <a:ext cx="35052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5" y="353376"/>
            <a:ext cx="4286250" cy="2762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374237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Tờ 500.000 đồng </a:t>
            </a:r>
            <a:r>
              <a:rPr lang="en-US" sz="3200" b="1" dirty="0" err="1">
                <a:latin typeface="+mj-lt"/>
              </a:rPr>
              <a:t>có</a:t>
            </a:r>
            <a:r>
              <a:rPr lang="vi-VN" sz="3200" b="1" dirty="0">
                <a:latin typeface="+mj-lt"/>
              </a:rPr>
              <a:t> hình ảnh ngôi nhà tranh 5 gian </a:t>
            </a:r>
            <a:r>
              <a:rPr lang="en-US" sz="3200" b="1" dirty="0">
                <a:latin typeface="+mj-lt"/>
              </a:rPr>
              <a:t>ở </a:t>
            </a:r>
            <a:r>
              <a:rPr lang="vi-VN" sz="3200" b="1" dirty="0">
                <a:latin typeface="+mj-lt"/>
              </a:rPr>
              <a:t>quê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Làng Sen, Nam 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701" y="2238657"/>
            <a:ext cx="1600200" cy="1200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18239" y="2246172"/>
            <a:ext cx="1391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09563" y="533400"/>
            <a:ext cx="31242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901" y="679241"/>
            <a:ext cx="3049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cxnSp>
        <p:nvCxnSpPr>
          <p:cNvPr id="9" name="Straight Arrow Connector 8"/>
          <p:cNvCxnSpPr>
            <a:endCxn id="2" idx="0"/>
          </p:cNvCxnSpPr>
          <p:nvPr/>
        </p:nvCxnSpPr>
        <p:spPr>
          <a:xfrm flipH="1">
            <a:off x="3882801" y="1430629"/>
            <a:ext cx="1899838" cy="80802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32005" y="2246172"/>
            <a:ext cx="2554995" cy="12066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42701" y="253855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34201" y="1447801"/>
            <a:ext cx="1730791" cy="798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590801" y="3438988"/>
            <a:ext cx="491901" cy="59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89260" y="4038600"/>
            <a:ext cx="1116885" cy="2743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76890" y="4121260"/>
            <a:ext cx="112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95752" y="4045021"/>
            <a:ext cx="1180562" cy="2749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6840" y="4252809"/>
            <a:ext cx="1403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49417" y="4032142"/>
            <a:ext cx="1136676" cy="2749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74909" y="4343399"/>
            <a:ext cx="8915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14547" y="4028941"/>
            <a:ext cx="1075361" cy="2743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86094" y="4367481"/>
            <a:ext cx="1291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647865" y="3415722"/>
            <a:ext cx="1" cy="62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7" idx="0"/>
          </p:cNvCxnSpPr>
          <p:nvPr/>
        </p:nvCxnSpPr>
        <p:spPr>
          <a:xfrm>
            <a:off x="3915895" y="3452864"/>
            <a:ext cx="701860" cy="579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82902" y="3415721"/>
            <a:ext cx="1260699" cy="613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430799" y="4045020"/>
            <a:ext cx="1006802" cy="26605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477585" y="4625795"/>
            <a:ext cx="1173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73688" y="4032142"/>
            <a:ext cx="963405" cy="26766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65830" y="4613671"/>
            <a:ext cx="1091304" cy="96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23958" y="4028941"/>
            <a:ext cx="972699" cy="26766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652591" y="4625795"/>
            <a:ext cx="9316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683481" y="4040182"/>
            <a:ext cx="886139" cy="26605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596657" y="4495800"/>
            <a:ext cx="972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>
            <a:endCxn id="41" idx="0"/>
          </p:cNvCxnSpPr>
          <p:nvPr/>
        </p:nvCxnSpPr>
        <p:spPr>
          <a:xfrm flipH="1">
            <a:off x="6934201" y="3415722"/>
            <a:ext cx="797805" cy="629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3" idx="0"/>
          </p:cNvCxnSpPr>
          <p:nvPr/>
        </p:nvCxnSpPr>
        <p:spPr>
          <a:xfrm flipH="1">
            <a:off x="8055390" y="3452864"/>
            <a:ext cx="707610" cy="579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763000" y="3452864"/>
            <a:ext cx="685800" cy="576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083138" y="3452864"/>
            <a:ext cx="356263" cy="592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1" grpId="0" animBg="1"/>
      <p:bldP spid="12" grpId="0"/>
      <p:bldP spid="22" grpId="0" animBg="1"/>
      <p:bldP spid="23" grpId="0"/>
      <p:bldP spid="25" grpId="0"/>
      <p:bldP spid="29" grpId="0"/>
      <p:bldP spid="31" grpId="0" animBg="1"/>
      <p:bldP spid="32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8229600" y="227806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b="1" u="sng">
              <a:latin typeface="VNI-Times" pitchFamily="2" charset="0"/>
            </a:endParaRPr>
          </a:p>
        </p:txBody>
      </p:sp>
      <p:sp>
        <p:nvSpPr>
          <p:cNvPr id="5" name="Text Box 80"/>
          <p:cNvSpPr txBox="1">
            <a:spLocks noChangeArrowheads="1"/>
          </p:cNvSpPr>
          <p:nvPr/>
        </p:nvSpPr>
        <p:spPr bwMode="auto">
          <a:xfrm>
            <a:off x="3048000" y="36576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b="1">
              <a:latin typeface="VNI-Times" pitchFamily="2" charset="0"/>
            </a:endParaRPr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4648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b="1">
              <a:latin typeface="VNI-Times" pitchFamily="2" charset="0"/>
            </a:endParaRPr>
          </a:p>
        </p:txBody>
      </p:sp>
      <p:pic>
        <p:nvPicPr>
          <p:cNvPr id="7" name="Picture 86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94" y="2195513"/>
            <a:ext cx="41640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7" descr="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19313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8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8164"/>
            <a:ext cx="40513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1"/>
          <p:cNvSpPr txBox="1">
            <a:spLocks noChangeArrowheads="1"/>
          </p:cNvSpPr>
          <p:nvPr/>
        </p:nvSpPr>
        <p:spPr bwMode="auto">
          <a:xfrm>
            <a:off x="6400800" y="3352801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1" name="Text Box 92"/>
          <p:cNvSpPr txBox="1">
            <a:spLocks noChangeArrowheads="1"/>
          </p:cNvSpPr>
          <p:nvPr/>
        </p:nvSpPr>
        <p:spPr bwMode="auto">
          <a:xfrm>
            <a:off x="5791200" y="3657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2" name="Text Box 103"/>
          <p:cNvSpPr txBox="1">
            <a:spLocks noChangeArrowheads="1"/>
          </p:cNvSpPr>
          <p:nvPr/>
        </p:nvSpPr>
        <p:spPr bwMode="auto">
          <a:xfrm>
            <a:off x="4108111" y="156410"/>
            <a:ext cx="33661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u="sng" dirty="0">
                <a:latin typeface="Times New Roman" pitchFamily="18" charset="0"/>
              </a:rPr>
              <a:t>TOÁN</a:t>
            </a:r>
            <a:endParaRPr lang="vi-VN" sz="3200" b="1" u="sng" dirty="0">
              <a:latin typeface="Times New Roman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257909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8054" y="296204"/>
            <a:ext cx="4280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3795" y="731875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2218605" y="906806"/>
            <a:ext cx="2971130" cy="937548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7556" y="947317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170" y="1049273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6209" y="1441623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1737" y="83383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6918152" y="731875"/>
            <a:ext cx="3216448" cy="1109859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0990" y="833829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6324" y="860048"/>
            <a:ext cx="1495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20 000 đồng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3989" y="1286803"/>
            <a:ext cx="1625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3795" y="2534686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2218606" y="2651968"/>
            <a:ext cx="3191595" cy="1332460"/>
          </a:xfrm>
          <a:prstGeom prst="snip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71923" y="2828895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20 000 đồng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9977" y="2858336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50 000 đồng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5405" y="3371812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7845" y="3460831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10 000 đồng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9351" y="274087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26" name="Round Same Side Corner Rectangle 25"/>
          <p:cNvSpPr/>
          <p:nvPr/>
        </p:nvSpPr>
        <p:spPr>
          <a:xfrm>
            <a:off x="6962759" y="2828896"/>
            <a:ext cx="2859622" cy="1110943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1590" y="3417888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500 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4604" y="3460831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2 000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3989" y="2880959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10 000 đồng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56119" y="5168443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819400" y="5168442"/>
            <a:ext cx="2922636" cy="12323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6843" y="5368497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50 000 đồng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15806" y="5368497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500 đồng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4617" y="5870505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 đồng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65023" y="2909628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1" grpId="0"/>
      <p:bldP spid="12" grpId="0" animBg="1"/>
      <p:bldP spid="13" grpId="0"/>
      <p:bldP spid="14" grpId="0"/>
      <p:bldP spid="15" grpId="0"/>
      <p:bldP spid="18" grpId="0"/>
      <p:bldP spid="19" grpId="0" animBg="1"/>
      <p:bldP spid="20" grpId="0"/>
      <p:bldP spid="21" grpId="0"/>
      <p:bldP spid="22" grpId="0"/>
      <p:bldP spid="23" grpId="0"/>
      <p:bldP spid="25" grpId="0"/>
      <p:bldP spid="26" grpId="0" animBg="1"/>
      <p:bldP spid="27" grpId="0"/>
      <p:bldP spid="28" grpId="0"/>
      <p:bldP spid="29" grpId="0"/>
      <p:bldP spid="31" grpId="0"/>
      <p:bldP spid="32" grpId="0" animBg="1"/>
      <p:bldP spid="33" grpId="0"/>
      <p:bldP spid="34" grpId="0"/>
      <p:bldP spid="35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8053" y="296204"/>
            <a:ext cx="5017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3795" y="731875"/>
            <a:ext cx="474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a)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2218605" y="906806"/>
            <a:ext cx="2971130" cy="937548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7556" y="947317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170" y="1049273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20 000 đồng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6209" y="1441623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681" y="1962091"/>
            <a:ext cx="4604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20 000 + 20 000 + 10 000 = 50 000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1737" y="83383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6918152" y="731875"/>
            <a:ext cx="3216448" cy="1109859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30990" y="833829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10 000 đồng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6324" y="860048"/>
            <a:ext cx="1495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20 000 đồng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5773" y="1233939"/>
            <a:ext cx="3128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10 000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9351" y="1891744"/>
            <a:ext cx="413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50 000 + 20 000 + 10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000 +10 000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 90 000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3795" y="2534686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2218606" y="2651968"/>
            <a:ext cx="3191595" cy="1332460"/>
          </a:xfrm>
          <a:prstGeom prst="snip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71923" y="2828895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20 000 đồng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9977" y="2858336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50 000 đồng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5405" y="3371812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10 000 đồng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67845" y="3460831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10 000 đồng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6346" y="4124326"/>
            <a:ext cx="419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50 000 + 20 000 + 10 000 + 10 000 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 90 000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9351" y="274087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26" name="Round Same Side Corner Rectangle 25"/>
          <p:cNvSpPr/>
          <p:nvPr/>
        </p:nvSpPr>
        <p:spPr>
          <a:xfrm>
            <a:off x="6962759" y="2828896"/>
            <a:ext cx="2859622" cy="1110943"/>
          </a:xfrm>
          <a:prstGeom prst="round2Same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1590" y="3417888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4604" y="3460831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3989" y="2880959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10 000 đồng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6899" y="4127413"/>
            <a:ext cx="4814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10 000 + 2000 + 2000 +500 = 14 500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56119" y="5168443"/>
            <a:ext cx="404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819400" y="5168442"/>
            <a:ext cx="2922636" cy="123235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6843" y="5368497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50 000 đồng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15806" y="5368497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500 đồng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4617" y="5870505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 đồng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57780" y="5510344"/>
            <a:ext cx="3962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50 000 + 500 + 200 = 50 700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65023" y="2909628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2 000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20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4" grpId="0"/>
      <p:bldP spid="30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03B7F-66A8-4AC2-AE44-6800FB9A05D7}"/>
              </a:ext>
            </a:extLst>
          </p:cNvPr>
          <p:cNvSpPr/>
          <p:nvPr/>
        </p:nvSpPr>
        <p:spPr>
          <a:xfrm>
            <a:off x="1752600" y="15876"/>
            <a:ext cx="10287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15000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25000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50 000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algn="ctr">
              <a:defRPr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tiền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mẹ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mua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chiếc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cặp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và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một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err="1">
                <a:latin typeface="HP001 4 hàng" panose="020B0603050302020204" pitchFamily="34" charset="-93"/>
                <a:cs typeface="Times New Roman" pitchFamily="18" charset="0"/>
              </a:rPr>
              <a:t>bộ</a:t>
            </a:r>
            <a:r>
              <a:rPr lang="en-US" sz="3600" b="1">
                <a:latin typeface="HP001 4 hàng" panose="020B0603050302020204" pitchFamily="34" charset="-93"/>
                <a:cs typeface="Times New Roman" pitchFamily="18" charset="0"/>
              </a:rPr>
              <a:t> quần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>
                <a:latin typeface="HP001 4 hàng" panose="020B0603050302020204" pitchFamily="34" charset="-93"/>
                <a:cs typeface="Times New Roman" pitchFamily="18" charset="0"/>
              </a:rPr>
              <a:t>áo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là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 :</a:t>
            </a:r>
          </a:p>
          <a:p>
            <a:pPr algn="ctr">
              <a:defRPr/>
            </a:pP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	15 000 + 25 000 = 40 000 (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đồng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Cô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bán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hàng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phải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trả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lại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mẹ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tiền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là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 :</a:t>
            </a:r>
          </a:p>
          <a:p>
            <a:pPr algn="ctr">
              <a:defRPr/>
            </a:pP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	50 000 – 40 000 = 10 000 (</a:t>
            </a:r>
            <a:r>
              <a:rPr lang="en-US" sz="3600" b="1" dirty="0" err="1">
                <a:latin typeface="HP001 4 hàng" panose="020B0603050302020204" pitchFamily="34" charset="-93"/>
                <a:cs typeface="Times New Roman" pitchFamily="18" charset="0"/>
              </a:rPr>
              <a:t>đồng</a:t>
            </a: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sz="3600" b="1" dirty="0">
                <a:latin typeface="HP001 4 hàng" panose="020B0603050302020204" pitchFamily="34" charset="-93"/>
                <a:cs typeface="Times New Roman" pitchFamily="18" charset="0"/>
              </a:rPr>
              <a:t>		</a:t>
            </a:r>
            <a:r>
              <a:rPr lang="en-US" sz="3600" b="1">
                <a:latin typeface="HP001 4 hàng" panose="020B0603050302020204" pitchFamily="34" charset="-93"/>
                <a:cs typeface="Times New Roman" pitchFamily="18" charset="0"/>
              </a:rPr>
              <a:t>	       </a:t>
            </a:r>
            <a:r>
              <a:rPr lang="en-US" sz="3600" b="1" u="sng">
                <a:latin typeface="HP001 4 hàng" panose="020B0603050302020204" pitchFamily="34" charset="-93"/>
                <a:cs typeface="Times New Roman" pitchFamily="18" charset="0"/>
              </a:rPr>
              <a:t>Đáp </a:t>
            </a:r>
            <a:r>
              <a:rPr lang="en-US" sz="3600" b="1" u="sng" dirty="0" err="1"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3600" b="1">
                <a:latin typeface="HP001 4 hàng" panose="020B0603050302020204" pitchFamily="34" charset="-93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10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000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EE09EA-7877-487A-9550-48890F4BA40C}"/>
              </a:ext>
            </a:extLst>
          </p:cNvPr>
          <p:cNvCxnSpPr/>
          <p:nvPr/>
        </p:nvCxnSpPr>
        <p:spPr>
          <a:xfrm>
            <a:off x="6781800" y="593070"/>
            <a:ext cx="2286000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D9AEDA-EA86-4716-B631-621A5B59CB85}"/>
              </a:ext>
            </a:extLst>
          </p:cNvPr>
          <p:cNvCxnSpPr/>
          <p:nvPr/>
        </p:nvCxnSpPr>
        <p:spPr>
          <a:xfrm>
            <a:off x="9982200" y="592390"/>
            <a:ext cx="1981200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98BB0D-DBC4-45DC-89C1-0FA52F6B7F29}"/>
              </a:ext>
            </a:extLst>
          </p:cNvPr>
          <p:cNvCxnSpPr/>
          <p:nvPr/>
        </p:nvCxnSpPr>
        <p:spPr>
          <a:xfrm>
            <a:off x="2982686" y="1066800"/>
            <a:ext cx="33877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F19B57-E452-40EC-8824-F65030EC4EEA}"/>
              </a:ext>
            </a:extLst>
          </p:cNvPr>
          <p:cNvCxnSpPr/>
          <p:nvPr/>
        </p:nvCxnSpPr>
        <p:spPr>
          <a:xfrm>
            <a:off x="7086600" y="1041855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6755CD-2F96-4787-9986-DE7850D728A0}"/>
              </a:ext>
            </a:extLst>
          </p:cNvPr>
          <p:cNvCxnSpPr>
            <a:cxnSpLocks/>
          </p:cNvCxnSpPr>
          <p:nvPr/>
        </p:nvCxnSpPr>
        <p:spPr>
          <a:xfrm>
            <a:off x="9448800" y="1077938"/>
            <a:ext cx="25146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D7FD9D-5149-4449-9399-6F69576433A2}"/>
              </a:ext>
            </a:extLst>
          </p:cNvPr>
          <p:cNvCxnSpPr>
            <a:cxnSpLocks/>
          </p:cNvCxnSpPr>
          <p:nvPr/>
        </p:nvCxnSpPr>
        <p:spPr>
          <a:xfrm>
            <a:off x="6057900" y="1524000"/>
            <a:ext cx="51435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42768" y="6985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C071CCF6-7A2D-4A47-B0B2-F1B578169ED6}"/>
              </a:ext>
            </a:extLst>
          </p:cNvPr>
          <p:cNvCxnSpPr>
            <a:cxnSpLocks/>
          </p:cNvCxnSpPr>
          <p:nvPr/>
        </p:nvCxnSpPr>
        <p:spPr>
          <a:xfrm>
            <a:off x="1905000" y="1524000"/>
            <a:ext cx="31242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7329" y="381001"/>
            <a:ext cx="845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369405"/>
              </p:ext>
            </p:extLst>
          </p:nvPr>
        </p:nvGraphicFramePr>
        <p:xfrm>
          <a:off x="2209800" y="1332677"/>
          <a:ext cx="76200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cuốn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cuốn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cuốn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000" b="1" baseline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1 200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22400" y="220962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2 400 đồng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2196" y="2256843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3 600 đồng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4322" y="2256843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4 800 đồng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0154" y="3130583"/>
            <a:ext cx="5909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49048"/>
              </p:ext>
            </p:extLst>
          </p:nvPr>
        </p:nvGraphicFramePr>
        <p:xfrm>
          <a:off x="2119892" y="3794760"/>
          <a:ext cx="76962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tờ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giấy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 đồng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90667" y="5006405"/>
            <a:ext cx="516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8023" y="5006405"/>
            <a:ext cx="482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34400" y="500640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2761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68759" y="579268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5407" y="582346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26382" y="582607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5278" y="5972404"/>
            <a:ext cx="325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7491" y="600813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3893" y="600813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587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90800" y="838201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Qua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hôm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nay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27528" y="1971368"/>
            <a:ext cx="8153400" cy="33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Nhận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3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tờ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giấy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bạc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: 20 000đồng</a:t>
            </a:r>
            <a:r>
              <a:rPr lang="en-US" sz="36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; 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50 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000đồng; 100 000đồng.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tính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tiền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đổi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tiền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vận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dụng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trao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đổi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tiền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mua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bán</a:t>
            </a: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92" y="1981201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93" y="878463"/>
            <a:ext cx="5746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men-pflanzen0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4953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5054" flipH="1">
            <a:off x="7520782" y="3742532"/>
            <a:ext cx="276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312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6858000" cy="495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287973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8229600" y="227806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b="1" u="sng">
              <a:latin typeface="VNI-Times" pitchFamily="2" charset="0"/>
            </a:endParaRPr>
          </a:p>
        </p:txBody>
      </p:sp>
      <p:sp>
        <p:nvSpPr>
          <p:cNvPr id="5" name="Text Box 80"/>
          <p:cNvSpPr txBox="1">
            <a:spLocks noChangeArrowheads="1"/>
          </p:cNvSpPr>
          <p:nvPr/>
        </p:nvSpPr>
        <p:spPr bwMode="auto">
          <a:xfrm>
            <a:off x="3048000" y="36576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b="1">
              <a:latin typeface="VNI-Times" pitchFamily="2" charset="0"/>
            </a:endParaRPr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4648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b="1">
              <a:latin typeface="VNI-Times" pitchFamily="2" charset="0"/>
            </a:endParaRPr>
          </a:p>
        </p:txBody>
      </p:sp>
      <p:pic>
        <p:nvPicPr>
          <p:cNvPr id="7" name="Picture 86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060" y="2157413"/>
            <a:ext cx="4164013" cy="18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7" descr="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57413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8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48" y="4495801"/>
            <a:ext cx="40513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1"/>
          <p:cNvSpPr txBox="1">
            <a:spLocks noChangeArrowheads="1"/>
          </p:cNvSpPr>
          <p:nvPr/>
        </p:nvSpPr>
        <p:spPr bwMode="auto">
          <a:xfrm>
            <a:off x="6400800" y="3352801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11" name="Text Box 92"/>
          <p:cNvSpPr txBox="1">
            <a:spLocks noChangeArrowheads="1"/>
          </p:cNvSpPr>
          <p:nvPr/>
        </p:nvSpPr>
        <p:spPr bwMode="auto">
          <a:xfrm>
            <a:off x="5791200" y="36576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806" y="25865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09601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khác nhau giữa  3  tờ giấy bạc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pic>
        <p:nvPicPr>
          <p:cNvPr id="5" name="Picture 86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5310"/>
            <a:ext cx="3517824" cy="15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7" descr="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10630"/>
            <a:ext cx="3733800" cy="179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8" descr="1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52" y="4968856"/>
            <a:ext cx="3977148" cy="188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93" y="32134"/>
            <a:ext cx="480059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93" y="2256689"/>
            <a:ext cx="4800599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48" y="4553755"/>
            <a:ext cx="47640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G_0120"/>
          <p:cNvPicPr>
            <a:picLocks noChangeAspect="1" noChangeArrowheads="1"/>
          </p:cNvPicPr>
          <p:nvPr/>
        </p:nvPicPr>
        <p:blipFill>
          <a:blip r:embed="rId5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"/>
            <a:ext cx="4343400" cy="23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G_0117"/>
          <p:cNvPicPr>
            <a:picLocks noChangeAspect="1" noChangeArrowheads="1"/>
          </p:cNvPicPr>
          <p:nvPr/>
        </p:nvPicPr>
        <p:blipFill>
          <a:blip r:embed="rId6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03847"/>
            <a:ext cx="4343402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G_0122"/>
          <p:cNvPicPr>
            <a:picLocks noChangeAspect="1" noChangeArrowheads="1"/>
          </p:cNvPicPr>
          <p:nvPr/>
        </p:nvPicPr>
        <p:blipFill>
          <a:blip r:embed="rId7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434340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76200"/>
            <a:ext cx="2362200" cy="198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33800" y="2338390"/>
            <a:ext cx="1752600" cy="1852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1" y="114300"/>
            <a:ext cx="1615225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12490" y="4553755"/>
            <a:ext cx="1573910" cy="236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4"/>
          </p:cNvCxnSpPr>
          <p:nvPr/>
        </p:nvCxnSpPr>
        <p:spPr>
          <a:xfrm flipH="1">
            <a:off x="3043345" y="2019301"/>
            <a:ext cx="1498068" cy="8155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031541" y="2834882"/>
            <a:ext cx="744468" cy="2118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025288" y="2834882"/>
            <a:ext cx="1089513" cy="1889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560512" y="1447800"/>
            <a:ext cx="1469956" cy="197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47" y="-30687"/>
            <a:ext cx="480059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3757"/>
            <a:ext cx="4800599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1" y="4534437"/>
            <a:ext cx="47640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G_0120"/>
          <p:cNvPicPr>
            <a:picLocks noChangeAspect="1" noChangeArrowheads="1"/>
          </p:cNvPicPr>
          <p:nvPr/>
        </p:nvPicPr>
        <p:blipFill>
          <a:blip r:embed="rId5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"/>
            <a:ext cx="4343400" cy="23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G_0117"/>
          <p:cNvPicPr>
            <a:picLocks noChangeAspect="1" noChangeArrowheads="1"/>
          </p:cNvPicPr>
          <p:nvPr/>
        </p:nvPicPr>
        <p:blipFill>
          <a:blip r:embed="rId6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71714"/>
            <a:ext cx="42862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G_0122"/>
          <p:cNvPicPr>
            <a:picLocks noChangeAspect="1" noChangeArrowheads="1"/>
          </p:cNvPicPr>
          <p:nvPr/>
        </p:nvPicPr>
        <p:blipFill>
          <a:blip r:embed="rId7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434340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76200"/>
            <a:ext cx="2362200" cy="198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33600" y="0"/>
            <a:ext cx="2057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2271713"/>
            <a:ext cx="2133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86000" y="4572000"/>
            <a:ext cx="1905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270146" y="457201"/>
            <a:ext cx="2216254" cy="2043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91000" y="2241026"/>
            <a:ext cx="1295400" cy="273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216758" y="1995860"/>
            <a:ext cx="1406664" cy="3033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34001" y="1306488"/>
            <a:ext cx="2870061" cy="1654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89" y="-69057"/>
            <a:ext cx="4869311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0" y="2202657"/>
            <a:ext cx="4832800" cy="23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0" y="4534437"/>
            <a:ext cx="483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G_0120"/>
          <p:cNvPicPr>
            <a:picLocks noChangeAspect="1" noChangeArrowheads="1"/>
          </p:cNvPicPr>
          <p:nvPr/>
        </p:nvPicPr>
        <p:blipFill>
          <a:blip r:embed="rId5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"/>
            <a:ext cx="4343400" cy="23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G_0117"/>
          <p:cNvPicPr>
            <a:picLocks noChangeAspect="1" noChangeArrowheads="1"/>
          </p:cNvPicPr>
          <p:nvPr/>
        </p:nvPicPr>
        <p:blipFill>
          <a:blip r:embed="rId6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71714"/>
            <a:ext cx="42862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G_0122"/>
          <p:cNvPicPr>
            <a:picLocks noChangeAspect="1" noChangeArrowheads="1"/>
          </p:cNvPicPr>
          <p:nvPr/>
        </p:nvPicPr>
        <p:blipFill>
          <a:blip r:embed="rId7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434340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76200"/>
            <a:ext cx="2362200" cy="198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0" y="254794"/>
            <a:ext cx="9144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7000" y="2507456"/>
            <a:ext cx="9144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4800600"/>
            <a:ext cx="9144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14443" y="866217"/>
            <a:ext cx="2432900" cy="158812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66375" y="2122162"/>
            <a:ext cx="2103964" cy="67123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14445" y="2454344"/>
            <a:ext cx="2432899" cy="295585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486400" y="1603698"/>
            <a:ext cx="3276600" cy="1189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93" y="-24684"/>
            <a:ext cx="480059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93" y="2256689"/>
            <a:ext cx="4800599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1" y="4534437"/>
            <a:ext cx="47640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G_0120"/>
          <p:cNvPicPr>
            <a:picLocks noChangeAspect="1" noChangeArrowheads="1"/>
          </p:cNvPicPr>
          <p:nvPr/>
        </p:nvPicPr>
        <p:blipFill>
          <a:blip r:embed="rId5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"/>
            <a:ext cx="4343400" cy="23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G_0117"/>
          <p:cNvPicPr>
            <a:picLocks noChangeAspect="1" noChangeArrowheads="1"/>
          </p:cNvPicPr>
          <p:nvPr/>
        </p:nvPicPr>
        <p:blipFill>
          <a:blip r:embed="rId6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03847"/>
            <a:ext cx="4343402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G_0122"/>
          <p:cNvPicPr>
            <a:picLocks noChangeAspect="1" noChangeArrowheads="1"/>
          </p:cNvPicPr>
          <p:nvPr/>
        </p:nvPicPr>
        <p:blipFill>
          <a:blip r:embed="rId7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434340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76200"/>
            <a:ext cx="2362200" cy="198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837868" y="20928"/>
            <a:ext cx="2133600" cy="457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67600" y="2316825"/>
            <a:ext cx="1981200" cy="32861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67600" y="4604133"/>
            <a:ext cx="2503868" cy="457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822585" y="478128"/>
            <a:ext cx="1559416" cy="244111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819364" y="2645436"/>
            <a:ext cx="1562636" cy="27380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822586" y="2940804"/>
            <a:ext cx="2082083" cy="16633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486400" y="1447801"/>
            <a:ext cx="1336186" cy="2395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89" y="-69057"/>
            <a:ext cx="4869311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0" y="2202657"/>
            <a:ext cx="4832800" cy="23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0" y="4534437"/>
            <a:ext cx="483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G_0120"/>
          <p:cNvPicPr>
            <a:picLocks noChangeAspect="1" noChangeArrowheads="1"/>
          </p:cNvPicPr>
          <p:nvPr/>
        </p:nvPicPr>
        <p:blipFill>
          <a:blip r:embed="rId5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"/>
            <a:ext cx="4343400" cy="23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G_0117"/>
          <p:cNvPicPr>
            <a:picLocks noChangeAspect="1" noChangeArrowheads="1"/>
          </p:cNvPicPr>
          <p:nvPr/>
        </p:nvPicPr>
        <p:blipFill>
          <a:blip r:embed="rId6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1"/>
            <a:ext cx="42862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MG_0122"/>
          <p:cNvPicPr>
            <a:picLocks noChangeAspect="1" noChangeArrowheads="1"/>
          </p:cNvPicPr>
          <p:nvPr/>
        </p:nvPicPr>
        <p:blipFill>
          <a:blip r:embed="rId7">
            <a:lum bright="-12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434340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81400" y="76200"/>
            <a:ext cx="2362200" cy="1981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39155" y="1066800"/>
            <a:ext cx="2209800" cy="11358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39155" y="3276601"/>
            <a:ext cx="2209800" cy="127715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39155" y="5715001"/>
            <a:ext cx="2362200" cy="1066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endCxn id="29" idx="2"/>
          </p:cNvCxnSpPr>
          <p:nvPr/>
        </p:nvCxnSpPr>
        <p:spPr>
          <a:xfrm>
            <a:off x="3048000" y="2202656"/>
            <a:ext cx="1828800" cy="175974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6"/>
            <a:endCxn id="29" idx="2"/>
          </p:cNvCxnSpPr>
          <p:nvPr/>
        </p:nvCxnSpPr>
        <p:spPr>
          <a:xfrm>
            <a:off x="4248956" y="3915178"/>
            <a:ext cx="627845" cy="4722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2"/>
          </p:cNvCxnSpPr>
          <p:nvPr/>
        </p:nvCxnSpPr>
        <p:spPr>
          <a:xfrm flipV="1">
            <a:off x="3581400" y="3962401"/>
            <a:ext cx="1295400" cy="17531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76800" y="3505200"/>
            <a:ext cx="20955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837</Words>
  <Application>Microsoft Office PowerPoint</Application>
  <PresentationFormat>Màn hình rộng</PresentationFormat>
  <Paragraphs>183</Paragraphs>
  <Slides>25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1" baseType="lpstr">
      <vt:lpstr>Arial</vt:lpstr>
      <vt:lpstr>Calibri</vt:lpstr>
      <vt:lpstr>HP001 4 hàng</vt:lpstr>
      <vt:lpstr>Times New Roman</vt:lpstr>
      <vt:lpstr>VNI-Times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Kích thước</vt:lpstr>
      <vt:lpstr>Màu sắc  </vt:lpstr>
      <vt:lpstr>Bản trình bày PowerPoint</vt:lpstr>
      <vt:lpstr>TIỀN VIỆT NAM</vt:lpstr>
      <vt:lpstr>TIỀN VIỆT NAM</vt:lpstr>
      <vt:lpstr>Bản trình bày PowerPoint</vt:lpstr>
      <vt:lpstr>TOÁN  TIỀN VIỆT NAM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songgia</dc:creator>
  <cp:lastModifiedBy>Hà Nguyễn Thị Thu</cp:lastModifiedBy>
  <cp:revision>181</cp:revision>
  <dcterms:created xsi:type="dcterms:W3CDTF">2017-04-01T00:34:19Z</dcterms:created>
  <dcterms:modified xsi:type="dcterms:W3CDTF">2022-04-15T05:31:43Z</dcterms:modified>
</cp:coreProperties>
</file>