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3" r:id="rId2"/>
    <p:sldId id="277" r:id="rId3"/>
    <p:sldId id="278" r:id="rId4"/>
    <p:sldId id="280" r:id="rId5"/>
    <p:sldId id="281" r:id="rId6"/>
    <p:sldId id="282" r:id="rId7"/>
    <p:sldId id="283" r:id="rId8"/>
    <p:sldId id="259" r:id="rId9"/>
    <p:sldId id="258" r:id="rId10"/>
    <p:sldId id="285" r:id="rId11"/>
    <p:sldId id="286" r:id="rId12"/>
    <p:sldId id="287" r:id="rId13"/>
    <p:sldId id="27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1AE20"/>
    <a:srgbClr val="FF6820"/>
    <a:srgbClr val="E21A20"/>
    <a:srgbClr val="9F3DE2"/>
    <a:srgbClr val="5EB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884EF-2D15-4B4E-81A3-2A802C197B21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1D64-E5B9-479D-A4AA-B383C655B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70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06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027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986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35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164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768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718B49B-50AF-4CCB-9BA8-B35AAFCA89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000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813A9B-14E4-474B-8C20-4B61CC3D3C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797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B668D9C-863A-4D9A-AB62-8523210D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8FFE967-C655-404E-85BA-5A3422AF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DE77B207-4E36-420F-9663-FD1D6F0F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72838E4-3509-4C1B-97C0-4EBD18B0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8EDF8230-87E4-4749-A9AA-A7A8C83C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89295529-F1EF-495F-9E0E-E1D5843278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000A8812-94B0-493E-ACB7-0CEE6FC71F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9F728F3B-F9CF-40F0-B7D7-715AEA2B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D427FF23-C131-4093-B45E-136865FCD9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7C8443-0990-4FFD-8BD0-D025DF750695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5CE9C2B8-C9F6-46DA-ACAD-CD6B78FE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597" y="951326"/>
            <a:ext cx="436800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5400" b="1" u="sng">
                <a:latin typeface="Times New Roman" panose="02020603050405020304" pitchFamily="18" charset="0"/>
              </a:rPr>
              <a:t>Bài 1 </a:t>
            </a:r>
            <a:r>
              <a:rPr lang="en-US" altLang="vi-VN" sz="5400" b="1">
                <a:latin typeface="Times New Roman" panose="02020603050405020304" pitchFamily="18" charset="0"/>
              </a:rPr>
              <a:t>:</a:t>
            </a:r>
            <a:r>
              <a:rPr lang="en-US" altLang="vi-VN" sz="5400" b="1">
                <a:solidFill>
                  <a:srgbClr val="E21A2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5400" b="1" dirty="0">
                <a:solidFill>
                  <a:srgbClr val="E21A2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2336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92896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65748</a:t>
            </a:r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381000" y="4427538"/>
            <a:ext cx="15113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3251200" y="2743200"/>
            <a:ext cx="21574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73581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36029</a:t>
            </a:r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3352800" y="4427538"/>
            <a:ext cx="1617663" cy="3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3071813" y="3211513"/>
            <a:ext cx="7191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149600" y="4503738"/>
            <a:ext cx="21574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267" b="1" kern="0" dirty="0">
                <a:solidFill>
                  <a:srgbClr val="FF68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37552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6604000" y="2743200"/>
            <a:ext cx="2235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59372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53814</a:t>
            </a:r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6705600" y="4427538"/>
            <a:ext cx="1625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6240463" y="3157538"/>
            <a:ext cx="979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6604000" y="4503738"/>
            <a:ext cx="20002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267" b="1" kern="0" dirty="0">
                <a:solidFill>
                  <a:srgbClr val="31A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5558</a:t>
            </a: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10160000" y="2743200"/>
            <a:ext cx="2032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32484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9177</a:t>
            </a:r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>
            <a:off x="10261600" y="4427538"/>
            <a:ext cx="1397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9855200" y="3254375"/>
            <a:ext cx="11287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9859963" y="4476750"/>
            <a:ext cx="21685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23307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-15875" y="4495778"/>
            <a:ext cx="2336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267" b="1" dirty="0">
                <a:solidFill>
                  <a:srgbClr val="FF00FF"/>
                </a:solidFill>
              </a:rPr>
              <a:t>   </a:t>
            </a:r>
            <a:r>
              <a:rPr lang="en-US" altLang="en-US" sz="4267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27148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-34925" y="3211513"/>
            <a:ext cx="7191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21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461" y="24946"/>
            <a:ext cx="1867027" cy="18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50" grpId="0"/>
      <p:bldP spid="52" grpId="0"/>
      <p:bldP spid="54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660651" y="557285"/>
            <a:ext cx="7213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Đặt tính rồi tính: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656971" y="1756084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</a:rPr>
              <a:t>63780 – 18546     </a:t>
            </a:r>
            <a:r>
              <a:rPr lang="en-US" altLang="vi-VN" sz="4000" b="1">
                <a:solidFill>
                  <a:srgbClr val="FF3399"/>
                </a:solidFill>
              </a:rPr>
              <a:t>91462 – 53046     </a:t>
            </a:r>
            <a:r>
              <a:rPr lang="en-US" altLang="vi-VN" sz="4000" b="1">
                <a:solidFill>
                  <a:srgbClr val="00B050"/>
                </a:solidFill>
              </a:rPr>
              <a:t>49283 - 5756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42304" y="2934272"/>
            <a:ext cx="2336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63780</a:t>
            </a:r>
            <a:endParaRPr lang="en-US" altLang="en-US" sz="4267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18546</a:t>
            </a:r>
            <a:endParaRPr lang="en-US" altLang="en-US" sz="4267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329875" y="3402585"/>
            <a:ext cx="7191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773096" y="4686850"/>
            <a:ext cx="15113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212445" y="4659554"/>
            <a:ext cx="2336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267" b="1">
                <a:solidFill>
                  <a:srgbClr val="FF00FF"/>
                </a:solidFill>
              </a:rPr>
              <a:t>    </a:t>
            </a: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45234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657088" y="2895600"/>
            <a:ext cx="2336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91462</a:t>
            </a:r>
            <a:endParaRPr lang="en-US" altLang="en-US" sz="4267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53046</a:t>
            </a:r>
            <a:endParaRPr lang="en-US" altLang="en-US" sz="4267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453843" y="3363913"/>
            <a:ext cx="7191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781056" y="2897872"/>
            <a:ext cx="2336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49238</a:t>
            </a:r>
            <a:endParaRPr lang="en-US" altLang="en-US" sz="4267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5756</a:t>
            </a:r>
            <a:endParaRPr lang="en-US" altLang="en-US" sz="4267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536867" y="3393481"/>
            <a:ext cx="7191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267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295469" y="4661826"/>
            <a:ext cx="2336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267" b="1">
                <a:solidFill>
                  <a:srgbClr val="FF00FF"/>
                </a:solidFill>
              </a:rPr>
              <a:t>   </a:t>
            </a: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30856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5774232" y="4661826"/>
            <a:ext cx="15113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9911848" y="4664098"/>
            <a:ext cx="15113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9487677" y="4664098"/>
            <a:ext cx="2336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267" b="1">
                <a:solidFill>
                  <a:srgbClr val="FF00FF"/>
                </a:solidFill>
              </a:rPr>
              <a:t>   </a:t>
            </a: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43518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730" y="110127"/>
            <a:ext cx="1440126" cy="1663756"/>
          </a:xfrm>
          <a:prstGeom prst="rect">
            <a:avLst/>
          </a:prstGeom>
        </p:spPr>
      </p:pic>
      <p:pic>
        <p:nvPicPr>
          <p:cNvPr id="29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418">
            <a:off x="183056" y="5683216"/>
            <a:ext cx="889482" cy="1097057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615" y="333705"/>
            <a:ext cx="858853" cy="1216599"/>
          </a:xfrm>
          <a:prstGeom prst="rect">
            <a:avLst/>
          </a:prstGeom>
        </p:spPr>
      </p:pic>
      <p:pic>
        <p:nvPicPr>
          <p:cNvPr id="31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75046">
            <a:off x="10915286" y="5567017"/>
            <a:ext cx="1229139" cy="13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/>
      <p:bldP spid="6176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17"/>
          <p:cNvSpPr txBox="1">
            <a:spLocks noChangeArrowheads="1"/>
          </p:cNvSpPr>
          <p:nvPr/>
        </p:nvSpPr>
        <p:spPr bwMode="auto">
          <a:xfrm>
            <a:off x="6934200" y="61722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10596" name="Text Box 20"/>
          <p:cNvSpPr txBox="1">
            <a:spLocks noChangeArrowheads="1"/>
          </p:cNvSpPr>
          <p:nvPr/>
        </p:nvSpPr>
        <p:spPr bwMode="auto">
          <a:xfrm>
            <a:off x="2667000" y="4572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>
              <a:latin typeface=".VnGothicH" pitchFamily="34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0" y="57150"/>
            <a:ext cx="12115800" cy="17541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600" b="1" u="sng">
                <a:solidFill>
                  <a:srgbClr val="00B0F0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3600" b="1">
                <a:latin typeface="Times New Roman" panose="02020603050405020304" pitchFamily="18" charset="0"/>
              </a:rPr>
              <a:t>: Một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quãng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25850m,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</a:rPr>
              <a:t> 9850m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trải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nhựa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ki-lô-mét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chưa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trải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nhựa</a:t>
            </a: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261938" y="17018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i="1" kern="0" dirty="0" err="1">
                <a:solidFill>
                  <a:srgbClr val="FF0000"/>
                </a:solidFill>
              </a:rPr>
              <a:t>Tóm</a:t>
            </a:r>
            <a:r>
              <a:rPr lang="en-US" altLang="en-US" sz="3200" b="1" i="1" kern="0" dirty="0">
                <a:solidFill>
                  <a:srgbClr val="FF0000"/>
                </a:solidFill>
              </a:rPr>
              <a:t> </a:t>
            </a:r>
            <a:r>
              <a:rPr lang="en-US" altLang="en-US" sz="3200" b="1" i="1" kern="0" dirty="0" err="1">
                <a:solidFill>
                  <a:srgbClr val="FF0000"/>
                </a:solidFill>
              </a:rPr>
              <a:t>tắt</a:t>
            </a:r>
            <a:endParaRPr lang="en-US" altLang="en-US" sz="3200" b="1" i="1" kern="0" dirty="0">
              <a:solidFill>
                <a:srgbClr val="FF0000"/>
              </a:solidFill>
            </a:endParaRPr>
          </a:p>
        </p:txBody>
      </p:sp>
      <p:sp>
        <p:nvSpPr>
          <p:cNvPr id="15" name="AutoShape 47"/>
          <p:cNvSpPr>
            <a:spLocks/>
          </p:cNvSpPr>
          <p:nvPr/>
        </p:nvSpPr>
        <p:spPr bwMode="auto">
          <a:xfrm rot="5400000">
            <a:off x="6593682" y="-1143794"/>
            <a:ext cx="457200" cy="9310687"/>
          </a:xfrm>
          <a:prstGeom prst="rightBrace">
            <a:avLst>
              <a:gd name="adj1" fmla="val 108333"/>
              <a:gd name="adj2" fmla="val 5026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2743200" y="2085975"/>
            <a:ext cx="2581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sz="2800" b="1" kern="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AutoShape 50"/>
          <p:cNvSpPr>
            <a:spLocks/>
          </p:cNvSpPr>
          <p:nvPr/>
        </p:nvSpPr>
        <p:spPr bwMode="auto">
          <a:xfrm rot="16200000">
            <a:off x="3343275" y="1333500"/>
            <a:ext cx="609600" cy="2984500"/>
          </a:xfrm>
          <a:prstGeom prst="rightBrace">
            <a:avLst>
              <a:gd name="adj1" fmla="val 52083"/>
              <a:gd name="adj2" fmla="val 5026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51"/>
          <p:cNvSpPr>
            <a:spLocks/>
          </p:cNvSpPr>
          <p:nvPr/>
        </p:nvSpPr>
        <p:spPr bwMode="auto">
          <a:xfrm rot="16200000">
            <a:off x="8065294" y="-261144"/>
            <a:ext cx="457200" cy="6326188"/>
          </a:xfrm>
          <a:prstGeom prst="rightBrace">
            <a:avLst>
              <a:gd name="adj1" fmla="val 73611"/>
              <a:gd name="adj2" fmla="val 5026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6383338" y="2187575"/>
            <a:ext cx="54911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…km?</a:t>
            </a: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166938" y="3121025"/>
            <a:ext cx="9310687" cy="157163"/>
            <a:chOff x="864" y="3453"/>
            <a:chExt cx="3744" cy="99"/>
          </a:xfrm>
        </p:grpSpPr>
        <p:sp>
          <p:nvSpPr>
            <p:cNvPr id="110612" name="Line 54"/>
            <p:cNvSpPr>
              <a:spLocks noChangeShapeType="1"/>
            </p:cNvSpPr>
            <p:nvPr/>
          </p:nvSpPr>
          <p:spPr bwMode="auto">
            <a:xfrm>
              <a:off x="864" y="3504"/>
              <a:ext cx="374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3" name="Line 55"/>
            <p:cNvSpPr>
              <a:spLocks noChangeShapeType="1"/>
            </p:cNvSpPr>
            <p:nvPr/>
          </p:nvSpPr>
          <p:spPr bwMode="auto">
            <a:xfrm>
              <a:off x="864" y="3453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4" name="Line 56"/>
            <p:cNvSpPr>
              <a:spLocks noChangeShapeType="1"/>
            </p:cNvSpPr>
            <p:nvPr/>
          </p:nvSpPr>
          <p:spPr bwMode="auto">
            <a:xfrm>
              <a:off x="4608" y="3456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2667000" y="2749550"/>
            <a:ext cx="1693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>
                <a:solidFill>
                  <a:srgbClr val="990000"/>
                </a:solidFill>
              </a:rPr>
              <a:t> </a:t>
            </a:r>
            <a:r>
              <a:rPr lang="en-US" altLang="en-US" sz="2800" b="1" kern="0" dirty="0"/>
              <a:t>9850m</a:t>
            </a:r>
          </a:p>
        </p:txBody>
      </p:sp>
      <p:sp>
        <p:nvSpPr>
          <p:cNvPr id="26" name="Line 58"/>
          <p:cNvSpPr>
            <a:spLocks noChangeShapeType="1"/>
          </p:cNvSpPr>
          <p:nvPr/>
        </p:nvSpPr>
        <p:spPr bwMode="auto">
          <a:xfrm>
            <a:off x="5140325" y="3130550"/>
            <a:ext cx="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6094413" y="3633788"/>
            <a:ext cx="2133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/>
              <a:t>25850m</a:t>
            </a:r>
            <a:endParaRPr lang="en-US" altLang="en-US" sz="2000" b="1" kern="0" dirty="0"/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gray">
          <a:xfrm>
            <a:off x="2362200" y="4211991"/>
            <a:ext cx="8839200" cy="2514600"/>
          </a:xfrm>
          <a:prstGeom prst="roundRect">
            <a:avLst>
              <a:gd name="adj" fmla="val 1088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800" b="1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altLang="en-US" sz="3600" b="1" u="sng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marL="342900" indent="-342900" eaLnBrk="1" hangingPunct="1"/>
            <a:r>
              <a:rPr lang="en-US" altLang="en-US" sz="3400" b="1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Còn số ki–lô-mét đường chưa trải nhựa là:</a:t>
            </a:r>
          </a:p>
          <a:p>
            <a:pPr marL="342900" indent="-342900" eaLnBrk="1" hangingPunct="1"/>
            <a:r>
              <a:rPr lang="en-US" altLang="en-US" sz="3400" b="1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25850 – 9850 =  16000 (m)</a:t>
            </a:r>
          </a:p>
          <a:p>
            <a:pPr marL="342900" indent="-342900" eaLnBrk="1" hangingPunct="1"/>
            <a:r>
              <a:rPr lang="en-US" altLang="en-US" sz="3400" b="1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Đổi: 16000m = 16km</a:t>
            </a:r>
          </a:p>
          <a:p>
            <a:pPr marL="342900" indent="-342900" eaLnBrk="1" hangingPunct="1"/>
            <a:r>
              <a:rPr lang="en-US" altLang="en-US" sz="3400" b="1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                      Đáp số: 16km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48891" y="79044"/>
            <a:ext cx="569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FF0066"/>
                </a:solidFill>
              </a:rPr>
              <a:t>m</a:t>
            </a:r>
            <a:endParaRPr lang="en-US" altLang="en-US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24306" y="608013"/>
            <a:ext cx="2250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66"/>
                </a:solidFill>
              </a:rPr>
              <a:t>ki-lô-mét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1528117" y="64448"/>
            <a:ext cx="56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FF0066"/>
                </a:solidFill>
              </a:rPr>
              <a:t>m</a:t>
            </a:r>
            <a:endParaRPr lang="en-US" altLang="en-US">
              <a:solidFill>
                <a:srgbClr val="FF0066"/>
              </a:solidFill>
            </a:endParaRPr>
          </a:p>
        </p:txBody>
      </p:sp>
      <p:pic>
        <p:nvPicPr>
          <p:cNvPr id="23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924" y="3926681"/>
            <a:ext cx="901104" cy="892880"/>
          </a:xfrm>
          <a:prstGeom prst="rect">
            <a:avLst/>
          </a:prstGeom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0326">
            <a:off x="11112878" y="5246353"/>
            <a:ext cx="1352646" cy="16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3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 animBg="1"/>
      <p:bldP spid="19" grpId="0"/>
      <p:bldP spid="25" grpId="0"/>
      <p:bldP spid="26" grpId="0" animBg="1"/>
      <p:bldP spid="28" grpId="0"/>
      <p:bldP spid="29" grpId="0" animBg="1"/>
      <p:bldP spid="2" grpId="0"/>
      <p:bldP spid="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4" y="1037230"/>
            <a:ext cx="12745081" cy="48313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0776240">
            <a:off x="2807146" y="2557280"/>
            <a:ext cx="7481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CHÀO TẠM BIỆT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" y="-95228"/>
            <a:ext cx="3512309" cy="2865303"/>
          </a:xfrm>
          <a:prstGeom prst="rect">
            <a:avLst/>
          </a:prstGeom>
        </p:spPr>
      </p:pic>
      <p:sp>
        <p:nvSpPr>
          <p:cNvPr id="13" name="文本框 29">
            <a:extLst>
              <a:ext uri="{FF2B5EF4-FFF2-40B4-BE49-F238E27FC236}">
                <a16:creationId xmlns:a16="http://schemas.microsoft.com/office/drawing/2014/main" id="{95FD35CC-EDAE-4C7E-9FE9-9ADBAA24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490" y="2513491"/>
            <a:ext cx="7886238" cy="9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217">
              <a:defRPr/>
            </a:pPr>
            <a:r>
              <a:rPr lang="en-US" altLang="zh-CN" sz="5399">
                <a:ln w="38100">
                  <a:noFill/>
                </a:ln>
                <a:solidFill>
                  <a:srgbClr val="FFC776">
                    <a:lumMod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  <a:ea typeface="字魂27号-布丁体" panose="00000500000000000000" pitchFamily="2" charset="-122"/>
              </a:rPr>
              <a:t>ĐẠI HẢI TRÌNH</a:t>
            </a:r>
            <a:endParaRPr lang="zh-CN" altLang="en-US" sz="5399" dirty="0">
              <a:ln w="38100">
                <a:noFill/>
              </a:ln>
              <a:solidFill>
                <a:srgbClr val="FFC776">
                  <a:lumMod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3568C75A-ECE4-47AB-8298-9813D1C9FF98}"/>
              </a:ext>
            </a:extLst>
          </p:cNvPr>
          <p:cNvSpPr txBox="1"/>
          <p:nvPr/>
        </p:nvSpPr>
        <p:spPr>
          <a:xfrm>
            <a:off x="3701218" y="1682686"/>
            <a:ext cx="4730783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altLang="zh-CN" sz="5399">
                <a:ln w="38100">
                  <a:noFill/>
                </a:ln>
                <a:solidFill>
                  <a:srgbClr val="ABF0EB">
                    <a:lumMod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  <a:ea typeface="字魂27号-布丁体" panose="00000500000000000000" pitchFamily="2" charset="-122"/>
              </a:rPr>
              <a:t>KHÁM PHÁ</a:t>
            </a:r>
            <a:endParaRPr lang="zh-CN" altLang="en-US" sz="5399" b="1" dirty="0">
              <a:ln w="38100">
                <a:solidFill>
                  <a:prstClr val="white"/>
                </a:solidFill>
              </a:ln>
              <a:solidFill>
                <a:srgbClr val="ABF0EB">
                  <a:lumMod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per Black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0D67A82D-98F0-4C53-B598-BAC78C60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89431" l="5114" r="93182">
                        <a14:foregroundMark x1="52699" y1="6969" x2="52699" y2="6969"/>
                        <a14:foregroundMark x1="79403" y1="8595" x2="79403" y2="8595"/>
                        <a14:foregroundMark x1="79972" y1="14402" x2="91619" y2="22067"/>
                        <a14:foregroundMark x1="91619" y1="22067" x2="85938" y2="24506"/>
                        <a14:foregroundMark x1="75284" y1="4762" x2="75284" y2="4762"/>
                        <a14:foregroundMark x1="12216" y1="29733" x2="12216" y2="29733"/>
                        <a14:foregroundMark x1="5114" y1="34843" x2="14205" y2="32404"/>
                        <a14:foregroundMark x1="91193" y1="55168" x2="91193" y2="55168"/>
                        <a14:foregroundMark x1="93182" y1="56911" x2="93182" y2="56911"/>
                        <a14:foregroundMark x1="63636" y1="47038" x2="63636" y2="47038"/>
                        <a14:foregroundMark x1="65909" y1="46806" x2="74432" y2="49942"/>
                        <a14:foregroundMark x1="44744" y1="51336" x2="44744" y2="51336"/>
                        <a14:foregroundMark x1="47159" y1="89082" x2="47159" y2="89082"/>
                      </a14:backgroundRemoval>
                    </a14:imgEffect>
                  </a14:imgLayer>
                </a14:imgProps>
              </a:ext>
            </a:extLst>
          </a:blip>
          <a:srcRect b="6488"/>
          <a:stretch/>
        </p:blipFill>
        <p:spPr>
          <a:xfrm>
            <a:off x="2504013" y="4040542"/>
            <a:ext cx="2435262" cy="2785654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947DA0C3-DD02-47AC-A281-05E15E82D2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97266" y="-161668"/>
            <a:ext cx="2190661" cy="3012158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B4AFD51-B855-44E0-9068-F21DD1ACD9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721" r="15735"/>
          <a:stretch/>
        </p:blipFill>
        <p:spPr>
          <a:xfrm>
            <a:off x="112716" y="2421759"/>
            <a:ext cx="2813093" cy="4557409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852F9F14-0358-41E7-A3FD-D350B30B316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01935" y="3403199"/>
            <a:ext cx="2190661" cy="3449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46EEB-9A46-4D4E-BAD2-9C2C6DA5A4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50" b="35612" l="8010" r="29866">
                        <a14:foregroundMark x1="17998" y1="5181" x2="17998" y2="5181"/>
                        <a14:foregroundMark x1="29890" y1="25749" x2="29890" y2="25749"/>
                        <a14:foregroundMark x1="8010" y1="31523" x2="8010" y2="31523"/>
                        <a14:foregroundMark x1="24444" y1="35612" x2="24444" y2="35612"/>
                        <a14:foregroundMark x1="24493" y1="12079" x2="24493" y2="1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4" b="61676"/>
          <a:stretch/>
        </p:blipFill>
        <p:spPr>
          <a:xfrm flipH="1">
            <a:off x="9113346" y="4480128"/>
            <a:ext cx="3186962" cy="24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6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4" presetClass="emph" presetSubtype="0" fill="hold" grpId="1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3.95833E-6 3.7037E-6 L 3.95833E-6 -0.07223 " pathEditMode="relative" rAng="0" ptsTypes="AA">
                                          <p:cBhvr>
                                            <p:cTn id="40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1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2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3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4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4" presetClass="emph" presetSubtype="0" fill="hold" grpId="1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3.95833E-6 3.7037E-6 L 3.95833E-6 -0.07223 " pathEditMode="relative" rAng="0" ptsTypes="AA">
                                          <p:cBhvr>
                                            <p:cTn id="40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1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2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3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4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repeatCount="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3" descr="15">
            <a:extLst>
              <a:ext uri="{FF2B5EF4-FFF2-40B4-BE49-F238E27FC236}">
                <a16:creationId xmlns:a16="http://schemas.microsoft.com/office/drawing/2014/main" id="{E97216EA-D6C2-4CBD-89AE-03E2472968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41407"/>
          <a:stretch>
            <a:fillRect/>
          </a:stretch>
        </p:blipFill>
        <p:spPr>
          <a:xfrm>
            <a:off x="19187" y="0"/>
            <a:ext cx="12153627" cy="5377686"/>
          </a:xfrm>
          <a:prstGeom prst="rect">
            <a:avLst/>
          </a:prstGeom>
        </p:spPr>
      </p:pic>
      <p:pic>
        <p:nvPicPr>
          <p:cNvPr id="24" name="图片 4" descr="12">
            <a:extLst>
              <a:ext uri="{FF2B5EF4-FFF2-40B4-BE49-F238E27FC236}">
                <a16:creationId xmlns:a16="http://schemas.microsoft.com/office/drawing/2014/main" id="{C1E8A15B-1519-4068-8A79-B65677979C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220"/>
          <a:stretch/>
        </p:blipFill>
        <p:spPr>
          <a:xfrm>
            <a:off x="1411" y="5175943"/>
            <a:ext cx="12189178" cy="1682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E11DC-A70C-43AF-ADDD-2E7A7169D382}"/>
              </a:ext>
            </a:extLst>
          </p:cNvPr>
          <p:cNvSpPr txBox="1"/>
          <p:nvPr/>
        </p:nvSpPr>
        <p:spPr>
          <a:xfrm>
            <a:off x="2845977" y="20284"/>
            <a:ext cx="6500048" cy="101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5998">
                <a:solidFill>
                  <a:srgbClr val="E17067"/>
                </a:solidFill>
                <a:latin typeface="UTM Showcard" panose="02040603050506020204" pitchFamily="18" charset="0"/>
                <a:cs typeface="Times New Roman" panose="02020603050405020304" pitchFamily="18" charset="0"/>
              </a:rPr>
              <a:t>KIỂM TRA BÀI CŨ</a:t>
            </a:r>
            <a:endParaRPr lang="en-US" sz="5998" dirty="0">
              <a:solidFill>
                <a:srgbClr val="E17067"/>
              </a:solidFill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323" y="1480315"/>
            <a:ext cx="7663356" cy="783051"/>
          </a:xfrm>
          <a:prstGeom prst="roundRect">
            <a:avLst/>
          </a:prstGeom>
          <a:solidFill>
            <a:srgbClr val="98E2DB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217">
              <a:spcBef>
                <a:spcPct val="0"/>
              </a:spcBef>
              <a:buNone/>
            </a:pPr>
            <a:r>
              <a:rPr lang="en-US" altLang="en-US" sz="3999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52379 + 38421</a:t>
            </a:r>
          </a:p>
        </p:txBody>
      </p:sp>
      <p:sp>
        <p:nvSpPr>
          <p:cNvPr id="19" name="d - 9Slide.vn">
            <a:extLst>
              <a:ext uri="{FF2B5EF4-FFF2-40B4-BE49-F238E27FC236}">
                <a16:creationId xmlns:a16="http://schemas.microsoft.com/office/drawing/2014/main" id="{8064CB5D-9F06-48AC-97FB-435B33D2924B}"/>
              </a:ext>
            </a:extLst>
          </p:cNvPr>
          <p:cNvSpPr/>
          <p:nvPr/>
        </p:nvSpPr>
        <p:spPr>
          <a:xfrm>
            <a:off x="6350074" y="4528620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71790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6303617" y="3291650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91860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286843" y="4528620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90800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286843" y="3325377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A.80790 </a:t>
            </a: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216218" y="3484840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084522" y="4566966"/>
            <a:ext cx="1060550" cy="9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3" descr="Káº¿t quáº£ hÃ¬nh áº£nh cho right wrong tick icon">
            <a:extLst>
              <a:ext uri="{FF2B5EF4-FFF2-40B4-BE49-F238E27FC236}">
                <a16:creationId xmlns:a16="http://schemas.microsoft.com/office/drawing/2014/main" id="{B9AB6D0F-0DBD-46BA-8AAD-FCD81BAF3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44386" y="4599421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48799" y="3403607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7EA61C3E-9157-4F44-8845-B8F65AF0D8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983651"/>
            <a:ext cx="3248560" cy="3013039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814648C5-C3BD-45FC-ADED-930A47650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08197" y="2221083"/>
            <a:ext cx="3775607" cy="3775607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1A2C5FF-C0B7-4366-9832-F9AD706E506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983651"/>
            <a:ext cx="3248560" cy="3013039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06DB91D5-1A46-4B69-9448-17E3B9D34AD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983651"/>
            <a:ext cx="3248560" cy="3013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F6D28E-211A-4D7A-BF5D-9DD269920F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50" b="35612" l="8010" r="29866">
                        <a14:foregroundMark x1="17998" y1="5181" x2="17998" y2="5181"/>
                        <a14:foregroundMark x1="29890" y1="25749" x2="29890" y2="25749"/>
                        <a14:foregroundMark x1="8010" y1="31523" x2="8010" y2="31523"/>
                        <a14:foregroundMark x1="24444" y1="35612" x2="24444" y2="35612"/>
                        <a14:foregroundMark x1="24493" y1="12079" x2="24493" y2="1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4" b="61676"/>
          <a:stretch/>
        </p:blipFill>
        <p:spPr>
          <a:xfrm>
            <a:off x="-2702" y="4476597"/>
            <a:ext cx="3186962" cy="2437836"/>
          </a:xfrm>
          <a:prstGeom prst="rect">
            <a:avLst/>
          </a:prstGeom>
        </p:spPr>
      </p:pic>
      <p:pic>
        <p:nvPicPr>
          <p:cNvPr id="25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977B177D-3269-470B-B0A5-33E7DBA368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63" b="96750" l="3291" r="92687">
                        <a14:foregroundMark x1="9324" y1="78434" x2="11883" y2="78434"/>
                        <a14:foregroundMark x1="15356" y1="77253" x2="22303" y2="76366"/>
                        <a14:foregroundMark x1="24132" y1="63811" x2="24132" y2="63811"/>
                        <a14:foregroundMark x1="62157" y1="12703" x2="62157" y2="12703"/>
                        <a14:foregroundMark x1="58684" y1="11078" x2="44241" y2="18612"/>
                        <a14:foregroundMark x1="44241" y1="18612" x2="29068" y2="41654"/>
                        <a14:foregroundMark x1="29068" y1="41654" x2="41865" y2="44904"/>
                        <a14:foregroundMark x1="38757" y1="46677" x2="31627" y2="23634"/>
                        <a14:foregroundMark x1="31627" y1="23634" x2="33638" y2="21861"/>
                        <a14:foregroundMark x1="38757" y1="15953" x2="30713" y2="38996"/>
                        <a14:foregroundMark x1="40219" y1="16839" x2="31627" y2="39586"/>
                        <a14:foregroundMark x1="31627" y1="39586" x2="31627" y2="39734"/>
                        <a14:foregroundMark x1="29799" y1="28951" x2="28885" y2="37223"/>
                        <a14:foregroundMark x1="30347" y1="28360" x2="30347" y2="36041"/>
                        <a14:foregroundMark x1="34735" y1="41359" x2="37843" y2="48597"/>
                        <a14:foregroundMark x1="37660" y1="45347" x2="41133" y2="51846"/>
                        <a14:foregroundMark x1="41316" y1="47710" x2="42596" y2="54505"/>
                        <a14:foregroundMark x1="88665" y1="23634" x2="89762" y2="38848"/>
                        <a14:foregroundMark x1="88117" y1="32496" x2="85192" y2="46972"/>
                        <a14:foregroundMark x1="78611" y1="50517" x2="72212" y2="60709"/>
                        <a14:foregroundMark x1="72029" y1="60709" x2="67642" y2="61004"/>
                        <a14:foregroundMark x1="64168" y1="49778" x2="59049" y2="51846"/>
                        <a14:foregroundMark x1="58318" y1="42984" x2="66728" y2="48449"/>
                        <a14:foregroundMark x1="60146" y1="44609" x2="51737" y2="48892"/>
                        <a14:foregroundMark x1="57587" y1="44461" x2="67824" y2="50960"/>
                        <a14:foregroundMark x1="71115" y1="12260" x2="55393" y2="10635"/>
                        <a14:foregroundMark x1="55393" y1="10635" x2="44241" y2="13885"/>
                        <a14:foregroundMark x1="45704" y1="13885" x2="39305" y2="22895"/>
                        <a14:foregroundMark x1="42230" y1="14771" x2="35832" y2="21270"/>
                        <a14:foregroundMark x1="39305" y1="15510" x2="34186" y2="19498"/>
                        <a14:foregroundMark x1="45704" y1="11817" x2="32358" y2="20827"/>
                        <a14:foregroundMark x1="32358" y1="20827" x2="34186" y2="20089"/>
                        <a14:foregroundMark x1="41316" y1="13589" x2="63254" y2="9158"/>
                        <a14:foregroundMark x1="56124" y1="9158" x2="80622" y2="18464"/>
                        <a14:foregroundMark x1="79707" y1="18316" x2="87569" y2="24372"/>
                        <a14:foregroundMark x1="70201" y1="12703" x2="89397" y2="27474"/>
                        <a14:foregroundMark x1="89397" y1="27474" x2="91225" y2="30724"/>
                        <a14:foregroundMark x1="92139" y1="29542" x2="87751" y2="43427"/>
                        <a14:foregroundMark x1="88483" y1="40177" x2="79707" y2="51403"/>
                        <a14:foregroundMark x1="83547" y1="47415" x2="74040" y2="59527"/>
                        <a14:foregroundMark x1="67824" y1="79616" x2="69287" y2="80798"/>
                        <a14:foregroundMark x1="57221" y1="65583" x2="45338" y2="69424"/>
                        <a14:foregroundMark x1="24132" y1="62629" x2="24314" y2="66322"/>
                        <a14:foregroundMark x1="29616" y1="71049" x2="22303" y2="72821"/>
                        <a14:foregroundMark x1="30896" y1="69572" x2="17185" y2="70753"/>
                        <a14:foregroundMark x1="26874" y1="65140" x2="22669" y2="71196"/>
                        <a14:foregroundMark x1="26874" y1="59527" x2="22852" y2="66322"/>
                        <a14:foregroundMark x1="25777" y1="60561" x2="15356" y2="71935"/>
                        <a14:foregroundMark x1="15356" y1="71935" x2="15174" y2="72674"/>
                        <a14:foregroundMark x1="19196" y1="70606" x2="14808" y2="73560"/>
                        <a14:foregroundMark x1="3473" y1="77696" x2="4936" y2="81536"/>
                        <a14:foregroundMark x1="21389" y1="96898" x2="24132" y2="85229"/>
                        <a14:foregroundMark x1="24863" y1="87740" x2="22852" y2="93796"/>
                        <a14:foregroundMark x1="53748" y1="88035" x2="57770" y2="89956"/>
                        <a14:foregroundMark x1="63803" y1="94830" x2="51371" y2="92171"/>
                        <a14:foregroundMark x1="58684" y1="90842" x2="61609" y2="92614"/>
                        <a14:foregroundMark x1="49360" y1="88479" x2="26691" y2="88774"/>
                        <a14:foregroundMark x1="22852" y1="86411" x2="54662" y2="89660"/>
                        <a14:foregroundMark x1="56307" y1="87592" x2="32358" y2="89956"/>
                        <a14:foregroundMark x1="32358" y1="89956" x2="26691" y2="86558"/>
                        <a14:foregroundMark x1="21207" y1="82127" x2="39671" y2="90399"/>
                        <a14:foregroundMark x1="39671" y1="90399" x2="45338" y2="90842"/>
                        <a14:foregroundMark x1="61243" y1="56573" x2="45155" y2="57755"/>
                        <a14:foregroundMark x1="47715" y1="56130" x2="61792" y2="64697"/>
                        <a14:foregroundMark x1="61792" y1="64697" x2="61792" y2="64697"/>
                        <a14:foregroundMark x1="64717" y1="58346" x2="54296" y2="64697"/>
                        <a14:foregroundMark x1="68190" y1="57755" x2="62157" y2="64402"/>
                        <a14:foregroundMark x1="69104" y1="58641" x2="57587" y2="64993"/>
                        <a14:foregroundMark x1="82998" y1="16839" x2="69287" y2="15214"/>
                        <a14:foregroundMark x1="71298" y1="14623" x2="85009" y2="23191"/>
                        <a14:foregroundMark x1="85009" y1="23191" x2="85009" y2="23191"/>
                        <a14:foregroundMark x1="91590" y1="27326" x2="92687" y2="34417"/>
                        <a14:foregroundMark x1="35649" y1="71049" x2="9324" y2="82422"/>
                      </a14:backgroundRemoval>
                    </a14:imgEffect>
                  </a14:imgLayer>
                </a14:imgProps>
              </a:ext>
            </a:extLst>
          </a:blip>
          <a:srcRect t="6402" r="4666"/>
          <a:stretch/>
        </p:blipFill>
        <p:spPr>
          <a:xfrm>
            <a:off x="-1752194" y="0"/>
            <a:ext cx="1657874" cy="20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3345E-7 4.70493E-6 L 1.17476 -0.00371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2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 descr="15">
            <a:extLst>
              <a:ext uri="{FF2B5EF4-FFF2-40B4-BE49-F238E27FC236}">
                <a16:creationId xmlns:a16="http://schemas.microsoft.com/office/drawing/2014/main" id="{684864D3-E9DC-471B-887E-796DC1BBAE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41407"/>
          <a:stretch>
            <a:fillRect/>
          </a:stretch>
        </p:blipFill>
        <p:spPr>
          <a:xfrm>
            <a:off x="19187" y="0"/>
            <a:ext cx="12153627" cy="5377686"/>
          </a:xfrm>
          <a:prstGeom prst="rect">
            <a:avLst/>
          </a:prstGeom>
        </p:spPr>
      </p:pic>
      <p:pic>
        <p:nvPicPr>
          <p:cNvPr id="23" name="图片 4" descr="12">
            <a:extLst>
              <a:ext uri="{FF2B5EF4-FFF2-40B4-BE49-F238E27FC236}">
                <a16:creationId xmlns:a16="http://schemas.microsoft.com/office/drawing/2014/main" id="{9F97ED3F-0FDC-49AA-BCE4-2AA04D2983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220"/>
          <a:stretch/>
        </p:blipFill>
        <p:spPr>
          <a:xfrm>
            <a:off x="2205" y="5175943"/>
            <a:ext cx="12189178" cy="1682058"/>
          </a:xfrm>
          <a:prstGeom prst="rect">
            <a:avLst/>
          </a:prstGeom>
        </p:spPr>
      </p:pic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754" y="1032227"/>
            <a:ext cx="8704493" cy="715089"/>
          </a:xfrm>
          <a:prstGeom prst="roundRect">
            <a:avLst/>
          </a:prstGeom>
          <a:solidFill>
            <a:srgbClr val="98E2DB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0"/>
              </a:spcBef>
              <a:buFontTx/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defTabSz="914217"/>
            <a:r>
              <a:rPr lang="en-US" sz="3599">
                <a:solidFill>
                  <a:srgbClr val="002060"/>
                </a:solidFill>
              </a:rPr>
              <a:t>                         86149 + 12735</a:t>
            </a:r>
          </a:p>
        </p:txBody>
      </p:sp>
      <p:sp>
        <p:nvSpPr>
          <p:cNvPr id="19" name="d - 9Slide.vn">
            <a:extLst>
              <a:ext uri="{FF2B5EF4-FFF2-40B4-BE49-F238E27FC236}">
                <a16:creationId xmlns:a16="http://schemas.microsoft.com/office/drawing/2014/main" id="{8064CB5D-9F06-48AC-97FB-435B33D2924B}"/>
              </a:ext>
            </a:extLst>
          </p:cNvPr>
          <p:cNvSpPr/>
          <p:nvPr/>
        </p:nvSpPr>
        <p:spPr>
          <a:xfrm>
            <a:off x="6445302" y="4492650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98885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6398845" y="3255681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98884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382071" y="4492650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79884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382071" y="3289408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88976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311446" y="3448870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126211" y="3289407"/>
            <a:ext cx="1060550" cy="9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3" descr="Káº¿t quáº£ hÃ¬nh áº£nh cho right wrong tick icon">
            <a:extLst>
              <a:ext uri="{FF2B5EF4-FFF2-40B4-BE49-F238E27FC236}">
                <a16:creationId xmlns:a16="http://schemas.microsoft.com/office/drawing/2014/main" id="{B9AB6D0F-0DBD-46BA-8AAD-FCD81BAF3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339614" y="4563451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98392" y="4563451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63336E71-E611-4CCE-9A25-9AC5DD77AC9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970077"/>
            <a:ext cx="3248560" cy="3013039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36C16D6E-3A07-4E3F-9CF7-76CA1531FC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08197" y="2207509"/>
            <a:ext cx="3775607" cy="3775607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F8B1433E-1C65-4502-A45C-23549083A7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970077"/>
            <a:ext cx="3248560" cy="3013039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34897D5C-1CD9-4C76-A87A-5F22E3F312A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970077"/>
            <a:ext cx="3248560" cy="3013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00C211-58FE-491A-A8D0-D2E10B08A2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50" b="35612" l="8010" r="29866">
                        <a14:foregroundMark x1="17998" y1="5181" x2="17998" y2="5181"/>
                        <a14:foregroundMark x1="29890" y1="25749" x2="29890" y2="25749"/>
                        <a14:foregroundMark x1="8010" y1="31523" x2="8010" y2="31523"/>
                        <a14:foregroundMark x1="24444" y1="35612" x2="24444" y2="35612"/>
                        <a14:foregroundMark x1="24493" y1="12079" x2="24493" y2="1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4" b="61676"/>
          <a:stretch/>
        </p:blipFill>
        <p:spPr>
          <a:xfrm>
            <a:off x="-2702" y="4476597"/>
            <a:ext cx="3186962" cy="24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5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9" grpId="1" animBg="1"/>
      <p:bldP spid="19" grpId="2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 descr="15">
            <a:extLst>
              <a:ext uri="{FF2B5EF4-FFF2-40B4-BE49-F238E27FC236}">
                <a16:creationId xmlns:a16="http://schemas.microsoft.com/office/drawing/2014/main" id="{684864D3-E9DC-471B-887E-796DC1BBAE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b="41407"/>
          <a:stretch>
            <a:fillRect/>
          </a:stretch>
        </p:blipFill>
        <p:spPr>
          <a:xfrm>
            <a:off x="19187" y="0"/>
            <a:ext cx="12153627" cy="5377686"/>
          </a:xfrm>
          <a:prstGeom prst="rect">
            <a:avLst/>
          </a:prstGeom>
        </p:spPr>
      </p:pic>
      <p:pic>
        <p:nvPicPr>
          <p:cNvPr id="23" name="图片 4" descr="12">
            <a:extLst>
              <a:ext uri="{FF2B5EF4-FFF2-40B4-BE49-F238E27FC236}">
                <a16:creationId xmlns:a16="http://schemas.microsoft.com/office/drawing/2014/main" id="{9F97ED3F-0FDC-49AA-BCE4-2AA04D2983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220"/>
          <a:stretch/>
        </p:blipFill>
        <p:spPr>
          <a:xfrm>
            <a:off x="2205" y="5175943"/>
            <a:ext cx="12189178" cy="1682058"/>
          </a:xfrm>
          <a:prstGeom prst="rect">
            <a:avLst/>
          </a:prstGeom>
        </p:spPr>
      </p:pic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754" y="1032227"/>
            <a:ext cx="8704493" cy="715089"/>
          </a:xfrm>
          <a:prstGeom prst="roundRect">
            <a:avLst/>
          </a:prstGeom>
          <a:solidFill>
            <a:srgbClr val="98E2DB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0"/>
              </a:spcBef>
              <a:buFontTx/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defTabSz="914217"/>
            <a:r>
              <a:rPr lang="en-US" sz="3599">
                <a:solidFill>
                  <a:srgbClr val="002060"/>
                </a:solidFill>
              </a:rPr>
              <a:t>                           18257 + 64439</a:t>
            </a:r>
          </a:p>
        </p:txBody>
      </p:sp>
      <p:sp>
        <p:nvSpPr>
          <p:cNvPr id="19" name="d - 9Slide.vn">
            <a:extLst>
              <a:ext uri="{FF2B5EF4-FFF2-40B4-BE49-F238E27FC236}">
                <a16:creationId xmlns:a16="http://schemas.microsoft.com/office/drawing/2014/main" id="{8064CB5D-9F06-48AC-97FB-435B33D2924B}"/>
              </a:ext>
            </a:extLst>
          </p:cNvPr>
          <p:cNvSpPr/>
          <p:nvPr/>
        </p:nvSpPr>
        <p:spPr>
          <a:xfrm>
            <a:off x="6445302" y="4492650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89796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6398845" y="3255681"/>
            <a:ext cx="3271941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82677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382071" y="4492650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72696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382071" y="3289408"/>
            <a:ext cx="3271940" cy="1029003"/>
          </a:xfrm>
          <a:prstGeom prst="round2DiagRect">
            <a:avLst/>
          </a:prstGeom>
          <a:solidFill>
            <a:srgbClr val="BDF5F2"/>
          </a:solidFill>
          <a:ln w="57150">
            <a:solidFill>
              <a:srgbClr val="7DC8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/>
            <a:r>
              <a:rPr lang="en-US" sz="3999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>
                <a:solidFill>
                  <a:srgbClr val="6631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72695</a:t>
            </a:r>
            <a:endParaRPr lang="en-US" sz="3999" b="1">
              <a:solidFill>
                <a:srgbClr val="6631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311446" y="3448870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048075" y="4492650"/>
            <a:ext cx="1060550" cy="9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3" descr="Káº¿t quáº£ hÃ¬nh áº£nh cho right wrong tick icon">
            <a:extLst>
              <a:ext uri="{FF2B5EF4-FFF2-40B4-BE49-F238E27FC236}">
                <a16:creationId xmlns:a16="http://schemas.microsoft.com/office/drawing/2014/main" id="{B9AB6D0F-0DBD-46BA-8AAD-FCD81BAF3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339614" y="4563451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39075" y="3332677"/>
            <a:ext cx="863421" cy="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63336E71-E611-4CCE-9A25-9AC5DD77AC9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508614"/>
            <a:ext cx="3248560" cy="3013039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36C16D6E-3A07-4E3F-9CF7-76CA1531FC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08197" y="2349660"/>
            <a:ext cx="3775607" cy="3775607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F8B1433E-1C65-4502-A45C-23549083A7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508614"/>
            <a:ext cx="3248560" cy="3013039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34897D5C-1CD9-4C76-A87A-5F22E3F312A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71720" y="2508614"/>
            <a:ext cx="3248560" cy="3013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00C211-58FE-491A-A8D0-D2E10B08A2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50" b="35612" l="8010" r="29866">
                        <a14:foregroundMark x1="17998" y1="5181" x2="17998" y2="5181"/>
                        <a14:foregroundMark x1="29890" y1="25749" x2="29890" y2="25749"/>
                        <a14:foregroundMark x1="8010" y1="31523" x2="8010" y2="31523"/>
                        <a14:foregroundMark x1="24444" y1="35612" x2="24444" y2="35612"/>
                        <a14:foregroundMark x1="24493" y1="12079" x2="24493" y2="1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777" r="67704" b="61676"/>
          <a:stretch/>
        </p:blipFill>
        <p:spPr>
          <a:xfrm>
            <a:off x="-2702" y="4476597"/>
            <a:ext cx="3186962" cy="24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8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5264">
            <a:off x="-73736" y="1180866"/>
            <a:ext cx="1878927" cy="1959603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1762" y="570489"/>
            <a:ext cx="10313517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tabLst>
                <a:tab pos="2971800" algn="ctr"/>
                <a:tab pos="5943600" algn="r"/>
                <a:tab pos="6300788" algn="ctr"/>
              </a:tabLst>
            </a:pPr>
            <a:r>
              <a:rPr lang="nl-NL" altLang="en-US" sz="4000" b="1">
                <a:cs typeface="Times New Roman" pitchFamily="18" charset="0"/>
              </a:rPr>
              <a:t>              </a:t>
            </a:r>
            <a:r>
              <a:rPr lang="nl-NL" altLang="en-US" sz="4000" b="1">
                <a:latin typeface="Times New Roman" pitchFamily="18" charset="0"/>
                <a:cs typeface="Times New Roman" pitchFamily="18" charset="0"/>
              </a:rPr>
              <a:t>YÊU CẦU CẦN ĐẠT: </a:t>
            </a:r>
          </a:p>
          <a:p>
            <a:pPr marL="571500" indent="-571500" algn="just">
              <a:spcBef>
                <a:spcPts val="300"/>
              </a:spcBef>
              <a:buFontTx/>
              <a:buChar char="-"/>
              <a:tabLst>
                <a:tab pos="2971800" algn="ctr"/>
                <a:tab pos="5943600" algn="r"/>
                <a:tab pos="6300788" algn="ctr"/>
              </a:tabLst>
            </a:pPr>
            <a:r>
              <a:rPr lang="nl-NL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thực hiện phép trừ các số trong phạm vi 100 000 (bao gồm đặt tính và tính đúng).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971800" algn="ctr"/>
                <a:tab pos="5943600" algn="r"/>
                <a:tab pos="6300788" algn="ctr"/>
              </a:tabLst>
            </a:pPr>
            <a:r>
              <a:rPr lang="nl-NL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giải bài toán có lời văn bằng phép trừ.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0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4659313" y="1522413"/>
            <a:ext cx="0" cy="502761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4718050" y="1512888"/>
            <a:ext cx="72802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CC"/>
                </a:solidFill>
                <a:latin typeface=".VnTime" pitchFamily="34" charset="0"/>
              </a:rPr>
              <a:t>* </a:t>
            </a:r>
            <a:r>
              <a:rPr lang="en-US" altLang="vi-VN" sz="3300" b="1">
                <a:solidFill>
                  <a:srgbClr val="0000CC"/>
                </a:solidFill>
                <a:latin typeface="Times New Roman" pitchFamily="18" charset="0"/>
              </a:rPr>
              <a:t>4 không trừ được 9, lấy 14 trừ 9 bằng 5, viết 5, nhớ 1.</a:t>
            </a:r>
            <a:endParaRPr lang="en-US" altLang="vi-VN" sz="33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4713288" y="2878138"/>
            <a:ext cx="74564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altLang="vi-VN" sz="3300" b="1">
                <a:solidFill>
                  <a:srgbClr val="0000CC"/>
                </a:solidFill>
                <a:latin typeface="Times New Roman" pitchFamily="18" charset="0"/>
              </a:rPr>
              <a:t>2 thêm 1 bằng 3; 7 trừ 3 bằng 4, viết 4.</a:t>
            </a:r>
            <a:endParaRPr lang="en-US" altLang="vi-VN" sz="33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4760913" y="3663950"/>
            <a:ext cx="723741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altLang="vi-VN" sz="3300" b="1">
                <a:solidFill>
                  <a:srgbClr val="0000CC"/>
                </a:solidFill>
                <a:latin typeface="Times New Roman" pitchFamily="18" charset="0"/>
              </a:rPr>
              <a:t>6 trừ 3 bằng 3, viết 3</a:t>
            </a:r>
            <a:endParaRPr lang="en-US" altLang="vi-VN" sz="33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659313" y="4573588"/>
            <a:ext cx="76596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altLang="vi-VN" sz="3300" b="1">
                <a:solidFill>
                  <a:srgbClr val="0000CC"/>
                </a:solidFill>
                <a:latin typeface="Times New Roman" pitchFamily="18" charset="0"/>
              </a:rPr>
              <a:t>5 không trừ được 8, lấy 15 trừ 8 bằng 7, viết nhớ 1.</a:t>
            </a:r>
            <a:endParaRPr lang="en-US" altLang="vi-VN" sz="33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879600" y="1624013"/>
            <a:ext cx="16764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00"/>
                </a:solidFill>
                <a:latin typeface="Times New Roman" pitchFamily="18" charset="0"/>
              </a:rPr>
              <a:t>85674</a:t>
            </a:r>
            <a:endParaRPr lang="en-US" altLang="vi-VN" sz="44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1879600" y="2233613"/>
            <a:ext cx="2286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00"/>
                </a:solidFill>
                <a:latin typeface="Times New Roman" pitchFamily="18" charset="0"/>
              </a:rPr>
              <a:t>58329</a:t>
            </a:r>
            <a:endParaRPr lang="en-US" altLang="vi-VN" sz="44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1516063" y="1866900"/>
            <a:ext cx="4572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3333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1879600" y="2919413"/>
            <a:ext cx="15240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Text Box 34"/>
          <p:cNvSpPr txBox="1">
            <a:spLocks noChangeArrowheads="1"/>
          </p:cNvSpPr>
          <p:nvPr/>
        </p:nvSpPr>
        <p:spPr bwMode="auto">
          <a:xfrm>
            <a:off x="2438400" y="4800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>
                <a:latin typeface=".VnGothicH" pitchFamily="34" charset="0"/>
              </a:rPr>
              <a:t>  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3043238" y="2941638"/>
            <a:ext cx="304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B050"/>
                </a:solidFill>
                <a:latin typeface="Times New Roman" pitchFamily="18" charset="0"/>
              </a:rPr>
              <a:t>5</a:t>
            </a: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2740025" y="2941638"/>
            <a:ext cx="304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2432050" y="2949575"/>
            <a:ext cx="381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70C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1839913" y="2962275"/>
            <a:ext cx="381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3151188" y="4438650"/>
            <a:ext cx="1447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</a:rPr>
              <a:t>27345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2130425" y="2951163"/>
            <a:ext cx="381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7030A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667250" y="5989638"/>
            <a:ext cx="75247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0000CC"/>
                </a:solidFill>
                <a:latin typeface="Times New Roman" pitchFamily="18" charset="0"/>
              </a:rPr>
              <a:t>* 5 thêm 1 bằng 6; 8 trừ 6 bằng 2, viết 2.</a:t>
            </a:r>
            <a:endParaRPr lang="en-US" altLang="vi-VN" sz="33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49225" y="4383087"/>
            <a:ext cx="4724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85674 - 58329 </a:t>
            </a:r>
            <a:r>
              <a:rPr lang="en-US" altLang="en-US" sz="2000" b="1">
                <a:latin typeface="Times New Roman" pitchFamily="18" charset="0"/>
              </a:rPr>
              <a:t>= </a:t>
            </a:r>
          </a:p>
        </p:txBody>
      </p:sp>
      <p:sp>
        <p:nvSpPr>
          <p:cNvPr id="96280" name="Text Box 3"/>
          <p:cNvSpPr txBox="1">
            <a:spLocks noChangeArrowheads="1"/>
          </p:cNvSpPr>
          <p:nvPr/>
        </p:nvSpPr>
        <p:spPr bwMode="auto">
          <a:xfrm>
            <a:off x="3524192" y="3683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800" b="1">
                <a:solidFill>
                  <a:srgbClr val="FF3399"/>
                </a:solidFill>
                <a:latin typeface="Times New Roman" pitchFamily="18" charset="0"/>
              </a:rPr>
              <a:t>85674 - 58329 = ?</a:t>
            </a: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5264">
            <a:off x="95773" y="29911"/>
            <a:ext cx="1550022" cy="1616576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1" y="5769291"/>
            <a:ext cx="1101441" cy="1088707"/>
          </a:xfrm>
          <a:prstGeom prst="rect">
            <a:avLst/>
          </a:prstGeom>
        </p:spPr>
      </p:pic>
      <p:pic>
        <p:nvPicPr>
          <p:cNvPr id="28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1640">
            <a:off x="11411657" y="64317"/>
            <a:ext cx="609509" cy="12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 animBg="1"/>
      <p:bldP spid="45079" grpId="0"/>
      <p:bldP spid="45080" grpId="0"/>
      <p:bldP spid="45081" grpId="0"/>
      <p:bldP spid="45082" grpId="0"/>
      <p:bldP spid="45085" grpId="0"/>
      <p:bldP spid="45087" grpId="0"/>
      <p:bldP spid="45088" grpId="0"/>
      <p:bldP spid="45089" grpId="0" animBg="1"/>
      <p:bldP spid="45091" grpId="0"/>
      <p:bldP spid="45094" grpId="0"/>
      <p:bldP spid="45095" grpId="0"/>
      <p:bldP spid="45096" grpId="0"/>
      <p:bldP spid="4510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89736">
            <a:off x="108327" y="-142827"/>
            <a:ext cx="1079409" cy="18772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143" y="5791200"/>
            <a:ext cx="2119857" cy="1066800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50630" y="228600"/>
            <a:ext cx="11382233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KIẾN THỨC CẦN NHỚ: </a:t>
            </a:r>
          </a:p>
          <a:p>
            <a:pPr algn="just"/>
            <a:r>
              <a:rPr lang="en-US" altLang="en-US" sz="4000" b="1">
                <a:latin typeface="Times New Roman" pitchFamily="18" charset="0"/>
              </a:rPr>
              <a:t>Muốn trừ các số trong phạm vi 100000 Ta làm như sau:</a:t>
            </a:r>
          </a:p>
          <a:p>
            <a:pPr algn="just"/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</a:rPr>
              <a:t>*</a:t>
            </a:r>
            <a:r>
              <a:rPr lang="en-US" altLang="en-US" sz="4000" b="1" u="sng">
                <a:solidFill>
                  <a:srgbClr val="00B050"/>
                </a:solidFill>
                <a:latin typeface="Times New Roman" pitchFamily="18" charset="0"/>
              </a:rPr>
              <a:t>Bước 1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</a:rPr>
              <a:t>: Đặt tính:</a:t>
            </a:r>
          </a:p>
          <a:p>
            <a:pPr algn="just"/>
            <a:r>
              <a:rPr lang="en-US" altLang="en-US" sz="4000" b="1">
                <a:latin typeface="Times New Roman" pitchFamily="18" charset="0"/>
              </a:rPr>
              <a:t>- Các chữ số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cùng một hàng thẳng cột </a:t>
            </a:r>
            <a:r>
              <a:rPr lang="en-US" altLang="en-US" sz="4000" b="1">
                <a:latin typeface="Times New Roman" pitchFamily="18" charset="0"/>
              </a:rPr>
              <a:t>với nhau.</a:t>
            </a:r>
          </a:p>
          <a:p>
            <a:pPr algn="just"/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</a:rPr>
              <a:t>*</a:t>
            </a:r>
            <a:r>
              <a:rPr lang="en-US" altLang="en-US" sz="4000" b="1" u="sng">
                <a:solidFill>
                  <a:srgbClr val="00B050"/>
                </a:solidFill>
                <a:latin typeface="Times New Roman" pitchFamily="18" charset="0"/>
              </a:rPr>
              <a:t>Bước 2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</a:rPr>
              <a:t>: Tính:</a:t>
            </a:r>
          </a:p>
          <a:p>
            <a:pPr algn="just"/>
            <a:r>
              <a:rPr lang="en-US" altLang="en-US" sz="4000" b="1">
                <a:latin typeface="Times New Roman" pitchFamily="18" charset="0"/>
              </a:rPr>
              <a:t>- Thực hiện tính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từ phải sang trái </a:t>
            </a:r>
            <a:r>
              <a:rPr lang="en-US" altLang="en-US" sz="4000" b="1">
                <a:latin typeface="Times New Roman" pitchFamily="18" charset="0"/>
              </a:rPr>
              <a:t>(bắt đầu từ hàng đơn vị).</a:t>
            </a:r>
          </a:p>
          <a:p>
            <a:pPr algn="just"/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</a:rPr>
              <a:t>Lưu ý:</a:t>
            </a:r>
            <a:r>
              <a:rPr lang="en-US" altLang="en-US" sz="4000" b="1">
                <a:latin typeface="Times New Roman" pitchFamily="18" charset="0"/>
              </a:rPr>
              <a:t> Khi thực hiện trừ có nhớ: ta phải thêm phần nhớ vào lượt trừ tiếp theo.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406" y="4256536"/>
            <a:ext cx="3778250" cy="22073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7177">
            <a:off x="1198926" y="5012331"/>
            <a:ext cx="964725" cy="135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750" y="604839"/>
            <a:ext cx="774319" cy="76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615" y="155316"/>
            <a:ext cx="1181101" cy="116231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42896" y="1518952"/>
            <a:ext cx="861959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b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Luyện tập, thực hành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4267164"/>
  <p:tag name="KSO_WM_UNIT_PLACING_PICTURE_USER_VIEWPORT" val="{&quot;height&quot;:6600,&quot;width&quot;:15840}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464</Words>
  <Application>Microsoft Office PowerPoint</Application>
  <PresentationFormat>Màn hình rộng</PresentationFormat>
  <Paragraphs>103</Paragraphs>
  <Slides>13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5" baseType="lpstr">
      <vt:lpstr>等线</vt:lpstr>
      <vt:lpstr>微软雅黑</vt:lpstr>
      <vt:lpstr>.VnGothicH</vt:lpstr>
      <vt:lpstr>.VnTime</vt:lpstr>
      <vt:lpstr>Arial</vt:lpstr>
      <vt:lpstr>Calibri</vt:lpstr>
      <vt:lpstr>HP001 4 hàng</vt:lpstr>
      <vt:lpstr>Times New Roman</vt:lpstr>
      <vt:lpstr>UTM Cooper Black</vt:lpstr>
      <vt:lpstr>UTM Showcard</vt:lpstr>
      <vt:lpstr>UVN Bach Tuyet Nang</vt:lpstr>
      <vt:lpstr>www.freeppt7.com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Hà Nguyễn Thị Thu</cp:lastModifiedBy>
  <cp:revision>57</cp:revision>
  <dcterms:created xsi:type="dcterms:W3CDTF">2017-06-21T11:06:00Z</dcterms:created>
  <dcterms:modified xsi:type="dcterms:W3CDTF">2022-04-15T05:20:08Z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