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3" r:id="rId2"/>
    <p:sldId id="292" r:id="rId3"/>
    <p:sldId id="310" r:id="rId4"/>
    <p:sldId id="333" r:id="rId5"/>
    <p:sldId id="353" r:id="rId6"/>
    <p:sldId id="350" r:id="rId7"/>
    <p:sldId id="311" r:id="rId8"/>
    <p:sldId id="342" r:id="rId9"/>
    <p:sldId id="343" r:id="rId10"/>
    <p:sldId id="349" r:id="rId11"/>
    <p:sldId id="281" r:id="rId12"/>
    <p:sldId id="351" r:id="rId13"/>
    <p:sldId id="335" r:id="rId14"/>
    <p:sldId id="352" r:id="rId15"/>
    <p:sldId id="345" r:id="rId16"/>
    <p:sldId id="313" r:id="rId17"/>
    <p:sldId id="314" r:id="rId18"/>
    <p:sldId id="316" r:id="rId19"/>
    <p:sldId id="260" r:id="rId20"/>
    <p:sldId id="278" r:id="rId21"/>
    <p:sldId id="262" r:id="rId22"/>
    <p:sldId id="317" r:id="rId23"/>
    <p:sldId id="321" r:id="rId24"/>
    <p:sldId id="288" r:id="rId25"/>
    <p:sldId id="322" r:id="rId26"/>
    <p:sldId id="320" r:id="rId27"/>
    <p:sldId id="284" r:id="rId28"/>
    <p:sldId id="323" r:id="rId29"/>
    <p:sldId id="324" r:id="rId30"/>
    <p:sldId id="3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296E2-E44E-4A1C-934B-7F9B95302FFE}"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85E63-B67E-44A2-B961-4A7C5D928D9D}" type="slidenum">
              <a:rPr lang="en-US" smtClean="0"/>
              <a:t>‹#›</a:t>
            </a:fld>
            <a:endParaRPr lang="en-US"/>
          </a:p>
        </p:txBody>
      </p:sp>
    </p:spTree>
    <p:extLst>
      <p:ext uri="{BB962C8B-B14F-4D97-AF65-F5344CB8AC3E}">
        <p14:creationId xmlns:p14="http://schemas.microsoft.com/office/powerpoint/2010/main" val="411545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369517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3A182468-3C88-4C03-BDB8-2A8062FC87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A48FBF4-703A-4853-A44F-E9031BFAA2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362CFB0E-FEE3-4994-A776-D0117ED6B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BF1DB990-FA62-4ECF-8542-61B8EFDF9357}" type="slidenum">
              <a:rPr lang="en-US" altLang="vi-VN"/>
              <a:pPr/>
              <a:t>15</a:t>
            </a:fld>
            <a:endParaRPr lang="en-US" altLang="vi-VN"/>
          </a:p>
        </p:txBody>
      </p:sp>
    </p:spTree>
    <p:extLst>
      <p:ext uri="{BB962C8B-B14F-4D97-AF65-F5344CB8AC3E}">
        <p14:creationId xmlns:p14="http://schemas.microsoft.com/office/powerpoint/2010/main" val="28437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CF545E-C4C2-4DA0-8739-02630C7CC8A6}"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7DED-4C51-4299-BC35-CE6DA671C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8AC96C-F230-42E4-BC5A-7FDFFA227F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1554E9-0A58-4730-B34F-FE3466E2825E}"/>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5" name="Footer Placeholder 4">
            <a:extLst>
              <a:ext uri="{FF2B5EF4-FFF2-40B4-BE49-F238E27FC236}">
                <a16:creationId xmlns:a16="http://schemas.microsoft.com/office/drawing/2014/main" id="{14F95093-E3FB-4366-B4E7-91F0886CD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80704-D5BF-498F-9648-498220BF755B}"/>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4059931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E494-3501-4F95-9209-2FF35D23C0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F2DCB1-3F44-4414-94D3-1A9C0B82E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74B21-4882-47D5-BE28-860497869C59}"/>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5" name="Footer Placeholder 4">
            <a:extLst>
              <a:ext uri="{FF2B5EF4-FFF2-40B4-BE49-F238E27FC236}">
                <a16:creationId xmlns:a16="http://schemas.microsoft.com/office/drawing/2014/main" id="{76F58E7C-90B3-4CC7-8FFA-309E40004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A1997-3461-4F00-9F3C-698C73662CB8}"/>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186035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555845-9F2F-424F-80FE-DF3C81A253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E1E651-E986-4DA0-9380-DB2970344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0E960-0BD2-416D-8785-9CAFA4A6A976}"/>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5" name="Footer Placeholder 4">
            <a:extLst>
              <a:ext uri="{FF2B5EF4-FFF2-40B4-BE49-F238E27FC236}">
                <a16:creationId xmlns:a16="http://schemas.microsoft.com/office/drawing/2014/main" id="{F4AB820B-EF64-4372-8A42-00112CE63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8F62F-3AAB-4E7E-868C-9F4DF0BA70BB}"/>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2919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5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305F8-B047-4719-B171-347227605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240D6-2101-4A1B-82D4-D585EE853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0221E-E7D7-4D14-8D33-C7F26EFEEEBE}"/>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5" name="Footer Placeholder 4">
            <a:extLst>
              <a:ext uri="{FF2B5EF4-FFF2-40B4-BE49-F238E27FC236}">
                <a16:creationId xmlns:a16="http://schemas.microsoft.com/office/drawing/2014/main" id="{D9D4F0F6-E030-4BD8-9335-B35D1DCE2B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0ECA5-B7BF-4067-B1BB-85E4B589AC61}"/>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204423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1D58-1DD1-4191-AF45-7D2CB5EE4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975670-FE2D-45EA-981F-188D7D925E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3AC0F-8502-4BDF-839E-648612BB6655}"/>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5" name="Footer Placeholder 4">
            <a:extLst>
              <a:ext uri="{FF2B5EF4-FFF2-40B4-BE49-F238E27FC236}">
                <a16:creationId xmlns:a16="http://schemas.microsoft.com/office/drawing/2014/main" id="{DCC71A4B-BE1A-4515-8BBB-B43D5282A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08638-921A-45A4-B069-B4C22F0804A7}"/>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9347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D23F-0A6C-4AE2-B622-1451F43A4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6396A-088E-495F-91A8-266158B95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96A98-FE17-4E24-B454-49DDCFA8CB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5EBE57-5E86-4726-A813-8E0CB0AFC19E}"/>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6" name="Footer Placeholder 5">
            <a:extLst>
              <a:ext uri="{FF2B5EF4-FFF2-40B4-BE49-F238E27FC236}">
                <a16:creationId xmlns:a16="http://schemas.microsoft.com/office/drawing/2014/main" id="{71F3B9D9-3D45-4416-9347-E5D27A6BB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829747-4FB3-4199-9278-3A5F750EB945}"/>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286822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E1AC-A980-4A96-8112-B38E30280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F4D5E1-1027-4903-8CC1-E4AD3EA9B3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E23E8-19A5-4BB9-84FF-2E556C5C07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2302B2-753F-4065-82AD-3AEBA1A3FA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380D0-5405-4901-AC11-AF16FF872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4E8389-6EC5-41E2-854B-F154F04CC649}"/>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8" name="Footer Placeholder 7">
            <a:extLst>
              <a:ext uri="{FF2B5EF4-FFF2-40B4-BE49-F238E27FC236}">
                <a16:creationId xmlns:a16="http://schemas.microsoft.com/office/drawing/2014/main" id="{2CC417F6-B5F7-49DF-8800-45C362A9CD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0A033E-F729-4CF8-9712-62719C01776D}"/>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344651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AAE0-81F1-44F2-9FA2-7D9245ECFD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050D05-C614-48DA-AC30-46E931761CBB}"/>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4" name="Footer Placeholder 3">
            <a:extLst>
              <a:ext uri="{FF2B5EF4-FFF2-40B4-BE49-F238E27FC236}">
                <a16:creationId xmlns:a16="http://schemas.microsoft.com/office/drawing/2014/main" id="{C26245D6-4EFA-484A-B9F6-685135A95B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E8FAA8-43B1-41C5-8970-DAE9341C9DCB}"/>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340463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57A481-9C5D-4FAE-AE08-4B4246248F4C}"/>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3" name="Footer Placeholder 2">
            <a:extLst>
              <a:ext uri="{FF2B5EF4-FFF2-40B4-BE49-F238E27FC236}">
                <a16:creationId xmlns:a16="http://schemas.microsoft.com/office/drawing/2014/main" id="{951703ED-B4A2-4997-9F92-0A51E6A0D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D047B0-9C07-4A86-9C98-165747C85A69}"/>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297763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6CCE-A41D-4FFA-B59E-21DB06252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A42F0B-D6DF-44DC-B5F7-A18B79902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0EC47E-80C5-406D-8F60-D6B9C5623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18C04-62AC-4C62-897F-9FB6FCD9D9F9}"/>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6" name="Footer Placeholder 5">
            <a:extLst>
              <a:ext uri="{FF2B5EF4-FFF2-40B4-BE49-F238E27FC236}">
                <a16:creationId xmlns:a16="http://schemas.microsoft.com/office/drawing/2014/main" id="{25732680-1822-41A3-83AD-F382D9739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F4252-6250-4348-97B6-1567F701E37C}"/>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8831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752E-F178-4CF1-B66A-27B59EFD1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E7994E-57DC-48A9-A635-E549A932A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0D0023-ED24-4A71-A0D5-19659E887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BF7DE-9EE5-47E9-BBEA-034895CF59A8}"/>
              </a:ext>
            </a:extLst>
          </p:cNvPr>
          <p:cNvSpPr>
            <a:spLocks noGrp="1"/>
          </p:cNvSpPr>
          <p:nvPr>
            <p:ph type="dt" sz="half" idx="10"/>
          </p:nvPr>
        </p:nvSpPr>
        <p:spPr/>
        <p:txBody>
          <a:bodyPr/>
          <a:lstStyle/>
          <a:p>
            <a:fld id="{8422D866-CCDB-499E-8E12-230A102F5FE5}" type="datetimeFigureOut">
              <a:rPr lang="en-US" smtClean="0"/>
              <a:t>3/13/2022</a:t>
            </a:fld>
            <a:endParaRPr lang="en-US"/>
          </a:p>
        </p:txBody>
      </p:sp>
      <p:sp>
        <p:nvSpPr>
          <p:cNvPr id="6" name="Footer Placeholder 5">
            <a:extLst>
              <a:ext uri="{FF2B5EF4-FFF2-40B4-BE49-F238E27FC236}">
                <a16:creationId xmlns:a16="http://schemas.microsoft.com/office/drawing/2014/main" id="{CF49E352-8668-46E8-8970-4D1FA3CA9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7B5E9-4CDE-4B47-BEF3-198009B6DA0A}"/>
              </a:ext>
            </a:extLst>
          </p:cNvPr>
          <p:cNvSpPr>
            <a:spLocks noGrp="1"/>
          </p:cNvSpPr>
          <p:nvPr>
            <p:ph type="sldNum" sz="quarter" idx="12"/>
          </p:nvPr>
        </p:nvSpPr>
        <p:spPr/>
        <p:txBody>
          <a:bodyPr/>
          <a:lstStyle/>
          <a:p>
            <a:fld id="{57734F90-BE08-429A-AF73-2161407BF60F}" type="slidenum">
              <a:rPr lang="en-US" smtClean="0"/>
              <a:t>‹#›</a:t>
            </a:fld>
            <a:endParaRPr lang="en-US"/>
          </a:p>
        </p:txBody>
      </p:sp>
    </p:spTree>
    <p:extLst>
      <p:ext uri="{BB962C8B-B14F-4D97-AF65-F5344CB8AC3E}">
        <p14:creationId xmlns:p14="http://schemas.microsoft.com/office/powerpoint/2010/main" val="106089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2B94EC-4397-4BF0-9343-DA7C54D67F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84F114-8D20-4EAD-B13A-7C970D098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7C2AA-CA00-4629-8D68-39372FA8D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2D866-CCDB-499E-8E12-230A102F5FE5}" type="datetimeFigureOut">
              <a:rPr lang="en-US" smtClean="0"/>
              <a:t>3/13/2022</a:t>
            </a:fld>
            <a:endParaRPr lang="en-US"/>
          </a:p>
        </p:txBody>
      </p:sp>
      <p:sp>
        <p:nvSpPr>
          <p:cNvPr id="5" name="Footer Placeholder 4">
            <a:extLst>
              <a:ext uri="{FF2B5EF4-FFF2-40B4-BE49-F238E27FC236}">
                <a16:creationId xmlns:a16="http://schemas.microsoft.com/office/drawing/2014/main" id="{3CCE6BB0-49B6-4A14-B3F0-A72F1A2AF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54AD77-65EF-4CC2-99D2-23F2457D8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34F90-BE08-429A-AF73-2161407BF60F}" type="slidenum">
              <a:rPr lang="en-US" smtClean="0"/>
              <a:t>‹#›</a:t>
            </a:fld>
            <a:endParaRPr lang="en-US"/>
          </a:p>
        </p:txBody>
      </p:sp>
    </p:spTree>
    <p:extLst>
      <p:ext uri="{BB962C8B-B14F-4D97-AF65-F5344CB8AC3E}">
        <p14:creationId xmlns:p14="http://schemas.microsoft.com/office/powerpoint/2010/main" val="41248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6.emf"/><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file:///C:\Users\MyPC\Downloads\L&#7876;%20H&#7896;I%20CH&#7916;%20&#272;&#7890;NG%20T&#7916;%20TI&#202;N%20DUNG%20-%20H&#7896;I%20T&#7892;NG%20M&#7876;%202019%20(%20KHO&#193;I%20CH&#194;U%20-%20H&#431;NG%20Y&#202;N%20).mp4"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AC0BF0A-3A0A-4858-AE87-86F3E233DE82}"/>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5" name="Rectangle 3">
            <a:extLst>
              <a:ext uri="{FF2B5EF4-FFF2-40B4-BE49-F238E27FC236}">
                <a16:creationId xmlns:a16="http://schemas.microsoft.com/office/drawing/2014/main" id="{F39E3D07-CED3-4CC0-AD79-C9EEDD396E71}"/>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3076" name="Picture 4" descr="B8">
            <a:extLst>
              <a:ext uri="{FF2B5EF4-FFF2-40B4-BE49-F238E27FC236}">
                <a16:creationId xmlns:a16="http://schemas.microsoft.com/office/drawing/2014/main" id="{6C847CD0-06AB-4F12-B5CB-9C9D6471C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4F4C1A20-9FCA-4929-9AFD-923E8D4C5B87}"/>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3078" name="Picture 7" descr="BAR_EL~1">
            <a:extLst>
              <a:ext uri="{FF2B5EF4-FFF2-40B4-BE49-F238E27FC236}">
                <a16:creationId xmlns:a16="http://schemas.microsoft.com/office/drawing/2014/main" id="{B827A0CA-E65C-4FED-B972-0D5BD416E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4" descr="1018265obiutmb6vk">
            <a:extLst>
              <a:ext uri="{FF2B5EF4-FFF2-40B4-BE49-F238E27FC236}">
                <a16:creationId xmlns:a16="http://schemas.microsoft.com/office/drawing/2014/main" id="{83D00A01-E7DE-40AC-AD17-C973C5F332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descr="1018265obiutmb6vk">
            <a:extLst>
              <a:ext uri="{FF2B5EF4-FFF2-40B4-BE49-F238E27FC236}">
                <a16:creationId xmlns:a16="http://schemas.microsoft.com/office/drawing/2014/main" id="{626D3EFC-F9F3-42E7-A930-670B85BE3A5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descr="Bauernbar">
            <a:extLst>
              <a:ext uri="{FF2B5EF4-FFF2-40B4-BE49-F238E27FC236}">
                <a16:creationId xmlns:a16="http://schemas.microsoft.com/office/drawing/2014/main" id="{05BF0642-BFB9-4974-B9D0-8605E5578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9B2A1F1-DF50-48D7-B1E7-2909A7216F8E}"/>
              </a:ext>
            </a:extLst>
          </p:cNvPr>
          <p:cNvSpPr/>
          <p:nvPr/>
        </p:nvSpPr>
        <p:spPr>
          <a:xfrm>
            <a:off x="2096558" y="3241251"/>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3084" name="Hình ảnh 3">
            <a:extLst>
              <a:ext uri="{FF2B5EF4-FFF2-40B4-BE49-F238E27FC236}">
                <a16:creationId xmlns:a16="http://schemas.microsoft.com/office/drawing/2014/main" id="{EA68FC11-519F-44B3-9D4C-A03D75A7E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B967E1F1-B148-4978-B2BB-659EF134DEA6}"/>
              </a:ext>
            </a:extLst>
          </p:cNvPr>
          <p:cNvSpPr/>
          <p:nvPr/>
        </p:nvSpPr>
        <p:spPr>
          <a:xfrm>
            <a:off x="3290584" y="4952470"/>
            <a:ext cx="5610831" cy="1107996"/>
          </a:xfrm>
          <a:prstGeom prst="rect">
            <a:avLst/>
          </a:prstGeom>
          <a:noFill/>
        </p:spPr>
        <p:txBody>
          <a:bodyPr wrap="none" lIns="91440" tIns="45720" rIns="91440" bIns="45720">
            <a:spAutoFit/>
          </a:bodyPr>
          <a:lstStyle/>
          <a:p>
            <a:pPr algn="ctr"/>
            <a:r>
              <a:rPr lang="en-US" sz="6600" b="1" cap="none" spc="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rPr>
              <a:t>MÔN: TẬP ĐỌC</a:t>
            </a:r>
            <a:endParaRPr lang="vi-VN" sz="6600" b="1" cap="none" spc="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E18C-DF0C-4006-B92B-6F961CDBFC04}"/>
              </a:ext>
            </a:extLst>
          </p:cNvPr>
          <p:cNvSpPr txBox="1"/>
          <p:nvPr/>
        </p:nvSpPr>
        <p:spPr>
          <a:xfrm>
            <a:off x="0" y="632344"/>
            <a:ext cx="11771086" cy="6240170"/>
          </a:xfrm>
          <a:prstGeom prst="rect">
            <a:avLst/>
          </a:prstGeom>
          <a:noFill/>
        </p:spPr>
        <p:txBody>
          <a:bodyPr wrap="square" rtlCol="0">
            <a:spAutoFit/>
          </a:bodyPr>
          <a:lstStyle/>
          <a:p>
            <a:r>
              <a:rPr lang="en-US" altLang="vi-VN" sz="2350" b="1">
                <a:solidFill>
                  <a:srgbClr val="333399"/>
                </a:solidFill>
                <a:latin typeface="Times New Roman" panose="02020603050405020304" pitchFamily="18" charset="0"/>
                <a:cs typeface="Times New Roman" panose="02020603050405020304" pitchFamily="18" charset="0"/>
              </a:rPr>
              <a:t>      1. Đời Hùng Vương thứ 18, ở làng Chử Xá bên bờ sông Hồng, có một chàng trai tên là Chử Đồng Tử. Nhà nghèo, mẹ mất sớm, hai cha con chàng chỉ có một chiếc khố mặc chung. Khi cha mất, chàng thương cha nên đã quấn khố chôn cha, còn mình đành ở không.</a:t>
            </a:r>
          </a:p>
          <a:p>
            <a:r>
              <a:rPr lang="en-US" altLang="vi-VN" sz="2350" b="1">
                <a:solidFill>
                  <a:schemeClr val="accent2">
                    <a:lumMod val="75000"/>
                  </a:schemeClr>
                </a:solidFill>
                <a:latin typeface="Times New Roman" panose="02020603050405020304" pitchFamily="18" charset="0"/>
                <a:cs typeface="Times New Roman" panose="02020603050405020304" pitchFamily="18" charset="0"/>
              </a:rPr>
              <a:t>       2</a:t>
            </a:r>
            <a:r>
              <a:rPr lang="en-US" altLang="vi-VN" sz="2350">
                <a:solidFill>
                  <a:schemeClr val="accent2">
                    <a:lumMod val="75000"/>
                  </a:schemeClr>
                </a:solidFill>
                <a:latin typeface="Times New Roman" panose="02020603050405020304" pitchFamily="18" charset="0"/>
                <a:cs typeface="Times New Roman" panose="02020603050405020304" pitchFamily="18" charset="0"/>
              </a:rPr>
              <a:t>. </a:t>
            </a:r>
            <a:r>
              <a:rPr lang="en-US" altLang="vi-VN" sz="2350" b="1">
                <a:solidFill>
                  <a:schemeClr val="accent2">
                    <a:lumMod val="75000"/>
                  </a:schemeClr>
                </a:solidFill>
                <a:latin typeface="Times New Roman" panose="02020603050405020304" pitchFamily="18" charset="0"/>
                <a:cs typeface="Times New Roman" panose="02020603050405020304"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đổi bàng hoàng. Nhưng khi biết rõ tình cảnh nhà chàng, nàng rất cảm động và cho là duyên trời sắp đặt, liền mở tiệc ăn mừng và kết duyên với chàng.</a:t>
            </a:r>
          </a:p>
          <a:p>
            <a:r>
              <a:rPr lang="en-US" altLang="vi-VN" sz="2350" b="1">
                <a:solidFill>
                  <a:schemeClr val="accent6">
                    <a:lumMod val="75000"/>
                  </a:schemeClr>
                </a:solidFill>
                <a:latin typeface="Times New Roman" panose="02020603050405020304" pitchFamily="18" charset="0"/>
                <a:cs typeface="Times New Roman" panose="02020603050405020304" pitchFamily="18" charset="0"/>
              </a:rPr>
              <a:t>      3. Sau đó, vợ chồng Chử Đồng Tử không về kinh mà tìm thầy học đạo và đi khắp nơi truyền cho dân cách trồng lúa, nuôi tằm, dệt vải. Cuối cùng cả hai đều hóa lên trời. Sau khi đã về trời, Chử Đồng Tử còn nhiều lần hiển linh giúp dân đánh giặc.</a:t>
            </a:r>
          </a:p>
          <a:p>
            <a:r>
              <a:rPr lang="en-US" altLang="vi-VN" sz="2350" b="1">
                <a:latin typeface="Times New Roman" panose="02020603050405020304" pitchFamily="18" charset="0"/>
                <a:cs typeface="Times New Roman" panose="02020603050405020304" pitchFamily="18" charset="0"/>
              </a:rPr>
              <a:t>      4. 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vi-VN" sz="235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7E15A48-B010-4C26-8B08-CE2F0AB666D5}"/>
              </a:ext>
            </a:extLst>
          </p:cNvPr>
          <p:cNvSpPr txBox="1"/>
          <p:nvPr/>
        </p:nvSpPr>
        <p:spPr>
          <a:xfrm>
            <a:off x="2989943" y="137440"/>
            <a:ext cx="6212114" cy="584775"/>
          </a:xfrm>
          <a:prstGeom prst="rect">
            <a:avLst/>
          </a:prstGeom>
          <a:noFill/>
        </p:spPr>
        <p:txBody>
          <a:bodyPr wrap="square" rtlCol="0">
            <a:spAutoFit/>
          </a:bodyPr>
          <a:lstStyle/>
          <a:p>
            <a:pPr algn="ctr"/>
            <a:r>
              <a:rPr lang="en-US" sz="3200" b="1">
                <a:solidFill>
                  <a:srgbClr val="FF0000"/>
                </a:solidFill>
                <a:latin typeface="HP001 4 hàng" panose="020B0603050302020204" pitchFamily="34" charset="-93"/>
                <a:cs typeface="Times New Roman" panose="02020603050405020304" pitchFamily="18" charset="0"/>
              </a:rPr>
              <a:t>Sự tích lễ hội Chử Đồng Tử</a:t>
            </a:r>
            <a:endParaRPr lang="vi-VN" sz="3200" b="1">
              <a:solidFill>
                <a:srgbClr val="FF0000"/>
              </a:solidFill>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308980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4148D2-2091-4749-AAD1-A550013B68F6}"/>
              </a:ext>
            </a:extLst>
          </p:cNvPr>
          <p:cNvPicPr>
            <a:picLocks noChangeAspect="1"/>
          </p:cNvPicPr>
          <p:nvPr/>
        </p:nvPicPr>
        <p:blipFill rotWithShape="1">
          <a:blip r:embed="rId2">
            <a:extLst>
              <a:ext uri="{28A0092B-C50C-407E-A947-70E740481C1C}">
                <a14:useLocalDpi xmlns:a14="http://schemas.microsoft.com/office/drawing/2010/main" val="0"/>
              </a:ext>
            </a:extLst>
          </a:blip>
          <a:srcRect r="44445"/>
          <a:stretch/>
        </p:blipFill>
        <p:spPr>
          <a:xfrm>
            <a:off x="0" y="10"/>
            <a:ext cx="8353566" cy="6857990"/>
          </a:xfrm>
          <a:prstGeom prst="rect">
            <a:avLst/>
          </a:prstGeom>
        </p:spPr>
      </p:pic>
      <p:sp>
        <p:nvSpPr>
          <p:cNvPr id="5" name="Shape 221">
            <a:extLst>
              <a:ext uri="{FF2B5EF4-FFF2-40B4-BE49-F238E27FC236}">
                <a16:creationId xmlns:a16="http://schemas.microsoft.com/office/drawing/2014/main" id="{EA4386D5-BB78-44DB-AA47-8D4E47C698F3}"/>
              </a:ext>
            </a:extLst>
          </p:cNvPr>
          <p:cNvSpPr/>
          <p:nvPr/>
        </p:nvSpPr>
        <p:spPr>
          <a:xfrm>
            <a:off x="6369545" y="533345"/>
            <a:ext cx="1275990"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vi-VN" sz="3200" b="1" i="0" u="none" strike="noStrike" kern="0" spc="0" normalizeH="0" baseline="0" noProof="0">
                <a:ln>
                  <a:noFill/>
                </a:ln>
                <a:solidFill>
                  <a:srgbClr val="515252"/>
                </a:solidFill>
                <a:effectLst/>
                <a:uLnTx/>
                <a:uFillTx/>
                <a:latin typeface="Calibri" panose="020F0502020204030204" pitchFamily="34" charset="0"/>
                <a:cs typeface="Calibri" panose="020F0502020204030204" pitchFamily="34" charset="0"/>
                <a:sym typeface="Lato Bold"/>
              </a:rPr>
              <a:t>Chử</a:t>
            </a:r>
            <a:r>
              <a:rPr kumimoji="0" lang="vi-VN" sz="3200" b="1" i="0" u="none" strike="noStrike" kern="0" spc="0" normalizeH="0" noProof="0">
                <a:ln>
                  <a:noFill/>
                </a:ln>
                <a:solidFill>
                  <a:srgbClr val="515252"/>
                </a:solidFill>
                <a:effectLst/>
                <a:uLnTx/>
                <a:uFillTx/>
                <a:latin typeface="Calibri" panose="020F0502020204030204" pitchFamily="34" charset="0"/>
                <a:cs typeface="Calibri" panose="020F0502020204030204" pitchFamily="34" charset="0"/>
                <a:sym typeface="Lato Bold"/>
              </a:rPr>
              <a:t> Xá</a:t>
            </a:r>
            <a:endParaRPr kumimoji="0" lang="vi-VN"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6" name="Shape 222">
            <a:extLst>
              <a:ext uri="{FF2B5EF4-FFF2-40B4-BE49-F238E27FC236}">
                <a16:creationId xmlns:a16="http://schemas.microsoft.com/office/drawing/2014/main" id="{CF210E0C-2E3C-41F0-8B20-05BD6A7B5010}"/>
              </a:ext>
            </a:extLst>
          </p:cNvPr>
          <p:cNvSpPr/>
          <p:nvPr/>
        </p:nvSpPr>
        <p:spPr>
          <a:xfrm>
            <a:off x="5204586" y="62741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7" name="Shape 223">
            <a:extLst>
              <a:ext uri="{FF2B5EF4-FFF2-40B4-BE49-F238E27FC236}">
                <a16:creationId xmlns:a16="http://schemas.microsoft.com/office/drawing/2014/main" id="{00F1A124-8E46-40C3-8CB9-2CEF0519B081}"/>
              </a:ext>
            </a:extLst>
          </p:cNvPr>
          <p:cNvSpPr/>
          <p:nvPr/>
        </p:nvSpPr>
        <p:spPr>
          <a:xfrm>
            <a:off x="5467204" y="71031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01</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8" name="Shape 221">
            <a:extLst>
              <a:ext uri="{FF2B5EF4-FFF2-40B4-BE49-F238E27FC236}">
                <a16:creationId xmlns:a16="http://schemas.microsoft.com/office/drawing/2014/main" id="{5C3350D0-AB90-456D-9B5C-0F98D13E02AE}"/>
              </a:ext>
            </a:extLst>
          </p:cNvPr>
          <p:cNvSpPr/>
          <p:nvPr/>
        </p:nvSpPr>
        <p:spPr>
          <a:xfrm>
            <a:off x="6369545" y="1408475"/>
            <a:ext cx="1678345"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a:ln>
                  <a:noFill/>
                </a:ln>
                <a:solidFill>
                  <a:srgbClr val="515252"/>
                </a:solidFill>
                <a:effectLst/>
                <a:uLnTx/>
                <a:uFillTx/>
                <a:latin typeface="Calibri" panose="020F0502020204030204" pitchFamily="34" charset="0"/>
                <a:cs typeface="Calibri" panose="020F0502020204030204" pitchFamily="34" charset="0"/>
                <a:sym typeface="Lato Bold"/>
              </a:rPr>
              <a:t>Du ngoạn</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9" name="Shape 222">
            <a:extLst>
              <a:ext uri="{FF2B5EF4-FFF2-40B4-BE49-F238E27FC236}">
                <a16:creationId xmlns:a16="http://schemas.microsoft.com/office/drawing/2014/main" id="{A90039EF-2134-4FC6-83A9-33F4145D13ED}"/>
              </a:ext>
            </a:extLst>
          </p:cNvPr>
          <p:cNvSpPr/>
          <p:nvPr/>
        </p:nvSpPr>
        <p:spPr>
          <a:xfrm>
            <a:off x="5204586" y="1502543"/>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0" name="Shape 223">
            <a:extLst>
              <a:ext uri="{FF2B5EF4-FFF2-40B4-BE49-F238E27FC236}">
                <a16:creationId xmlns:a16="http://schemas.microsoft.com/office/drawing/2014/main" id="{2802B309-4ED2-4C80-99F4-1BAAFA494BB7}"/>
              </a:ext>
            </a:extLst>
          </p:cNvPr>
          <p:cNvSpPr/>
          <p:nvPr/>
        </p:nvSpPr>
        <p:spPr>
          <a:xfrm>
            <a:off x="5506024" y="1531587"/>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02</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1" name="Shape 221">
            <a:extLst>
              <a:ext uri="{FF2B5EF4-FFF2-40B4-BE49-F238E27FC236}">
                <a16:creationId xmlns:a16="http://schemas.microsoft.com/office/drawing/2014/main" id="{F2B0DDF2-0158-4A79-A260-9ED84EC5EA63}"/>
              </a:ext>
            </a:extLst>
          </p:cNvPr>
          <p:cNvSpPr/>
          <p:nvPr/>
        </p:nvSpPr>
        <p:spPr>
          <a:xfrm>
            <a:off x="6369545" y="2399466"/>
            <a:ext cx="1824217"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a:ln>
                  <a:noFill/>
                </a:ln>
                <a:solidFill>
                  <a:srgbClr val="515252"/>
                </a:solidFill>
                <a:effectLst/>
                <a:uLnTx/>
                <a:uFillTx/>
                <a:latin typeface="Calibri" panose="020F0502020204030204" pitchFamily="34" charset="0"/>
                <a:cs typeface="Calibri" panose="020F0502020204030204" pitchFamily="34" charset="0"/>
                <a:sym typeface="Lato Bold"/>
              </a:rPr>
              <a:t>Hoảng hốt</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2" name="Shape 222">
            <a:extLst>
              <a:ext uri="{FF2B5EF4-FFF2-40B4-BE49-F238E27FC236}">
                <a16:creationId xmlns:a16="http://schemas.microsoft.com/office/drawing/2014/main" id="{CBE00C12-2BF6-456B-B6CB-850A91BD289F}"/>
              </a:ext>
            </a:extLst>
          </p:cNvPr>
          <p:cNvSpPr/>
          <p:nvPr/>
        </p:nvSpPr>
        <p:spPr>
          <a:xfrm>
            <a:off x="5204586" y="249353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3" name="Shape 223">
            <a:extLst>
              <a:ext uri="{FF2B5EF4-FFF2-40B4-BE49-F238E27FC236}">
                <a16:creationId xmlns:a16="http://schemas.microsoft.com/office/drawing/2014/main" id="{E687E286-0ADA-45D0-B2D2-6AD958CB2ECC}"/>
              </a:ext>
            </a:extLst>
          </p:cNvPr>
          <p:cNvSpPr/>
          <p:nvPr/>
        </p:nvSpPr>
        <p:spPr>
          <a:xfrm>
            <a:off x="5467204" y="257643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03</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14" name="Shape 221">
            <a:extLst>
              <a:ext uri="{FF2B5EF4-FFF2-40B4-BE49-F238E27FC236}">
                <a16:creationId xmlns:a16="http://schemas.microsoft.com/office/drawing/2014/main" id="{D24F4BB5-0296-4FB6-8AF4-42AA2C93F886}"/>
              </a:ext>
            </a:extLst>
          </p:cNvPr>
          <p:cNvSpPr/>
          <p:nvPr/>
        </p:nvSpPr>
        <p:spPr>
          <a:xfrm>
            <a:off x="6369545" y="3274596"/>
            <a:ext cx="2246639" cy="54373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200" b="1" i="0" u="none" strike="noStrike" kern="0" spc="0" normalizeH="0" baseline="0" noProof="0">
                <a:ln>
                  <a:noFill/>
                </a:ln>
                <a:solidFill>
                  <a:srgbClr val="515252"/>
                </a:solidFill>
                <a:effectLst/>
                <a:uLnTx/>
                <a:uFillTx/>
                <a:latin typeface="Calibri" panose="020F0502020204030204" pitchFamily="34" charset="0"/>
                <a:cs typeface="Calibri" panose="020F0502020204030204" pitchFamily="34" charset="0"/>
                <a:sym typeface="Lato Bold"/>
              </a:rPr>
              <a:t>Khóm</a:t>
            </a:r>
            <a:r>
              <a:rPr kumimoji="0" lang="en-US" sz="3200" b="1" i="0" u="none" strike="noStrike" kern="0" spc="0" normalizeH="0" noProof="0">
                <a:ln>
                  <a:noFill/>
                </a:ln>
                <a:solidFill>
                  <a:srgbClr val="515252"/>
                </a:solidFill>
                <a:effectLst/>
                <a:uLnTx/>
                <a:uFillTx/>
                <a:latin typeface="Calibri" panose="020F0502020204030204" pitchFamily="34" charset="0"/>
                <a:cs typeface="Calibri" panose="020F0502020204030204" pitchFamily="34" charset="0"/>
                <a:sym typeface="Lato Bold"/>
              </a:rPr>
              <a:t> lau</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5" name="Shape 222">
            <a:extLst>
              <a:ext uri="{FF2B5EF4-FFF2-40B4-BE49-F238E27FC236}">
                <a16:creationId xmlns:a16="http://schemas.microsoft.com/office/drawing/2014/main" id="{DA6D9502-EFA6-46CC-B6A1-B87708BF07A1}"/>
              </a:ext>
            </a:extLst>
          </p:cNvPr>
          <p:cNvSpPr/>
          <p:nvPr/>
        </p:nvSpPr>
        <p:spPr>
          <a:xfrm>
            <a:off x="5204586" y="3368664"/>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16" name="Shape 223">
            <a:extLst>
              <a:ext uri="{FF2B5EF4-FFF2-40B4-BE49-F238E27FC236}">
                <a16:creationId xmlns:a16="http://schemas.microsoft.com/office/drawing/2014/main" id="{81F12023-B0CC-46C8-9AB2-2D783584CA95}"/>
              </a:ext>
            </a:extLst>
          </p:cNvPr>
          <p:cNvSpPr/>
          <p:nvPr/>
        </p:nvSpPr>
        <p:spPr>
          <a:xfrm>
            <a:off x="5506024" y="3397708"/>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04</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pic>
        <p:nvPicPr>
          <p:cNvPr id="17" name="图片 16">
            <a:extLst>
              <a:ext uri="{FF2B5EF4-FFF2-40B4-BE49-F238E27FC236}">
                <a16:creationId xmlns:a16="http://schemas.microsoft.com/office/drawing/2014/main" id="{08152706-A5DF-4A35-B763-BA2E02970E22}"/>
              </a:ext>
            </a:extLst>
          </p:cNvPr>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p:blipFill>
        <p:spPr>
          <a:xfrm>
            <a:off x="2308364" y="4260701"/>
            <a:ext cx="2247948" cy="2827316"/>
          </a:xfrm>
          <a:prstGeom prst="rect">
            <a:avLst/>
          </a:prstGeom>
        </p:spPr>
      </p:pic>
      <p:sp>
        <p:nvSpPr>
          <p:cNvPr id="18" name="Shape 221">
            <a:extLst>
              <a:ext uri="{FF2B5EF4-FFF2-40B4-BE49-F238E27FC236}">
                <a16:creationId xmlns:a16="http://schemas.microsoft.com/office/drawing/2014/main" id="{A1C54326-95E8-44ED-AA3B-175DF9C16DC3}"/>
              </a:ext>
            </a:extLst>
          </p:cNvPr>
          <p:cNvSpPr/>
          <p:nvPr/>
        </p:nvSpPr>
        <p:spPr>
          <a:xfrm>
            <a:off x="6369545" y="4045841"/>
            <a:ext cx="1572546" cy="543739"/>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3200" b="1" kern="0">
                <a:solidFill>
                  <a:srgbClr val="515252"/>
                </a:solidFill>
                <a:latin typeface="Calibri" panose="020F0502020204030204" pitchFamily="34" charset="0"/>
                <a:cs typeface="Calibri" panose="020F0502020204030204" pitchFamily="34" charset="0"/>
                <a:sym typeface="Lato Bold"/>
              </a:rPr>
              <a:t>Hiển linh</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
        <p:nvSpPr>
          <p:cNvPr id="19" name="Shape 222">
            <a:extLst>
              <a:ext uri="{FF2B5EF4-FFF2-40B4-BE49-F238E27FC236}">
                <a16:creationId xmlns:a16="http://schemas.microsoft.com/office/drawing/2014/main" id="{A569C411-DB95-4DA2-B5D0-CBDFE372C75A}"/>
              </a:ext>
            </a:extLst>
          </p:cNvPr>
          <p:cNvSpPr/>
          <p:nvPr/>
        </p:nvSpPr>
        <p:spPr>
          <a:xfrm>
            <a:off x="5204586" y="4139909"/>
            <a:ext cx="891414" cy="355601"/>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3600" b="0" i="0" u="none" strike="noStrike" kern="0" cap="none" spc="0" normalizeH="0" baseline="0" noProof="0">
              <a:ln>
                <a:noFill/>
              </a:ln>
              <a:solidFill>
                <a:srgbClr val="FFFFFF"/>
              </a:solidFill>
              <a:effectLst/>
              <a:uLnTx/>
              <a:uFillTx/>
              <a:latin typeface="Helvetica Light"/>
              <a:sym typeface="Helvetica Light"/>
            </a:endParaRPr>
          </a:p>
        </p:txBody>
      </p:sp>
      <p:sp>
        <p:nvSpPr>
          <p:cNvPr id="20" name="Shape 223">
            <a:extLst>
              <a:ext uri="{FF2B5EF4-FFF2-40B4-BE49-F238E27FC236}">
                <a16:creationId xmlns:a16="http://schemas.microsoft.com/office/drawing/2014/main" id="{7C72CA67-6800-4F68-9EB5-A6B5997FF505}"/>
              </a:ext>
            </a:extLst>
          </p:cNvPr>
          <p:cNvSpPr/>
          <p:nvPr/>
        </p:nvSpPr>
        <p:spPr>
          <a:xfrm>
            <a:off x="5506024" y="4168953"/>
            <a:ext cx="288541" cy="297517"/>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altLang="zh-CN" sz="1600" b="0" i="0" u="none" strike="noStrike" kern="0" cap="all" spc="0" normalizeH="0" baseline="0" noProof="0" dirty="0">
                <a:ln>
                  <a:noFill/>
                </a:ln>
                <a:solidFill>
                  <a:srgbClr val="FFFFFF"/>
                </a:solidFill>
                <a:effectLst/>
                <a:uLnTx/>
                <a:uFillTx/>
                <a:latin typeface="Lato Bold"/>
                <a:ea typeface="等线" panose="02010600030101010101" pitchFamily="2" charset="-122"/>
                <a:cs typeface="+mn-cs"/>
                <a:sym typeface="Lato Bold"/>
              </a:rPr>
              <a:t>05</a:t>
            </a:r>
            <a:endParaRPr kumimoji="0" sz="1600" b="0" i="0" u="none" strike="noStrike" kern="0" cap="all" spc="0" normalizeH="0" baseline="0" noProof="0" dirty="0">
              <a:ln>
                <a:noFill/>
              </a:ln>
              <a:solidFill>
                <a:srgbClr val="FFFFFF"/>
              </a:solidFill>
              <a:effectLst/>
              <a:uLnTx/>
              <a:uFillTx/>
              <a:latin typeface="Lato Bold"/>
              <a:cs typeface="+mn-cs"/>
              <a:sym typeface="Lato Bold"/>
            </a:endParaRPr>
          </a:p>
        </p:txBody>
      </p:sp>
      <p:sp>
        <p:nvSpPr>
          <p:cNvPr id="3" name="TextBox 2">
            <a:extLst>
              <a:ext uri="{FF2B5EF4-FFF2-40B4-BE49-F238E27FC236}">
                <a16:creationId xmlns:a16="http://schemas.microsoft.com/office/drawing/2014/main" id="{BE1A929B-2C40-407E-86A5-C6CCF307C5AF}"/>
              </a:ext>
            </a:extLst>
          </p:cNvPr>
          <p:cNvSpPr txBox="1"/>
          <p:nvPr/>
        </p:nvSpPr>
        <p:spPr>
          <a:xfrm>
            <a:off x="509469" y="1178388"/>
            <a:ext cx="3575192" cy="3139321"/>
          </a:xfrm>
          <a:prstGeom prst="rect">
            <a:avLst/>
          </a:prstGeom>
          <a:noFill/>
        </p:spPr>
        <p:txBody>
          <a:bodyPr wrap="square" rtlCol="0">
            <a:spAutoFit/>
          </a:bodyPr>
          <a:lstStyle/>
          <a:p>
            <a:pPr algn="ctr"/>
            <a:r>
              <a:rPr lang="en-US" sz="6600">
                <a:latin typeface="Times New Roman" panose="02020603050405020304" pitchFamily="18" charset="0"/>
                <a:cs typeface="Times New Roman" panose="02020603050405020304" pitchFamily="18" charset="0"/>
              </a:rPr>
              <a:t>Luyện đọc từ khó</a:t>
            </a:r>
            <a:endParaRPr lang="vi-VN" sz="6600">
              <a:latin typeface="Times New Roman" panose="02020603050405020304" pitchFamily="18" charset="0"/>
              <a:cs typeface="Times New Roman" panose="02020603050405020304" pitchFamily="18" charset="0"/>
            </a:endParaRPr>
          </a:p>
        </p:txBody>
      </p:sp>
      <p:sp>
        <p:nvSpPr>
          <p:cNvPr id="21" name="Shape 222">
            <a:extLst>
              <a:ext uri="{FF2B5EF4-FFF2-40B4-BE49-F238E27FC236}">
                <a16:creationId xmlns:a16="http://schemas.microsoft.com/office/drawing/2014/main" id="{EA995329-6CB8-40CB-A4E9-C707160FD011}"/>
              </a:ext>
            </a:extLst>
          </p:cNvPr>
          <p:cNvSpPr/>
          <p:nvPr/>
        </p:nvSpPr>
        <p:spPr>
          <a:xfrm>
            <a:off x="5233615" y="4999858"/>
            <a:ext cx="862385" cy="355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kumimoji="0" lang="en-US" sz="1600" b="0" i="0" u="none" strike="noStrike" kern="0" cap="none" spc="0" normalizeH="0" baseline="0" noProof="0">
                <a:ln>
                  <a:noFill/>
                </a:ln>
                <a:solidFill>
                  <a:srgbClr val="FFFFFF"/>
                </a:solidFill>
                <a:effectLst/>
                <a:uLnTx/>
                <a:uFillTx/>
                <a:latin typeface="Helvetica Light"/>
                <a:sym typeface="Helvetica Light"/>
              </a:rPr>
              <a:t>06</a:t>
            </a: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22" name="Shape 221">
            <a:extLst>
              <a:ext uri="{FF2B5EF4-FFF2-40B4-BE49-F238E27FC236}">
                <a16:creationId xmlns:a16="http://schemas.microsoft.com/office/drawing/2014/main" id="{995CF01C-7C80-43D3-8D21-5624F8196C00}"/>
              </a:ext>
            </a:extLst>
          </p:cNvPr>
          <p:cNvSpPr/>
          <p:nvPr/>
        </p:nvSpPr>
        <p:spPr>
          <a:xfrm>
            <a:off x="6369545" y="4809245"/>
            <a:ext cx="1572546" cy="54373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3200" b="1" kern="0">
                <a:solidFill>
                  <a:srgbClr val="515252"/>
                </a:solidFill>
                <a:latin typeface="Calibri" panose="020F0502020204030204" pitchFamily="34" charset="0"/>
                <a:cs typeface="Calibri" panose="020F0502020204030204" pitchFamily="34" charset="0"/>
                <a:sym typeface="Lato Bold"/>
              </a:rPr>
              <a:t>Nô nức</a:t>
            </a:r>
            <a:endParaRPr kumimoji="0" lang="en-US" sz="3200" b="1" i="0" u="none" strike="noStrike" kern="0" spc="0" normalizeH="0" baseline="0" noProof="0" dirty="0">
              <a:ln>
                <a:noFill/>
              </a:ln>
              <a:solidFill>
                <a:srgbClr val="515252"/>
              </a:solidFill>
              <a:effectLst/>
              <a:uLnTx/>
              <a:uFillTx/>
              <a:latin typeface="Calibri" panose="020F0502020204030204" pitchFamily="34" charset="0"/>
              <a:cs typeface="Calibri" panose="020F0502020204030204" pitchFamily="34" charset="0"/>
              <a:sym typeface="Lato Bold"/>
            </a:endParaRPr>
          </a:p>
        </p:txBody>
      </p:sp>
    </p:spTree>
    <p:extLst>
      <p:ext uri="{BB962C8B-B14F-4D97-AF65-F5344CB8AC3E}">
        <p14:creationId xmlns:p14="http://schemas.microsoft.com/office/powerpoint/2010/main" val="235659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E18C-DF0C-4006-B92B-6F961CDBFC04}"/>
              </a:ext>
            </a:extLst>
          </p:cNvPr>
          <p:cNvSpPr txBox="1"/>
          <p:nvPr/>
        </p:nvSpPr>
        <p:spPr>
          <a:xfrm>
            <a:off x="0" y="632344"/>
            <a:ext cx="11771086" cy="6240170"/>
          </a:xfrm>
          <a:prstGeom prst="rect">
            <a:avLst/>
          </a:prstGeom>
          <a:noFill/>
        </p:spPr>
        <p:txBody>
          <a:bodyPr wrap="square" rtlCol="0">
            <a:spAutoFit/>
          </a:bodyPr>
          <a:lstStyle/>
          <a:p>
            <a:r>
              <a:rPr lang="en-US" altLang="vi-VN" sz="2350" b="1">
                <a:solidFill>
                  <a:srgbClr val="333399"/>
                </a:solidFill>
                <a:latin typeface="Times New Roman" panose="02020603050405020304" pitchFamily="18" charset="0"/>
                <a:cs typeface="Times New Roman" panose="02020603050405020304" pitchFamily="18" charset="0"/>
              </a:rPr>
              <a:t>      1. Đời Hùng Vương thứ 18, ở làng Chử Xá bên bờ sông Hồng, có một chàng trai tên là Chử Đồng Tử. Nhà nghèo, mẹ mất sớm, hai cha con chàng chỉ có một chiếc khố mặc chung. Khi cha mất, chàng thương cha nên đã quấn khố chôn cha, còn mình đành ở không.</a:t>
            </a:r>
          </a:p>
          <a:p>
            <a:r>
              <a:rPr lang="en-US" altLang="vi-VN" sz="2350" b="1">
                <a:solidFill>
                  <a:schemeClr val="accent2">
                    <a:lumMod val="75000"/>
                  </a:schemeClr>
                </a:solidFill>
                <a:latin typeface="Times New Roman" panose="02020603050405020304" pitchFamily="18" charset="0"/>
                <a:cs typeface="Times New Roman" panose="02020603050405020304" pitchFamily="18" charset="0"/>
              </a:rPr>
              <a:t>       2</a:t>
            </a:r>
            <a:r>
              <a:rPr lang="en-US" altLang="vi-VN" sz="2350">
                <a:solidFill>
                  <a:schemeClr val="accent2">
                    <a:lumMod val="75000"/>
                  </a:schemeClr>
                </a:solidFill>
                <a:latin typeface="Times New Roman" panose="02020603050405020304" pitchFamily="18" charset="0"/>
                <a:cs typeface="Times New Roman" panose="02020603050405020304" pitchFamily="18" charset="0"/>
              </a:rPr>
              <a:t>. </a:t>
            </a:r>
            <a:r>
              <a:rPr lang="en-US" altLang="vi-VN" sz="2350" b="1">
                <a:solidFill>
                  <a:schemeClr val="accent2">
                    <a:lumMod val="75000"/>
                  </a:schemeClr>
                </a:solidFill>
                <a:latin typeface="Times New Roman" panose="02020603050405020304" pitchFamily="18" charset="0"/>
                <a:cs typeface="Times New Roman" panose="02020603050405020304"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đổi bàng hoàng. Nhưng khi biết rõ tình cảnh nhà chàng, nàng rất cảm động và cho là duyên trời sắp đặt, liền mở tiệc ăn mừng và kết duyên với chàng.</a:t>
            </a:r>
          </a:p>
          <a:p>
            <a:r>
              <a:rPr lang="en-US" altLang="vi-VN" sz="2350" b="1">
                <a:solidFill>
                  <a:schemeClr val="accent6">
                    <a:lumMod val="75000"/>
                  </a:schemeClr>
                </a:solidFill>
                <a:latin typeface="Times New Roman" panose="02020603050405020304" pitchFamily="18" charset="0"/>
                <a:cs typeface="Times New Roman" panose="02020603050405020304" pitchFamily="18" charset="0"/>
              </a:rPr>
              <a:t>      3. Sau đó, vợ chồng Chử Đồng Tử không về kinh mà tìm thầy học đạo và đi khắp nơi truyền cho dân cách trồng lúa, nuôi tằm, dệt vải. Cuối cùng cả hai đều hóa lên trời. Sau khi đã về trời, Chử Đồng Tử còn nhiều lần hiển linh giúp dân đánh giặc.</a:t>
            </a:r>
          </a:p>
          <a:p>
            <a:r>
              <a:rPr lang="en-US" altLang="vi-VN" sz="2350" b="1">
                <a:latin typeface="Times New Roman" panose="02020603050405020304" pitchFamily="18" charset="0"/>
                <a:cs typeface="Times New Roman" panose="02020603050405020304" pitchFamily="18" charset="0"/>
              </a:rPr>
              <a:t>      4. 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vi-VN" sz="235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7E15A48-B010-4C26-8B08-CE2F0AB666D5}"/>
              </a:ext>
            </a:extLst>
          </p:cNvPr>
          <p:cNvSpPr txBox="1"/>
          <p:nvPr/>
        </p:nvSpPr>
        <p:spPr>
          <a:xfrm>
            <a:off x="2989943" y="137440"/>
            <a:ext cx="6212114" cy="584775"/>
          </a:xfrm>
          <a:prstGeom prst="rect">
            <a:avLst/>
          </a:prstGeom>
          <a:noFill/>
        </p:spPr>
        <p:txBody>
          <a:bodyPr wrap="square" rtlCol="0">
            <a:spAutoFit/>
          </a:bodyPr>
          <a:lstStyle/>
          <a:p>
            <a:pPr algn="ctr"/>
            <a:r>
              <a:rPr lang="en-US" sz="3200" b="1">
                <a:solidFill>
                  <a:srgbClr val="FF0000"/>
                </a:solidFill>
                <a:latin typeface="HP001 4 hàng" panose="020B0603050302020204" pitchFamily="34" charset="-93"/>
                <a:cs typeface="Times New Roman" panose="02020603050405020304" pitchFamily="18" charset="0"/>
              </a:rPr>
              <a:t>Sự tích lễ hội Chử Đồng Tử</a:t>
            </a:r>
            <a:endParaRPr lang="vi-VN" sz="3200" b="1">
              <a:solidFill>
                <a:srgbClr val="FF0000"/>
              </a:solidFill>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213645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CEC845-CCD5-4D87-9736-1B345F519B78}"/>
              </a:ext>
            </a:extLst>
          </p:cNvPr>
          <p:cNvPicPr>
            <a:picLocks noChangeAspect="1"/>
          </p:cNvPicPr>
          <p:nvPr/>
        </p:nvPicPr>
        <p:blipFill>
          <a:blip r:embed="rId2"/>
          <a:stretch>
            <a:fillRect/>
          </a:stretch>
        </p:blipFill>
        <p:spPr>
          <a:xfrm>
            <a:off x="0" y="-16043"/>
            <a:ext cx="12191999" cy="7074036"/>
          </a:xfrm>
          <a:prstGeom prst="rect">
            <a:avLst/>
          </a:prstGeom>
        </p:spPr>
      </p:pic>
      <p:sp>
        <p:nvSpPr>
          <p:cNvPr id="13314" name="Title 1">
            <a:extLst>
              <a:ext uri="{FF2B5EF4-FFF2-40B4-BE49-F238E27FC236}">
                <a16:creationId xmlns:a16="http://schemas.microsoft.com/office/drawing/2014/main" id="{BE141B18-AAF4-4BC9-A1B2-CBFC76597275}"/>
              </a:ext>
            </a:extLst>
          </p:cNvPr>
          <p:cNvSpPr>
            <a:spLocks noGrp="1" noChangeArrowheads="1"/>
          </p:cNvSpPr>
          <p:nvPr>
            <p:ph type="title"/>
          </p:nvPr>
        </p:nvSpPr>
        <p:spPr>
          <a:xfrm>
            <a:off x="2057400" y="41275"/>
            <a:ext cx="5715000" cy="914400"/>
          </a:xfrm>
        </p:spPr>
        <p:txBody>
          <a:bodyPr/>
          <a:lstStyle/>
          <a:p>
            <a:r>
              <a:rPr lang="vi-VN" altLang="en-US" sz="5400" b="1" dirty="0" err="1">
                <a:solidFill>
                  <a:schemeClr val="bg1"/>
                </a:solidFill>
              </a:rPr>
              <a:t>Đọc</a:t>
            </a:r>
            <a:r>
              <a:rPr lang="vi-VN" altLang="en-US" sz="5400" b="1" dirty="0">
                <a:solidFill>
                  <a:schemeClr val="bg1"/>
                </a:solidFill>
              </a:rPr>
              <a:t> câu </a:t>
            </a:r>
            <a:r>
              <a:rPr lang="vi-VN" altLang="en-US" sz="5400" b="1" dirty="0" err="1">
                <a:solidFill>
                  <a:schemeClr val="bg1"/>
                </a:solidFill>
              </a:rPr>
              <a:t>dài</a:t>
            </a:r>
            <a:endParaRPr lang="en-US" altLang="en-US" sz="5400" b="1" dirty="0">
              <a:solidFill>
                <a:schemeClr val="bg1"/>
              </a:solidFill>
            </a:endParaRPr>
          </a:p>
        </p:txBody>
      </p:sp>
      <p:sp>
        <p:nvSpPr>
          <p:cNvPr id="3" name="Content Placeholder 2">
            <a:extLst>
              <a:ext uri="{FF2B5EF4-FFF2-40B4-BE49-F238E27FC236}">
                <a16:creationId xmlns:a16="http://schemas.microsoft.com/office/drawing/2014/main" id="{5520400C-E047-460B-98AC-C2750DF20DA7}"/>
              </a:ext>
            </a:extLst>
          </p:cNvPr>
          <p:cNvSpPr>
            <a:spLocks noGrp="1"/>
          </p:cNvSpPr>
          <p:nvPr>
            <p:ph idx="1"/>
          </p:nvPr>
        </p:nvSpPr>
        <p:spPr>
          <a:xfrm>
            <a:off x="2133600" y="2286000"/>
            <a:ext cx="8229600" cy="3124200"/>
          </a:xfrm>
        </p:spPr>
        <p:txBody>
          <a:bodyPr/>
          <a:lstStyle/>
          <a:p>
            <a:pPr marL="0" indent="0" algn="just">
              <a:buNone/>
              <a:defRPr/>
            </a:pPr>
            <a:r>
              <a:rPr lang="vi-VN" altLang="en-US" dirty="0">
                <a:latin typeface="Times New Roman" pitchFamily="18" charset="0"/>
                <a:cs typeface="Times New Roman" pitchFamily="18" charset="0"/>
              </a:rPr>
              <a:t>    </a:t>
            </a:r>
            <a:r>
              <a:rPr lang="vi-VN" altLang="en-US" sz="3500" dirty="0">
                <a:solidFill>
                  <a:schemeClr val="bg1"/>
                </a:solidFill>
                <a:latin typeface="Times New Roman" pitchFamily="18" charset="0"/>
                <a:cs typeface="Times New Roman" pitchFamily="18" charset="0"/>
              </a:rPr>
              <a:t>Nhà nghèo, mẹ mất sớm, hai cha con chàng chỉ có một chiếc khố mặc chung.  Khi cha mất,  chàng thương cha nên đã quấn khố chôn cha, còn mình đành ở không.  </a:t>
            </a:r>
          </a:p>
          <a:p>
            <a:pPr>
              <a:defRPr/>
            </a:pPr>
            <a:endParaRPr lang="en-US" dirty="0"/>
          </a:p>
        </p:txBody>
      </p:sp>
      <p:cxnSp>
        <p:nvCxnSpPr>
          <p:cNvPr id="5" name="Straight Connector 4">
            <a:extLst>
              <a:ext uri="{FF2B5EF4-FFF2-40B4-BE49-F238E27FC236}">
                <a16:creationId xmlns:a16="http://schemas.microsoft.com/office/drawing/2014/main" id="{D46E062B-686A-4519-A0E6-9F01EE60AECD}"/>
              </a:ext>
            </a:extLst>
          </p:cNvPr>
          <p:cNvCxnSpPr/>
          <p:nvPr/>
        </p:nvCxnSpPr>
        <p:spPr bwMode="auto">
          <a:xfrm flipH="1">
            <a:off x="4876800" y="23622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6" name="Straight Connector 5">
            <a:extLst>
              <a:ext uri="{FF2B5EF4-FFF2-40B4-BE49-F238E27FC236}">
                <a16:creationId xmlns:a16="http://schemas.microsoft.com/office/drawing/2014/main" id="{137ABE52-74D8-4F77-86F6-BA711303F270}"/>
              </a:ext>
            </a:extLst>
          </p:cNvPr>
          <p:cNvCxnSpPr/>
          <p:nvPr/>
        </p:nvCxnSpPr>
        <p:spPr bwMode="auto">
          <a:xfrm flipH="1">
            <a:off x="7772400" y="23622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7" name="Straight Connector 6">
            <a:extLst>
              <a:ext uri="{FF2B5EF4-FFF2-40B4-BE49-F238E27FC236}">
                <a16:creationId xmlns:a16="http://schemas.microsoft.com/office/drawing/2014/main" id="{30F5684A-25CC-4356-8D75-8CE71D04D2A1}"/>
              </a:ext>
            </a:extLst>
          </p:cNvPr>
          <p:cNvCxnSpPr/>
          <p:nvPr/>
        </p:nvCxnSpPr>
        <p:spPr bwMode="auto">
          <a:xfrm flipH="1">
            <a:off x="9378950" y="28956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8" name="Straight Connector 7">
            <a:extLst>
              <a:ext uri="{FF2B5EF4-FFF2-40B4-BE49-F238E27FC236}">
                <a16:creationId xmlns:a16="http://schemas.microsoft.com/office/drawing/2014/main" id="{43F41C47-D5C6-461F-B038-5D8D16E77CF7}"/>
              </a:ext>
            </a:extLst>
          </p:cNvPr>
          <p:cNvCxnSpPr/>
          <p:nvPr/>
        </p:nvCxnSpPr>
        <p:spPr bwMode="auto">
          <a:xfrm flipH="1">
            <a:off x="9456738" y="28956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C5253063-362E-4B42-8D07-7343470D7E07}"/>
              </a:ext>
            </a:extLst>
          </p:cNvPr>
          <p:cNvCxnSpPr/>
          <p:nvPr/>
        </p:nvCxnSpPr>
        <p:spPr bwMode="auto">
          <a:xfrm flipH="1">
            <a:off x="3805238" y="34290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8EB3BDF2-D1CC-4484-ABEC-29A76CB7989C}"/>
              </a:ext>
            </a:extLst>
          </p:cNvPr>
          <p:cNvCxnSpPr/>
          <p:nvPr/>
        </p:nvCxnSpPr>
        <p:spPr bwMode="auto">
          <a:xfrm flipH="1">
            <a:off x="3944938" y="39624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B1EE9E8B-6B63-4269-AD8F-F1EDD96CDC19}"/>
              </a:ext>
            </a:extLst>
          </p:cNvPr>
          <p:cNvCxnSpPr/>
          <p:nvPr/>
        </p:nvCxnSpPr>
        <p:spPr bwMode="auto">
          <a:xfrm flipH="1">
            <a:off x="8458200" y="39624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CDC7A8A7-7082-4B35-8431-555105E70F43}"/>
              </a:ext>
            </a:extLst>
          </p:cNvPr>
          <p:cNvCxnSpPr/>
          <p:nvPr/>
        </p:nvCxnSpPr>
        <p:spPr bwMode="auto">
          <a:xfrm flipH="1">
            <a:off x="8382000" y="3962400"/>
            <a:ext cx="76200" cy="533400"/>
          </a:xfrm>
          <a:prstGeom prst="line">
            <a:avLst/>
          </a:prstGeom>
          <a:ln>
            <a:solidFill>
              <a:srgbClr val="FF00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E18C-DF0C-4006-B92B-6F961CDBFC04}"/>
              </a:ext>
            </a:extLst>
          </p:cNvPr>
          <p:cNvSpPr txBox="1"/>
          <p:nvPr/>
        </p:nvSpPr>
        <p:spPr>
          <a:xfrm>
            <a:off x="0" y="632344"/>
            <a:ext cx="11771086" cy="6240170"/>
          </a:xfrm>
          <a:prstGeom prst="rect">
            <a:avLst/>
          </a:prstGeom>
          <a:noFill/>
        </p:spPr>
        <p:txBody>
          <a:bodyPr wrap="square" rtlCol="0">
            <a:spAutoFit/>
          </a:bodyPr>
          <a:lstStyle/>
          <a:p>
            <a:r>
              <a:rPr lang="en-US" altLang="vi-VN" sz="2350" b="1">
                <a:solidFill>
                  <a:srgbClr val="333399"/>
                </a:solidFill>
                <a:latin typeface="Times New Roman" panose="02020603050405020304" pitchFamily="18" charset="0"/>
                <a:cs typeface="Times New Roman" panose="02020603050405020304" pitchFamily="18" charset="0"/>
              </a:rPr>
              <a:t>      1. Đời Hùng Vương thứ 18, ở làng Chử Xá bên bờ sông Hồng, có một chàng trai tên là Chử Đồng Tử. Nhà nghèo, mẹ mất sớm, hai cha con chàng chỉ có một chiếc khố mặc chung. Khi cha mất, chàng thương cha nên đã quấn khố chôn cha, còn mình đành ở không.</a:t>
            </a:r>
          </a:p>
          <a:p>
            <a:r>
              <a:rPr lang="en-US" altLang="vi-VN" sz="2350" b="1">
                <a:solidFill>
                  <a:schemeClr val="accent2">
                    <a:lumMod val="75000"/>
                  </a:schemeClr>
                </a:solidFill>
                <a:latin typeface="Times New Roman" panose="02020603050405020304" pitchFamily="18" charset="0"/>
                <a:cs typeface="Times New Roman" panose="02020603050405020304" pitchFamily="18" charset="0"/>
              </a:rPr>
              <a:t>       2</a:t>
            </a:r>
            <a:r>
              <a:rPr lang="en-US" altLang="vi-VN" sz="2350">
                <a:solidFill>
                  <a:schemeClr val="accent2">
                    <a:lumMod val="75000"/>
                  </a:schemeClr>
                </a:solidFill>
                <a:latin typeface="Times New Roman" panose="02020603050405020304" pitchFamily="18" charset="0"/>
                <a:cs typeface="Times New Roman" panose="02020603050405020304" pitchFamily="18" charset="0"/>
              </a:rPr>
              <a:t>. </a:t>
            </a:r>
            <a:r>
              <a:rPr lang="en-US" altLang="vi-VN" sz="2350" b="1">
                <a:solidFill>
                  <a:schemeClr val="accent2">
                    <a:lumMod val="75000"/>
                  </a:schemeClr>
                </a:solidFill>
                <a:latin typeface="Times New Roman" panose="02020603050405020304" pitchFamily="18" charset="0"/>
                <a:cs typeface="Times New Roman" panose="02020603050405020304"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đổi bàng hoàng. Nhưng khi biết rõ tình cảnh nhà chàng, nàng rất cảm động và cho là duyên trời sắp đặt, liền mở tiệc ăn mừng và kết duyên với chàng.</a:t>
            </a:r>
          </a:p>
          <a:p>
            <a:r>
              <a:rPr lang="en-US" altLang="vi-VN" sz="2350" b="1">
                <a:solidFill>
                  <a:schemeClr val="accent6">
                    <a:lumMod val="75000"/>
                  </a:schemeClr>
                </a:solidFill>
                <a:latin typeface="Times New Roman" panose="02020603050405020304" pitchFamily="18" charset="0"/>
                <a:cs typeface="Times New Roman" panose="02020603050405020304" pitchFamily="18" charset="0"/>
              </a:rPr>
              <a:t>      3. Sau đó, vợ chồng Chử Đồng Tử không về kinh mà tìm thầy học đạo và đi khắp nơi truyền cho dân cách trồng lúa, nuôi tằm, dệt vải. Cuối cùng cả hai đều hóa lên trời. Sau khi đã về trời, Chử Đồng Tử còn nhiều lần hiển linh giúp dân đánh giặc.</a:t>
            </a:r>
          </a:p>
          <a:p>
            <a:r>
              <a:rPr lang="en-US" altLang="vi-VN" sz="2350" b="1">
                <a:latin typeface="Times New Roman" panose="02020603050405020304" pitchFamily="18" charset="0"/>
                <a:cs typeface="Times New Roman" panose="02020603050405020304" pitchFamily="18" charset="0"/>
              </a:rPr>
              <a:t>      4. 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vi-VN" sz="235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7E15A48-B010-4C26-8B08-CE2F0AB666D5}"/>
              </a:ext>
            </a:extLst>
          </p:cNvPr>
          <p:cNvSpPr txBox="1"/>
          <p:nvPr/>
        </p:nvSpPr>
        <p:spPr>
          <a:xfrm>
            <a:off x="2989943" y="137440"/>
            <a:ext cx="6212114" cy="584775"/>
          </a:xfrm>
          <a:prstGeom prst="rect">
            <a:avLst/>
          </a:prstGeom>
          <a:noFill/>
        </p:spPr>
        <p:txBody>
          <a:bodyPr wrap="square" rtlCol="0">
            <a:spAutoFit/>
          </a:bodyPr>
          <a:lstStyle/>
          <a:p>
            <a:pPr algn="ctr"/>
            <a:r>
              <a:rPr lang="en-US" sz="3200" b="1">
                <a:solidFill>
                  <a:srgbClr val="FF0000"/>
                </a:solidFill>
                <a:latin typeface="HP001 4 hàng" panose="020B0603050302020204" pitchFamily="34" charset="-93"/>
                <a:cs typeface="Times New Roman" panose="02020603050405020304" pitchFamily="18" charset="0"/>
              </a:rPr>
              <a:t>Sự tích lễ hội Chử Đồng Tử</a:t>
            </a:r>
            <a:endParaRPr lang="vi-VN" sz="3200" b="1">
              <a:solidFill>
                <a:srgbClr val="FF0000"/>
              </a:solidFill>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302929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D7ED-095C-4A18-A05F-A5018226D04B}"/>
              </a:ext>
            </a:extLst>
          </p:cNvPr>
          <p:cNvSpPr>
            <a:spLocks noGrp="1"/>
          </p:cNvSpPr>
          <p:nvPr>
            <p:ph type="title"/>
          </p:nvPr>
        </p:nvSpPr>
        <p:spPr/>
        <p:txBody>
          <a:bodyPr/>
          <a:lstStyle/>
          <a:p>
            <a:pPr marL="320040" indent="-320040">
              <a:buClr>
                <a:schemeClr val="accent6">
                  <a:lumMod val="75000"/>
                </a:schemeClr>
              </a:buClr>
              <a:defRPr/>
            </a:pPr>
            <a:endParaRPr lang="en-US"/>
          </a:p>
        </p:txBody>
      </p:sp>
      <p:sp>
        <p:nvSpPr>
          <p:cNvPr id="14339" name="Content Placeholder 2">
            <a:extLst>
              <a:ext uri="{FF2B5EF4-FFF2-40B4-BE49-F238E27FC236}">
                <a16:creationId xmlns:a16="http://schemas.microsoft.com/office/drawing/2014/main" id="{0CAD25C2-09D2-46B0-8B5E-91BD3AD460E1}"/>
              </a:ext>
            </a:extLst>
          </p:cNvPr>
          <p:cNvSpPr>
            <a:spLocks noGrp="1" noChangeArrowheads="1"/>
          </p:cNvSpPr>
          <p:nvPr>
            <p:ph sz="quarter" idx="4294967295"/>
          </p:nvPr>
        </p:nvSpPr>
        <p:spPr>
          <a:xfrm>
            <a:off x="2667000" y="731839"/>
            <a:ext cx="6400800" cy="3475037"/>
          </a:xfrm>
        </p:spPr>
        <p:txBody>
          <a:bodyPr/>
          <a:lstStyle/>
          <a:p>
            <a:pPr eaLnBrk="1" hangingPunct="1"/>
            <a:endParaRPr lang="en-US" altLang="en-US"/>
          </a:p>
        </p:txBody>
      </p:sp>
      <p:pic>
        <p:nvPicPr>
          <p:cNvPr id="14340" name="Picture 2">
            <a:extLst>
              <a:ext uri="{FF2B5EF4-FFF2-40B4-BE49-F238E27FC236}">
                <a16:creationId xmlns:a16="http://schemas.microsoft.com/office/drawing/2014/main" id="{75544C5E-5DD9-48F4-8147-59E303D67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12">
            <a:extLst>
              <a:ext uri="{FF2B5EF4-FFF2-40B4-BE49-F238E27FC236}">
                <a16:creationId xmlns:a16="http://schemas.microsoft.com/office/drawing/2014/main" id="{50CA2FD9-24BD-46B6-95AF-357A1C66D7C8}"/>
              </a:ext>
            </a:extLst>
          </p:cNvPr>
          <p:cNvSpPr txBox="1">
            <a:spLocks noChangeArrowheads="1"/>
          </p:cNvSpPr>
          <p:nvPr/>
        </p:nvSpPr>
        <p:spPr bwMode="auto">
          <a:xfrm>
            <a:off x="1873250" y="1357314"/>
            <a:ext cx="8458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7200">
                <a:solidFill>
                  <a:srgbClr val="FF0000"/>
                </a:solidFill>
                <a:latin typeface="Times New Roman" panose="02020603050405020304" pitchFamily="18" charset="0"/>
                <a:cs typeface="Times New Roman" panose="02020603050405020304" pitchFamily="18" charset="0"/>
              </a:rPr>
              <a:t>Giải nghĩa từ</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WhitecornerFlower">
            <a:extLst>
              <a:ext uri="{FF2B5EF4-FFF2-40B4-BE49-F238E27FC236}">
                <a16:creationId xmlns:a16="http://schemas.microsoft.com/office/drawing/2014/main" id="{5367D8F1-E493-45A3-B96D-9020FF45C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1587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8" descr="WhitecornerFlower">
            <a:extLst>
              <a:ext uri="{FF2B5EF4-FFF2-40B4-BE49-F238E27FC236}">
                <a16:creationId xmlns:a16="http://schemas.microsoft.com/office/drawing/2014/main" id="{246AEFD9-37BA-4E2E-89F8-C93B95FA3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56511">
            <a:off x="10848419" y="5541404"/>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descr="WhitecornerFlower">
            <a:extLst>
              <a:ext uri="{FF2B5EF4-FFF2-40B4-BE49-F238E27FC236}">
                <a16:creationId xmlns:a16="http://schemas.microsoft.com/office/drawing/2014/main" id="{2C297625-86F8-41FB-9CC9-BD1168D13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WhitecornerFlower">
            <a:extLst>
              <a:ext uri="{FF2B5EF4-FFF2-40B4-BE49-F238E27FC236}">
                <a16:creationId xmlns:a16="http://schemas.microsoft.com/office/drawing/2014/main" id="{2210C86F-6C3C-42FA-9B99-276B0926B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8" y="5486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3">
            <a:extLst>
              <a:ext uri="{FF2B5EF4-FFF2-40B4-BE49-F238E27FC236}">
                <a16:creationId xmlns:a16="http://schemas.microsoft.com/office/drawing/2014/main" id="{0308E9E4-7956-472A-B094-9B34626CAC40}"/>
              </a:ext>
            </a:extLst>
          </p:cNvPr>
          <p:cNvSpPr>
            <a:spLocks noChangeArrowheads="1"/>
          </p:cNvSpPr>
          <p:nvPr/>
        </p:nvSpPr>
        <p:spPr bwMode="auto">
          <a:xfrm>
            <a:off x="1524000" y="381000"/>
            <a:ext cx="83058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40000"/>
              </a:spcBef>
              <a:buFontTx/>
              <a:buNone/>
            </a:pPr>
            <a:r>
              <a:rPr lang="en-US" altLang="en-US" sz="2400">
                <a:solidFill>
                  <a:schemeClr val="accent1"/>
                </a:solidFill>
                <a:latin typeface="Times New Roman" panose="02020603050405020304" pitchFamily="18" charset="0"/>
              </a:rPr>
              <a:t>      </a:t>
            </a:r>
            <a:r>
              <a:rPr lang="en-US" altLang="en-US" sz="2400">
                <a:latin typeface="Times New Roman" panose="02020603050405020304" pitchFamily="18" charset="0"/>
              </a:rPr>
              <a:t>Chử Xá:     </a:t>
            </a:r>
          </a:p>
          <a:p>
            <a:pPr>
              <a:spcBef>
                <a:spcPct val="40000"/>
              </a:spcBef>
              <a:buFontTx/>
              <a:buNone/>
            </a:pPr>
            <a:endParaRPr lang="en-US" altLang="en-US" sz="2400">
              <a:latin typeface="Times New Roman" panose="02020603050405020304" pitchFamily="18" charset="0"/>
            </a:endParaRPr>
          </a:p>
          <a:p>
            <a:pPr>
              <a:spcBef>
                <a:spcPct val="40000"/>
              </a:spcBef>
              <a:buFontTx/>
              <a:buNone/>
            </a:pPr>
            <a:r>
              <a:rPr lang="en-US" altLang="en-US" sz="2400">
                <a:latin typeface="Times New Roman" panose="02020603050405020304" pitchFamily="18" charset="0"/>
              </a:rPr>
              <a:t>		 	</a:t>
            </a:r>
          </a:p>
          <a:p>
            <a:pPr>
              <a:spcBef>
                <a:spcPct val="40000"/>
              </a:spcBef>
              <a:buFontTx/>
              <a:buNone/>
            </a:pPr>
            <a:r>
              <a:rPr lang="en-US" altLang="en-US" sz="2400">
                <a:latin typeface="Times New Roman" panose="02020603050405020304" pitchFamily="18" charset="0"/>
              </a:rPr>
              <a:t>                   </a:t>
            </a:r>
          </a:p>
        </p:txBody>
      </p:sp>
      <p:sp>
        <p:nvSpPr>
          <p:cNvPr id="8" name="Text Box 14">
            <a:extLst>
              <a:ext uri="{FF2B5EF4-FFF2-40B4-BE49-F238E27FC236}">
                <a16:creationId xmlns:a16="http://schemas.microsoft.com/office/drawing/2014/main" id="{83D1B8FD-8F2E-4603-9CC3-AE457B110AD0}"/>
              </a:ext>
            </a:extLst>
          </p:cNvPr>
          <p:cNvSpPr txBox="1">
            <a:spLocks noChangeArrowheads="1"/>
          </p:cNvSpPr>
          <p:nvPr/>
        </p:nvSpPr>
        <p:spPr bwMode="auto">
          <a:xfrm>
            <a:off x="3429000" y="376239"/>
            <a:ext cx="70104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FontTx/>
              <a:buNone/>
            </a:pPr>
            <a:r>
              <a:rPr lang="en-US" altLang="en-US" sz="2400">
                <a:solidFill>
                  <a:srgbClr val="0033CC"/>
                </a:solidFill>
                <a:latin typeface="Times New Roman" panose="02020603050405020304" pitchFamily="18" charset="0"/>
              </a:rPr>
              <a:t>Tên một làng nay thuộc xã Văn Đức, huyện Gia Lâm, Hà Nội</a:t>
            </a:r>
          </a:p>
        </p:txBody>
      </p:sp>
      <p:pic>
        <p:nvPicPr>
          <p:cNvPr id="9" name="Picture 24" descr="f">
            <a:extLst>
              <a:ext uri="{FF2B5EF4-FFF2-40B4-BE49-F238E27FC236}">
                <a16:creationId xmlns:a16="http://schemas.microsoft.com/office/drawing/2014/main" id="{E7470E52-FE7E-4CAA-B501-75C93711C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895" y="1344615"/>
            <a:ext cx="10684042" cy="513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plus(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8AB3C8A-9FF1-49BE-9F43-1075A0757F47}"/>
              </a:ext>
            </a:extLst>
          </p:cNvPr>
          <p:cNvSpPr txBox="1">
            <a:spLocks noChangeArrowheads="1"/>
          </p:cNvSpPr>
          <p:nvPr/>
        </p:nvSpPr>
        <p:spPr bwMode="auto">
          <a:xfrm>
            <a:off x="1143000" y="149075"/>
            <a:ext cx="312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nSpc>
                <a:spcPct val="90000"/>
              </a:lnSpc>
              <a:buNone/>
            </a:pPr>
            <a:r>
              <a:rPr lang="en-US" altLang="en-US">
                <a:solidFill>
                  <a:srgbClr val="FF0000"/>
                </a:solidFill>
                <a:latin typeface="Times New Roman" panose="02020603050405020304" pitchFamily="18" charset="0"/>
                <a:cs typeface="Times New Roman" panose="02020603050405020304" pitchFamily="18" charset="0"/>
              </a:rPr>
              <a:t>Du ngoạn:</a:t>
            </a:r>
            <a:endParaRPr lang="en-US" altLang="en-US">
              <a:latin typeface="Times New Roman" panose="02020603050405020304" pitchFamily="18" charset="0"/>
              <a:cs typeface="Times New Roman" panose="02020603050405020304" pitchFamily="18" charset="0"/>
            </a:endParaRPr>
          </a:p>
        </p:txBody>
      </p:sp>
      <p:sp>
        <p:nvSpPr>
          <p:cNvPr id="9220" name="Text Box 4">
            <a:extLst>
              <a:ext uri="{FF2B5EF4-FFF2-40B4-BE49-F238E27FC236}">
                <a16:creationId xmlns:a16="http://schemas.microsoft.com/office/drawing/2014/main" id="{D59BDEC1-640D-48DF-8F53-5072748D0C72}"/>
              </a:ext>
            </a:extLst>
          </p:cNvPr>
          <p:cNvSpPr txBox="1">
            <a:spLocks noChangeArrowheads="1"/>
          </p:cNvSpPr>
          <p:nvPr/>
        </p:nvSpPr>
        <p:spPr bwMode="auto">
          <a:xfrm>
            <a:off x="4419600" y="8382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cs typeface="Times New Roman" panose="02020603050405020304" pitchFamily="18" charset="0"/>
            </a:endParaRPr>
          </a:p>
        </p:txBody>
      </p:sp>
      <p:sp>
        <p:nvSpPr>
          <p:cNvPr id="5" name="Rectangle 5">
            <a:extLst>
              <a:ext uri="{FF2B5EF4-FFF2-40B4-BE49-F238E27FC236}">
                <a16:creationId xmlns:a16="http://schemas.microsoft.com/office/drawing/2014/main" id="{08817167-FE36-4685-966F-D75249A0C443}"/>
              </a:ext>
            </a:extLst>
          </p:cNvPr>
          <p:cNvSpPr>
            <a:spLocks noChangeArrowheads="1"/>
          </p:cNvSpPr>
          <p:nvPr/>
        </p:nvSpPr>
        <p:spPr bwMode="auto">
          <a:xfrm>
            <a:off x="3429000" y="90067"/>
            <a:ext cx="594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latin typeface="Times New Roman" panose="02020603050405020304" pitchFamily="18" charset="0"/>
                <a:cs typeface="Times New Roman" panose="02020603050405020304" pitchFamily="18" charset="0"/>
              </a:rPr>
              <a:t>Đi chơi ngắm cảnh các nơi.</a:t>
            </a:r>
          </a:p>
        </p:txBody>
      </p:sp>
      <p:sp>
        <p:nvSpPr>
          <p:cNvPr id="6" name="Text Box 6">
            <a:extLst>
              <a:ext uri="{FF2B5EF4-FFF2-40B4-BE49-F238E27FC236}">
                <a16:creationId xmlns:a16="http://schemas.microsoft.com/office/drawing/2014/main" id="{67A34EA1-7367-4C05-A8A1-3DC6A638F33A}"/>
              </a:ext>
            </a:extLst>
          </p:cNvPr>
          <p:cNvSpPr txBox="1">
            <a:spLocks noChangeArrowheads="1"/>
          </p:cNvSpPr>
          <p:nvPr/>
        </p:nvSpPr>
        <p:spPr bwMode="auto">
          <a:xfrm>
            <a:off x="1143000" y="719441"/>
            <a:ext cx="312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US" altLang="en-US">
                <a:solidFill>
                  <a:srgbClr val="FF0000"/>
                </a:solidFill>
                <a:latin typeface="Times New Roman" panose="02020603050405020304" pitchFamily="18" charset="0"/>
                <a:cs typeface="Times New Roman" panose="02020603050405020304" pitchFamily="18" charset="0"/>
              </a:rPr>
              <a:t>Bàng hoàng:</a:t>
            </a:r>
          </a:p>
        </p:txBody>
      </p:sp>
      <p:sp>
        <p:nvSpPr>
          <p:cNvPr id="7" name="Text Box 7">
            <a:extLst>
              <a:ext uri="{FF2B5EF4-FFF2-40B4-BE49-F238E27FC236}">
                <a16:creationId xmlns:a16="http://schemas.microsoft.com/office/drawing/2014/main" id="{6F04EC25-5E4C-473C-9827-FF6AD467E62A}"/>
              </a:ext>
            </a:extLst>
          </p:cNvPr>
          <p:cNvSpPr txBox="1">
            <a:spLocks noChangeArrowheads="1"/>
          </p:cNvSpPr>
          <p:nvPr/>
        </p:nvSpPr>
        <p:spPr bwMode="auto">
          <a:xfrm>
            <a:off x="1143000" y="2685821"/>
            <a:ext cx="3200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US" altLang="en-US">
                <a:solidFill>
                  <a:srgbClr val="FF0000"/>
                </a:solidFill>
                <a:latin typeface="Times New Roman" panose="02020603050405020304" pitchFamily="18" charset="0"/>
                <a:cs typeface="Times New Roman" panose="02020603050405020304" pitchFamily="18" charset="0"/>
              </a:rPr>
              <a:t>Hóa lên trời:</a:t>
            </a:r>
            <a:endParaRPr lang="en-US" altLang="en-US">
              <a:latin typeface="Times New Roman" panose="02020603050405020304" pitchFamily="18" charset="0"/>
              <a:cs typeface="Times New Roman" panose="02020603050405020304" pitchFamily="18" charset="0"/>
            </a:endParaRPr>
          </a:p>
        </p:txBody>
      </p:sp>
      <p:sp>
        <p:nvSpPr>
          <p:cNvPr id="8" name="Text Box 8">
            <a:extLst>
              <a:ext uri="{FF2B5EF4-FFF2-40B4-BE49-F238E27FC236}">
                <a16:creationId xmlns:a16="http://schemas.microsoft.com/office/drawing/2014/main" id="{391EEB12-39D7-494C-AA10-429F9BD68F6F}"/>
              </a:ext>
            </a:extLst>
          </p:cNvPr>
          <p:cNvSpPr txBox="1">
            <a:spLocks noChangeArrowheads="1"/>
          </p:cNvSpPr>
          <p:nvPr/>
        </p:nvSpPr>
        <p:spPr bwMode="auto">
          <a:xfrm>
            <a:off x="1143000" y="4140219"/>
            <a:ext cx="297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US" altLang="en-US">
                <a:solidFill>
                  <a:srgbClr val="FF0000"/>
                </a:solidFill>
                <a:latin typeface="Times New Roman" panose="02020603050405020304" pitchFamily="18" charset="0"/>
                <a:cs typeface="Times New Roman" panose="02020603050405020304" pitchFamily="18" charset="0"/>
              </a:rPr>
              <a:t>Hiển linh: </a:t>
            </a:r>
          </a:p>
        </p:txBody>
      </p:sp>
      <p:sp>
        <p:nvSpPr>
          <p:cNvPr id="9" name="Rectangle 11">
            <a:extLst>
              <a:ext uri="{FF2B5EF4-FFF2-40B4-BE49-F238E27FC236}">
                <a16:creationId xmlns:a16="http://schemas.microsoft.com/office/drawing/2014/main" id="{FF031C3C-D632-4809-9875-A7174D4E56A0}"/>
              </a:ext>
            </a:extLst>
          </p:cNvPr>
          <p:cNvSpPr>
            <a:spLocks noChangeArrowheads="1"/>
          </p:cNvSpPr>
          <p:nvPr/>
        </p:nvSpPr>
        <p:spPr bwMode="auto">
          <a:xfrm>
            <a:off x="3432629" y="738328"/>
            <a:ext cx="7616371"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2674938" algn="r"/>
              </a:tabLst>
              <a:defRPr sz="3200">
                <a:solidFill>
                  <a:schemeClr val="tx1"/>
                </a:solidFill>
                <a:latin typeface="Arial" panose="020B0604020202020204" pitchFamily="34" charset="0"/>
              </a:defRPr>
            </a:lvl1pPr>
            <a:lvl2pPr marL="742950" indent="-285750">
              <a:spcBef>
                <a:spcPct val="20000"/>
              </a:spcBef>
              <a:buChar char="–"/>
              <a:tabLst>
                <a:tab pos="2674938" algn="r"/>
              </a:tabLst>
              <a:defRPr sz="2800">
                <a:solidFill>
                  <a:schemeClr val="tx1"/>
                </a:solidFill>
                <a:latin typeface="Arial" panose="020B0604020202020204" pitchFamily="34" charset="0"/>
              </a:defRPr>
            </a:lvl2pPr>
            <a:lvl3pPr marL="1143000" indent="-228600">
              <a:spcBef>
                <a:spcPct val="20000"/>
              </a:spcBef>
              <a:buChar char="•"/>
              <a:tabLst>
                <a:tab pos="2674938" algn="r"/>
              </a:tabLst>
              <a:defRPr sz="2400">
                <a:solidFill>
                  <a:schemeClr val="tx1"/>
                </a:solidFill>
                <a:latin typeface="Arial" panose="020B0604020202020204" pitchFamily="34" charset="0"/>
              </a:defRPr>
            </a:lvl3pPr>
            <a:lvl4pPr marL="1600200" indent="-228600">
              <a:spcBef>
                <a:spcPct val="20000"/>
              </a:spcBef>
              <a:buChar char="–"/>
              <a:tabLst>
                <a:tab pos="2674938" algn="r"/>
              </a:tabLst>
              <a:defRPr sz="2000">
                <a:solidFill>
                  <a:schemeClr val="tx1"/>
                </a:solidFill>
                <a:latin typeface="Arial" panose="020B0604020202020204" pitchFamily="34" charset="0"/>
              </a:defRPr>
            </a:lvl4pPr>
            <a:lvl5pPr marL="2057400" indent="-228600">
              <a:spcBef>
                <a:spcPct val="20000"/>
              </a:spcBef>
              <a:buChar char="»"/>
              <a:tabLst>
                <a:tab pos="2674938" algn="r"/>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74938" algn="r"/>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74938" algn="r"/>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74938" algn="r"/>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74938" algn="r"/>
              </a:tabLst>
              <a:defRPr sz="2000">
                <a:solidFill>
                  <a:schemeClr val="tx1"/>
                </a:solidFill>
                <a:latin typeface="Arial" panose="020B0604020202020204" pitchFamily="34" charset="0"/>
              </a:defRPr>
            </a:lvl9pPr>
          </a:lstStyle>
          <a:p>
            <a:pPr eaLnBrk="1" hangingPunct="1">
              <a:spcBef>
                <a:spcPct val="0"/>
              </a:spcBef>
              <a:buFontTx/>
              <a:buNone/>
            </a:pPr>
            <a:r>
              <a:rPr lang="en-US" altLang="en-US">
                <a:latin typeface="Times New Roman" panose="02020603050405020304" pitchFamily="18" charset="0"/>
                <a:cs typeface="Times New Roman" panose="02020603050405020304" pitchFamily="18" charset="0"/>
              </a:rPr>
              <a:t>Ở trong trạng thái tinh thần như sững sờ,  không ngờ tới.</a:t>
            </a:r>
          </a:p>
          <a:p>
            <a:pPr eaLnBrk="1" hangingPunct="1">
              <a:spcBef>
                <a:spcPct val="0"/>
              </a:spcBef>
              <a:buFontTx/>
              <a:buNone/>
            </a:pPr>
            <a:endParaRPr lang="en-US" altLang="en-US" sz="2800">
              <a:latin typeface="Times New Roman" panose="02020603050405020304" pitchFamily="18" charset="0"/>
              <a:cs typeface="Times New Roman" panose="02020603050405020304" pitchFamily="18" charset="0"/>
            </a:endParaRPr>
          </a:p>
        </p:txBody>
      </p:sp>
      <p:sp>
        <p:nvSpPr>
          <p:cNvPr id="10" name="Text Box 13">
            <a:extLst>
              <a:ext uri="{FF2B5EF4-FFF2-40B4-BE49-F238E27FC236}">
                <a16:creationId xmlns:a16="http://schemas.microsoft.com/office/drawing/2014/main" id="{7C024848-38CD-4DB9-85DB-1C913987920F}"/>
              </a:ext>
            </a:extLst>
          </p:cNvPr>
          <p:cNvSpPr txBox="1">
            <a:spLocks noChangeArrowheads="1"/>
          </p:cNvSpPr>
          <p:nvPr/>
        </p:nvSpPr>
        <p:spPr bwMode="auto">
          <a:xfrm>
            <a:off x="3429000" y="2842673"/>
            <a:ext cx="533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cs typeface="Times New Roman" panose="02020603050405020304" pitchFamily="18" charset="0"/>
              </a:rPr>
              <a:t>Không chết mà trở thành tiên, thánh trên trời</a:t>
            </a:r>
          </a:p>
        </p:txBody>
      </p:sp>
      <p:sp>
        <p:nvSpPr>
          <p:cNvPr id="11" name="Text Box 14">
            <a:extLst>
              <a:ext uri="{FF2B5EF4-FFF2-40B4-BE49-F238E27FC236}">
                <a16:creationId xmlns:a16="http://schemas.microsoft.com/office/drawing/2014/main" id="{97E2559D-5CBF-4D34-9A5E-2F1AFAF0947D}"/>
              </a:ext>
            </a:extLst>
          </p:cNvPr>
          <p:cNvSpPr txBox="1">
            <a:spLocks noChangeArrowheads="1"/>
          </p:cNvSpPr>
          <p:nvPr/>
        </p:nvSpPr>
        <p:spPr bwMode="auto">
          <a:xfrm>
            <a:off x="3429000" y="4169030"/>
            <a:ext cx="487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cs typeface="Times New Roman" panose="02020603050405020304" pitchFamily="18" charset="0"/>
              </a:rPr>
              <a:t>Thần thánh linh thiêng hiện về giúp đỡ mọi người</a:t>
            </a:r>
          </a:p>
        </p:txBody>
      </p:sp>
      <p:sp>
        <p:nvSpPr>
          <p:cNvPr id="9228" name="TextBox 11">
            <a:extLst>
              <a:ext uri="{FF2B5EF4-FFF2-40B4-BE49-F238E27FC236}">
                <a16:creationId xmlns:a16="http://schemas.microsoft.com/office/drawing/2014/main" id="{6421F0BB-9CDD-4F09-BBEB-84EDBB98AC97}"/>
              </a:ext>
            </a:extLst>
          </p:cNvPr>
          <p:cNvSpPr txBox="1">
            <a:spLocks noChangeArrowheads="1"/>
          </p:cNvSpPr>
          <p:nvPr/>
        </p:nvSpPr>
        <p:spPr bwMode="auto">
          <a:xfrm>
            <a:off x="1143000" y="1856012"/>
            <a:ext cx="7924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cs typeface="Times New Roman" panose="02020603050405020304" pitchFamily="18" charset="0"/>
              </a:rPr>
              <a:t>Duyên </a:t>
            </a:r>
            <a:r>
              <a:rPr lang="en-US" altLang="en-US" dirty="0" err="1">
                <a:solidFill>
                  <a:srgbClr val="FF0000"/>
                </a:solidFill>
                <a:latin typeface="Times New Roman" panose="02020603050405020304" pitchFamily="18" charset="0"/>
                <a:cs typeface="Times New Roman" panose="02020603050405020304" pitchFamily="18" charset="0"/>
              </a:rPr>
              <a:t>trời</a:t>
            </a:r>
            <a:r>
              <a:rPr lang="en-US" altLang="en-US">
                <a:solidFill>
                  <a:srgbClr val="FF0000"/>
                </a:solidFill>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Chuyện </a:t>
            </a:r>
            <a:r>
              <a:rPr lang="en-US" altLang="en-US" dirty="0">
                <a:latin typeface="Times New Roman" panose="02020603050405020304" pitchFamily="18" charset="0"/>
                <a:cs typeface="Times New Roman" panose="02020603050405020304" pitchFamily="18" charset="0"/>
              </a:rPr>
              <a:t>may </a:t>
            </a:r>
            <a:r>
              <a:rPr lang="en-US" altLang="en-US" dirty="0" err="1">
                <a:latin typeface="Times New Roman" panose="02020603050405020304" pitchFamily="18" charset="0"/>
                <a:cs typeface="Times New Roman" panose="02020603050405020304" pitchFamily="18" charset="0"/>
              </a:rPr>
              <a:t>mắn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hạnh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phúc</a:t>
            </a:r>
            <a:endParaRPr lang="vi-VN" alt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9220"/>
                                        </p:tgtEl>
                                        <p:attrNameLst>
                                          <p:attrName>style.visibility</p:attrName>
                                        </p:attrNameLst>
                                      </p:cBhvr>
                                      <p:to>
                                        <p:strVal val="visible"/>
                                      </p:to>
                                    </p:set>
                                    <p:anim calcmode="lin" valueType="num">
                                      <p:cBhvr additive="base">
                                        <p:cTn id="11" dur="500" fill="hold"/>
                                        <p:tgtEl>
                                          <p:spTgt spid="9220"/>
                                        </p:tgtEl>
                                        <p:attrNameLst>
                                          <p:attrName>ppt_x</p:attrName>
                                        </p:attrNameLst>
                                      </p:cBhvr>
                                      <p:tavLst>
                                        <p:tav tm="0">
                                          <p:val>
                                            <p:strVal val="#ppt_x"/>
                                          </p:val>
                                        </p:tav>
                                        <p:tav tm="100000">
                                          <p:val>
                                            <p:strVal val="#ppt_x"/>
                                          </p:val>
                                        </p:tav>
                                      </p:tavLst>
                                    </p:anim>
                                    <p:anim calcmode="lin" valueType="num">
                                      <p:cBhvr additive="base">
                                        <p:cTn id="12" dur="500" fill="hold"/>
                                        <p:tgtEl>
                                          <p:spTgt spid="92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228"/>
                                        </p:tgtEl>
                                        <p:attrNameLst>
                                          <p:attrName>style.visibility</p:attrName>
                                        </p:attrNameLst>
                                      </p:cBhvr>
                                      <p:to>
                                        <p:strVal val="visible"/>
                                      </p:to>
                                    </p:set>
                                    <p:anim calcmode="lin" valueType="num">
                                      <p:cBhvr additive="base">
                                        <p:cTn id="43" dur="500" fill="hold"/>
                                        <p:tgtEl>
                                          <p:spTgt spid="9228"/>
                                        </p:tgtEl>
                                        <p:attrNameLst>
                                          <p:attrName>ppt_x</p:attrName>
                                        </p:attrNameLst>
                                      </p:cBhvr>
                                      <p:tavLst>
                                        <p:tav tm="0">
                                          <p:val>
                                            <p:strVal val="#ppt_x"/>
                                          </p:val>
                                        </p:tav>
                                        <p:tav tm="100000">
                                          <p:val>
                                            <p:strVal val="#ppt_x"/>
                                          </p:val>
                                        </p:tav>
                                      </p:tavLst>
                                    </p:anim>
                                    <p:anim calcmode="lin" valueType="num">
                                      <p:cBhvr additive="base">
                                        <p:cTn id="44" dur="500" fill="hold"/>
                                        <p:tgtEl>
                                          <p:spTgt spid="9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220" grpId="0"/>
      <p:bldP spid="5" grpId="0"/>
      <p:bldP spid="6" grpId="0"/>
      <p:bldP spid="7" grpId="0"/>
      <p:bldP spid="8" grpId="0"/>
      <p:bldP spid="9" grpId="0"/>
      <p:bldP spid="10" grpId="0"/>
      <p:bldP spid="11" grpId="0"/>
      <p:bldP spid="92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238">
            <a:extLst>
              <a:ext uri="{FF2B5EF4-FFF2-40B4-BE49-F238E27FC236}">
                <a16:creationId xmlns:a16="http://schemas.microsoft.com/office/drawing/2014/main" id="{D4FFB101-DEF7-4ED0-ACB5-C3B72529A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77283"/>
          </a:xfrm>
          <a:prstGeom prst="rect">
            <a:avLst/>
          </a:prstGeom>
        </p:spPr>
      </p:pic>
      <p:pic>
        <p:nvPicPr>
          <p:cNvPr id="5" name="图片 1">
            <a:extLst>
              <a:ext uri="{FF2B5EF4-FFF2-40B4-BE49-F238E27FC236}">
                <a16:creationId xmlns:a16="http://schemas.microsoft.com/office/drawing/2014/main" id="{61274282-74DF-4BB3-9D76-0D94A217C8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09"/>
          <a:stretch/>
        </p:blipFill>
        <p:spPr>
          <a:xfrm>
            <a:off x="874644" y="4914675"/>
            <a:ext cx="10774018" cy="2252869"/>
          </a:xfrm>
          <a:prstGeom prst="rect">
            <a:avLst/>
          </a:prstGeom>
        </p:spPr>
      </p:pic>
      <p:sp>
        <p:nvSpPr>
          <p:cNvPr id="2" name="WordArt 2">
            <a:extLst>
              <a:ext uri="{FF2B5EF4-FFF2-40B4-BE49-F238E27FC236}">
                <a16:creationId xmlns:a16="http://schemas.microsoft.com/office/drawing/2014/main" id="{A966ADB4-C07F-47E5-8E87-93C79E3D6520}"/>
              </a:ext>
            </a:extLst>
          </p:cNvPr>
          <p:cNvSpPr>
            <a:spLocks noChangeArrowheads="1" noChangeShapeType="1" noTextEdit="1"/>
          </p:cNvSpPr>
          <p:nvPr/>
        </p:nvSpPr>
        <p:spPr bwMode="auto">
          <a:xfrm>
            <a:off x="2514600" y="2095500"/>
            <a:ext cx="7620000" cy="1600200"/>
          </a:xfrm>
          <a:prstGeom prst="rect">
            <a:avLst/>
          </a:prstGeom>
        </p:spPr>
        <p:txBody>
          <a:bodyPr wrap="none" fromWordArt="1">
            <a:prstTxWarp prst="textWave1">
              <a:avLst>
                <a:gd name="adj1" fmla="val 13005"/>
                <a:gd name="adj2" fmla="val 0"/>
              </a:avLst>
            </a:prstTxWarp>
            <a:scene3d>
              <a:camera prst="legacyObliqueBottomLeft"/>
              <a:lightRig rig="legacyFlat3" dir="t"/>
            </a:scene3d>
            <a:sp3d extrusionH="430200" prstMaterial="legacyMatte">
              <a:extrusionClr>
                <a:srgbClr val="FF0000"/>
              </a:extrusionClr>
              <a:contourClr>
                <a:srgbClr val="FFFFCC"/>
              </a:contourClr>
            </a:sp3d>
          </a:bodyPr>
          <a:lstStyle/>
          <a:p>
            <a:pPr algn="ctr"/>
            <a:r>
              <a:rPr lang="en-US" sz="3600" kern="10" dirty="0">
                <a:ln w="9525">
                  <a:round/>
                  <a:headEnd/>
                  <a:tailEnd/>
                </a:ln>
                <a:gradFill rotWithShape="1">
                  <a:gsLst>
                    <a:gs pos="0">
                      <a:srgbClr val="FFFFCC"/>
                    </a:gs>
                    <a:gs pos="100000">
                      <a:srgbClr val="FF0000"/>
                    </a:gs>
                  </a:gsLst>
                  <a:path path="rect">
                    <a:fillToRect l="50000" t="50000" r="50000" b="50000"/>
                  </a:path>
                </a:gradFill>
                <a:latin typeface="Times New Roman" panose="02020603050405020304" pitchFamily="18" charset="0"/>
                <a:cs typeface="Times New Roman" panose="02020603050405020304" pitchFamily="18" charset="0"/>
              </a:rPr>
              <a:t>TÌM HIỂU BÀI</a:t>
            </a:r>
          </a:p>
        </p:txBody>
      </p:sp>
      <p:sp>
        <p:nvSpPr>
          <p:cNvPr id="19459" name="Rectangle 3">
            <a:extLst>
              <a:ext uri="{FF2B5EF4-FFF2-40B4-BE49-F238E27FC236}">
                <a16:creationId xmlns:a16="http://schemas.microsoft.com/office/drawing/2014/main" id="{A2EC9D58-94BB-443E-97C8-DCA306FCE784}"/>
              </a:ext>
            </a:extLst>
          </p:cNvPr>
          <p:cNvSpPr>
            <a:spLocks noChangeArrowheads="1"/>
          </p:cNvSpPr>
          <p:nvPr/>
        </p:nvSpPr>
        <p:spPr bwMode="auto">
          <a:xfrm>
            <a:off x="1909011" y="1540042"/>
            <a:ext cx="8758990" cy="3374633"/>
          </a:xfrm>
          <a:prstGeom prst="rect">
            <a:avLst/>
          </a:prstGeom>
          <a:noFill/>
          <a:ln w="76200" cap="rnd">
            <a:solidFill>
              <a:srgbClr val="CC99FF"/>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293" name="Text Box 5">
            <a:extLst>
              <a:ext uri="{FF2B5EF4-FFF2-40B4-BE49-F238E27FC236}">
                <a16:creationId xmlns:a16="http://schemas.microsoft.com/office/drawing/2014/main" id="{95E9DE93-0D2A-4BE5-A160-34202A1CF3CE}"/>
              </a:ext>
            </a:extLst>
          </p:cNvPr>
          <p:cNvSpPr txBox="1">
            <a:spLocks noChangeArrowheads="1"/>
          </p:cNvSpPr>
          <p:nvPr/>
        </p:nvSpPr>
        <p:spPr bwMode="auto">
          <a:xfrm>
            <a:off x="1524000" y="1674814"/>
            <a:ext cx="91440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FF"/>
                </a:solidFill>
                <a:latin typeface="Times New Roman" panose="02020603050405020304" pitchFamily="18" charset="0"/>
                <a:cs typeface="Times New Roman" panose="02020603050405020304" pitchFamily="18" charset="0"/>
              </a:rPr>
              <a:t>-Mẹ mất sớm, hai cha con chỉ có một chiếc khố mặc chung. Khi cha mất, Chử Đồng Tử thương cha đã quấn khố chôn cha còn mình đành ở không. </a:t>
            </a:r>
          </a:p>
        </p:txBody>
      </p:sp>
      <p:sp>
        <p:nvSpPr>
          <p:cNvPr id="12294" name="Text Box 6">
            <a:extLst>
              <a:ext uri="{FF2B5EF4-FFF2-40B4-BE49-F238E27FC236}">
                <a16:creationId xmlns:a16="http://schemas.microsoft.com/office/drawing/2014/main" id="{ED82F811-C15E-47D2-8353-D82B7AB66D79}"/>
              </a:ext>
            </a:extLst>
          </p:cNvPr>
          <p:cNvSpPr txBox="1">
            <a:spLocks noChangeArrowheads="1"/>
          </p:cNvSpPr>
          <p:nvPr/>
        </p:nvSpPr>
        <p:spPr bwMode="auto">
          <a:xfrm>
            <a:off x="1639888" y="516734"/>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990000"/>
                </a:solidFill>
                <a:latin typeface="Times New Roman" panose="02020603050405020304" pitchFamily="18" charset="0"/>
                <a:cs typeface="Times New Roman" panose="02020603050405020304" pitchFamily="18" charset="0"/>
              </a:rPr>
              <a:t>1. Tìm những chi tiết cho thấy cảnh nhà Chử Đồng Tử rất nghèo khó?</a:t>
            </a:r>
          </a:p>
        </p:txBody>
      </p:sp>
      <p:sp>
        <p:nvSpPr>
          <p:cNvPr id="12299" name="Text Box 11">
            <a:extLst>
              <a:ext uri="{FF2B5EF4-FFF2-40B4-BE49-F238E27FC236}">
                <a16:creationId xmlns:a16="http://schemas.microsoft.com/office/drawing/2014/main" id="{EEC6BD50-D445-4DE0-9BE7-B042862FFB23}"/>
              </a:ext>
            </a:extLst>
          </p:cNvPr>
          <p:cNvSpPr txBox="1">
            <a:spLocks noChangeArrowheads="1"/>
          </p:cNvSpPr>
          <p:nvPr/>
        </p:nvSpPr>
        <p:spPr bwMode="auto">
          <a:xfrm>
            <a:off x="1639888" y="3262313"/>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990000"/>
                </a:solidFill>
                <a:latin typeface="Times New Roman" panose="02020603050405020304" pitchFamily="18" charset="0"/>
                <a:cs typeface="Times New Roman" panose="02020603050405020304" pitchFamily="18" charset="0"/>
              </a:rPr>
              <a:t>2. Cuộc gặp gỡ kì lạ giữa Tiên Dung và Chử Đồng Tử diễn ra như thế nào?</a:t>
            </a:r>
          </a:p>
        </p:txBody>
      </p:sp>
      <p:sp>
        <p:nvSpPr>
          <p:cNvPr id="12300" name="Text Box 12">
            <a:extLst>
              <a:ext uri="{FF2B5EF4-FFF2-40B4-BE49-F238E27FC236}">
                <a16:creationId xmlns:a16="http://schemas.microsoft.com/office/drawing/2014/main" id="{7AFBAB21-24F6-47BC-9528-95B5B5BB75C1}"/>
              </a:ext>
            </a:extLst>
          </p:cNvPr>
          <p:cNvSpPr txBox="1">
            <a:spLocks noChangeArrowheads="1"/>
          </p:cNvSpPr>
          <p:nvPr/>
        </p:nvSpPr>
        <p:spPr bwMode="auto">
          <a:xfrm>
            <a:off x="1557338" y="4419600"/>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a:solidFill>
                  <a:srgbClr val="0000FF"/>
                </a:solidFill>
                <a:latin typeface="Times New Roman" panose="02020603050405020304" pitchFamily="18" charset="0"/>
                <a:cs typeface="Times New Roman" panose="02020603050405020304" pitchFamily="18" charset="0"/>
              </a:rPr>
              <a:t>- Chử Đồng Tử thấy chiếc thuyền lớn sắp cập bờ, hoảng hốt, bới cát vùi mình trên bãi lau thưa để trốn. Công chúa Tiên Dung tình cờ cho vây màn tắm đúng nơi đó. Nước dội làm trôi cát, lộ ra Chử Đồng Tử, công chúa rất đỗi bàng hoàng.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1000" fill="hold"/>
                                        <p:tgtEl>
                                          <p:spTgt spid="12294"/>
                                        </p:tgtEl>
                                        <p:attrNameLst>
                                          <p:attrName>ppt_w</p:attrName>
                                        </p:attrNameLst>
                                      </p:cBhvr>
                                      <p:tavLst>
                                        <p:tav tm="0">
                                          <p:val>
                                            <p:fltVal val="0"/>
                                          </p:val>
                                        </p:tav>
                                        <p:tav tm="100000">
                                          <p:val>
                                            <p:strVal val="#ppt_w"/>
                                          </p:val>
                                        </p:tav>
                                      </p:tavLst>
                                    </p:anim>
                                    <p:anim calcmode="lin" valueType="num">
                                      <p:cBhvr>
                                        <p:cTn id="8" dur="1000" fill="hold"/>
                                        <p:tgtEl>
                                          <p:spTgt spid="12294"/>
                                        </p:tgtEl>
                                        <p:attrNameLst>
                                          <p:attrName>ppt_h</p:attrName>
                                        </p:attrNameLst>
                                      </p:cBhvr>
                                      <p:tavLst>
                                        <p:tav tm="0">
                                          <p:val>
                                            <p:fltVal val="0"/>
                                          </p:val>
                                        </p:tav>
                                        <p:tav tm="100000">
                                          <p:val>
                                            <p:strVal val="#ppt_h"/>
                                          </p:val>
                                        </p:tav>
                                      </p:tavLst>
                                    </p:anim>
                                    <p:anim calcmode="lin" valueType="num">
                                      <p:cBhvr>
                                        <p:cTn id="9" dur="1000" fill="hold"/>
                                        <p:tgtEl>
                                          <p:spTgt spid="12294"/>
                                        </p:tgtEl>
                                        <p:attrNameLst>
                                          <p:attrName>style.rotation</p:attrName>
                                        </p:attrNameLst>
                                      </p:cBhvr>
                                      <p:tavLst>
                                        <p:tav tm="0">
                                          <p:val>
                                            <p:fltVal val="90"/>
                                          </p:val>
                                        </p:tav>
                                        <p:tav tm="100000">
                                          <p:val>
                                            <p:fltVal val="0"/>
                                          </p:val>
                                        </p:tav>
                                      </p:tavLst>
                                    </p:anim>
                                    <p:animEffect transition="in" filter="fade">
                                      <p:cBhvr>
                                        <p:cTn id="10" dur="1000"/>
                                        <p:tgtEl>
                                          <p:spTgt spid="1229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wipe(down)">
                                      <p:cBhvr>
                                        <p:cTn id="15" dur="580">
                                          <p:stCondLst>
                                            <p:cond delay="0"/>
                                          </p:stCondLst>
                                        </p:cTn>
                                        <p:tgtEl>
                                          <p:spTgt spid="12293"/>
                                        </p:tgtEl>
                                      </p:cBhvr>
                                    </p:animEffect>
                                    <p:anim calcmode="lin" valueType="num">
                                      <p:cBhvr>
                                        <p:cTn id="16"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21" dur="26">
                                          <p:stCondLst>
                                            <p:cond delay="650"/>
                                          </p:stCondLst>
                                        </p:cTn>
                                        <p:tgtEl>
                                          <p:spTgt spid="12293"/>
                                        </p:tgtEl>
                                      </p:cBhvr>
                                      <p:to x="100000" y="60000"/>
                                    </p:animScale>
                                    <p:animScale>
                                      <p:cBhvr>
                                        <p:cTn id="22" dur="166" decel="50000">
                                          <p:stCondLst>
                                            <p:cond delay="676"/>
                                          </p:stCondLst>
                                        </p:cTn>
                                        <p:tgtEl>
                                          <p:spTgt spid="12293"/>
                                        </p:tgtEl>
                                      </p:cBhvr>
                                      <p:to x="100000" y="100000"/>
                                    </p:animScale>
                                    <p:animScale>
                                      <p:cBhvr>
                                        <p:cTn id="23" dur="26">
                                          <p:stCondLst>
                                            <p:cond delay="1312"/>
                                          </p:stCondLst>
                                        </p:cTn>
                                        <p:tgtEl>
                                          <p:spTgt spid="12293"/>
                                        </p:tgtEl>
                                      </p:cBhvr>
                                      <p:to x="100000" y="80000"/>
                                    </p:animScale>
                                    <p:animScale>
                                      <p:cBhvr>
                                        <p:cTn id="24" dur="166" decel="50000">
                                          <p:stCondLst>
                                            <p:cond delay="1338"/>
                                          </p:stCondLst>
                                        </p:cTn>
                                        <p:tgtEl>
                                          <p:spTgt spid="12293"/>
                                        </p:tgtEl>
                                      </p:cBhvr>
                                      <p:to x="100000" y="100000"/>
                                    </p:animScale>
                                    <p:animScale>
                                      <p:cBhvr>
                                        <p:cTn id="25" dur="26">
                                          <p:stCondLst>
                                            <p:cond delay="1642"/>
                                          </p:stCondLst>
                                        </p:cTn>
                                        <p:tgtEl>
                                          <p:spTgt spid="12293"/>
                                        </p:tgtEl>
                                      </p:cBhvr>
                                      <p:to x="100000" y="90000"/>
                                    </p:animScale>
                                    <p:animScale>
                                      <p:cBhvr>
                                        <p:cTn id="26" dur="166" decel="50000">
                                          <p:stCondLst>
                                            <p:cond delay="1668"/>
                                          </p:stCondLst>
                                        </p:cTn>
                                        <p:tgtEl>
                                          <p:spTgt spid="12293"/>
                                        </p:tgtEl>
                                      </p:cBhvr>
                                      <p:to x="100000" y="100000"/>
                                    </p:animScale>
                                    <p:animScale>
                                      <p:cBhvr>
                                        <p:cTn id="27" dur="26">
                                          <p:stCondLst>
                                            <p:cond delay="1808"/>
                                          </p:stCondLst>
                                        </p:cTn>
                                        <p:tgtEl>
                                          <p:spTgt spid="12293"/>
                                        </p:tgtEl>
                                      </p:cBhvr>
                                      <p:to x="100000" y="95000"/>
                                    </p:animScale>
                                    <p:animScale>
                                      <p:cBhvr>
                                        <p:cTn id="28" dur="166" decel="50000">
                                          <p:stCondLst>
                                            <p:cond delay="1834"/>
                                          </p:stCondLst>
                                        </p:cTn>
                                        <p:tgtEl>
                                          <p:spTgt spid="12293"/>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2299"/>
                                        </p:tgtEl>
                                        <p:attrNameLst>
                                          <p:attrName>style.visibility</p:attrName>
                                        </p:attrNameLst>
                                      </p:cBhvr>
                                      <p:to>
                                        <p:strVal val="visible"/>
                                      </p:to>
                                    </p:set>
                                    <p:anim calcmode="lin" valueType="num">
                                      <p:cBhvr>
                                        <p:cTn id="33" dur="1000" fill="hold"/>
                                        <p:tgtEl>
                                          <p:spTgt spid="12299"/>
                                        </p:tgtEl>
                                        <p:attrNameLst>
                                          <p:attrName>ppt_w</p:attrName>
                                        </p:attrNameLst>
                                      </p:cBhvr>
                                      <p:tavLst>
                                        <p:tav tm="0">
                                          <p:val>
                                            <p:fltVal val="0"/>
                                          </p:val>
                                        </p:tav>
                                        <p:tav tm="100000">
                                          <p:val>
                                            <p:strVal val="#ppt_w"/>
                                          </p:val>
                                        </p:tav>
                                      </p:tavLst>
                                    </p:anim>
                                    <p:anim calcmode="lin" valueType="num">
                                      <p:cBhvr>
                                        <p:cTn id="34" dur="1000" fill="hold"/>
                                        <p:tgtEl>
                                          <p:spTgt spid="12299"/>
                                        </p:tgtEl>
                                        <p:attrNameLst>
                                          <p:attrName>ppt_h</p:attrName>
                                        </p:attrNameLst>
                                      </p:cBhvr>
                                      <p:tavLst>
                                        <p:tav tm="0">
                                          <p:val>
                                            <p:fltVal val="0"/>
                                          </p:val>
                                        </p:tav>
                                        <p:tav tm="100000">
                                          <p:val>
                                            <p:strVal val="#ppt_h"/>
                                          </p:val>
                                        </p:tav>
                                      </p:tavLst>
                                    </p:anim>
                                    <p:anim calcmode="lin" valueType="num">
                                      <p:cBhvr>
                                        <p:cTn id="35" dur="1000" fill="hold"/>
                                        <p:tgtEl>
                                          <p:spTgt spid="12299"/>
                                        </p:tgtEl>
                                        <p:attrNameLst>
                                          <p:attrName>style.rotation</p:attrName>
                                        </p:attrNameLst>
                                      </p:cBhvr>
                                      <p:tavLst>
                                        <p:tav tm="0">
                                          <p:val>
                                            <p:fltVal val="90"/>
                                          </p:val>
                                        </p:tav>
                                        <p:tav tm="100000">
                                          <p:val>
                                            <p:fltVal val="0"/>
                                          </p:val>
                                        </p:tav>
                                      </p:tavLst>
                                    </p:anim>
                                    <p:animEffect transition="in" filter="fade">
                                      <p:cBhvr>
                                        <p:cTn id="36" dur="1000"/>
                                        <p:tgtEl>
                                          <p:spTgt spid="1229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300"/>
                                        </p:tgtEl>
                                        <p:attrNameLst>
                                          <p:attrName>style.visibility</p:attrName>
                                        </p:attrNameLst>
                                      </p:cBhvr>
                                      <p:to>
                                        <p:strVal val="visible"/>
                                      </p:to>
                                    </p:set>
                                    <p:animEffect transition="in" filter="randombar(horizontal)">
                                      <p:cBhvr>
                                        <p:cTn id="41"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12299" grpId="0"/>
      <p:bldP spid="123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7517A938-F323-49E9-A14B-938518F72785}"/>
              </a:ext>
            </a:extLst>
          </p:cNvPr>
          <p:cNvPicPr>
            <a:picLocks noChangeAspect="1"/>
          </p:cNvPicPr>
          <p:nvPr>
            <p:custDataLst>
              <p:tags r:id="rId1"/>
            </p:custDataLst>
          </p:nvPr>
        </p:nvPicPr>
        <p:blipFill>
          <a:blip r:embed="rId5"/>
          <a:stretch>
            <a:fillRect/>
          </a:stretch>
        </p:blipFill>
        <p:spPr>
          <a:xfrm>
            <a:off x="1410662" y="-91590"/>
            <a:ext cx="9396076" cy="5656000"/>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2"/>
            </p:custDataLst>
          </p:nvPr>
        </p:nvSpPr>
        <p:spPr>
          <a:xfrm>
            <a:off x="1794384" y="2413337"/>
            <a:ext cx="8278530" cy="2308324"/>
          </a:xfrm>
          <a:prstGeom prst="rect">
            <a:avLst/>
          </a:prstGeom>
          <a:noFill/>
        </p:spPr>
        <p:txBody>
          <a:bodyPr wrap="square" rtlCol="0">
            <a:spAutoFit/>
          </a:bodyPr>
          <a:lstStyle/>
          <a:p>
            <a:pPr algn="ctr">
              <a:lnSpc>
                <a:spcPct val="150000"/>
              </a:lnSpc>
            </a:pPr>
            <a:r>
              <a:rPr lang="en-US" sz="3200" b="1">
                <a:latin typeface="HP001 4 hàng" panose="020B0603050302020204" pitchFamily="34" charset="-93"/>
              </a:rPr>
              <a:t>Thứ hai ngày 14 tháng 3 năm 2022 </a:t>
            </a:r>
          </a:p>
          <a:p>
            <a:pPr algn="ctr">
              <a:lnSpc>
                <a:spcPct val="150000"/>
              </a:lnSpc>
            </a:pPr>
            <a:r>
              <a:rPr lang="en-US" sz="3200" b="1">
                <a:latin typeface="HP001 4 hàng" panose="020B0603050302020204" pitchFamily="34" charset="-93"/>
              </a:rPr>
              <a:t>Tập đọc – Kể chuyện</a:t>
            </a:r>
          </a:p>
          <a:p>
            <a:pPr algn="ctr">
              <a:lnSpc>
                <a:spcPct val="150000"/>
              </a:lnSpc>
            </a:pPr>
            <a:r>
              <a:rPr lang="en-US" sz="3200" b="1">
                <a:latin typeface="HP001 4 hàng" panose="020B0603050302020204" pitchFamily="34" charset="-93"/>
              </a:rPr>
              <a:t>Sự tích lễ hội Chử Đồng Tử</a:t>
            </a:r>
            <a:endParaRPr lang="vi-VN" sz="3200" b="1">
              <a:latin typeface="HP001 4 hàng" panose="020B0603050302020204" pitchFamily="34" charset="-93"/>
            </a:endParaRPr>
          </a:p>
        </p:txBody>
      </p:sp>
    </p:spTree>
    <p:extLst>
      <p:ext uri="{BB962C8B-B14F-4D97-AF65-F5344CB8AC3E}">
        <p14:creationId xmlns:p14="http://schemas.microsoft.com/office/powerpoint/2010/main" val="415374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B87FD19-0A2F-4563-BF80-06BA59E90A94}"/>
              </a:ext>
            </a:extLst>
          </p:cNvPr>
          <p:cNvSpPr>
            <a:spLocks noGrp="1" noChangeArrowheads="1"/>
          </p:cNvSpPr>
          <p:nvPr>
            <p:ph type="title"/>
          </p:nvPr>
        </p:nvSpPr>
        <p:spPr>
          <a:xfrm>
            <a:off x="1985963" y="427038"/>
            <a:ext cx="8229600" cy="1143000"/>
          </a:xfrm>
        </p:spPr>
        <p:txBody>
          <a:bodyPr>
            <a:normAutofit fontScale="90000"/>
          </a:bodyPr>
          <a:lstStyle/>
          <a:p>
            <a:pPr algn="l"/>
            <a:r>
              <a:rPr lang="vi-VN" altLang="vi-VN" sz="2400" b="1">
                <a:solidFill>
                  <a:srgbClr val="202122"/>
                </a:solidFill>
                <a:latin typeface="Times New Roman" panose="02020603050405020304" pitchFamily="18" charset="0"/>
                <a:cs typeface="Times New Roman" panose="02020603050405020304" pitchFamily="18" charset="0"/>
              </a:rPr>
              <a:t>*</a:t>
            </a:r>
            <a:r>
              <a:rPr lang="vi-VN" altLang="vi-VN" sz="2800" b="1">
                <a:solidFill>
                  <a:srgbClr val="FF0000"/>
                </a:solidFill>
                <a:latin typeface="Times New Roman" panose="02020603050405020304" pitchFamily="18" charset="0"/>
                <a:cs typeface="Times New Roman" panose="02020603050405020304" pitchFamily="18" charset="0"/>
              </a:rPr>
              <a:t>Khố</a:t>
            </a:r>
            <a:r>
              <a:rPr lang="vi-VN" altLang="vi-VN" sz="2400" b="1">
                <a:solidFill>
                  <a:srgbClr val="202122"/>
                </a:solidFill>
                <a:latin typeface="Times New Roman" panose="02020603050405020304" pitchFamily="18" charset="0"/>
                <a:cs typeface="Times New Roman" panose="02020603050405020304" pitchFamily="18" charset="0"/>
              </a:rPr>
              <a:t>:</a:t>
            </a:r>
            <a:r>
              <a:rPr lang="vi-VN" altLang="vi-VN" sz="2400">
                <a:solidFill>
                  <a:srgbClr val="202122"/>
                </a:solidFill>
                <a:latin typeface="Times New Roman" panose="02020603050405020304" pitchFamily="18" charset="0"/>
                <a:cs typeface="Times New Roman" panose="02020603050405020304" pitchFamily="18" charset="0"/>
              </a:rPr>
              <a:t> là một trong những loại trang phục cổ xưa nhất của nhân loại. Nó là một tấm vải dài, khổ hẹp dùng để để bọc và che vùng hạ bộ bằng cách quấn tựa vào vòng thắt lưng.</a:t>
            </a:r>
            <a:br>
              <a:rPr lang="vi-VN" altLang="vi-VN" sz="2400">
                <a:solidFill>
                  <a:srgbClr val="202122"/>
                </a:solidFill>
                <a:latin typeface="Times New Roman" panose="02020603050405020304" pitchFamily="18" charset="0"/>
                <a:cs typeface="Times New Roman" panose="02020603050405020304" pitchFamily="18" charset="0"/>
              </a:rPr>
            </a:br>
            <a:endParaRPr lang="vi-VN" altLang="vi-VN" sz="2400">
              <a:latin typeface="Times New Roman" panose="02020603050405020304" pitchFamily="18" charset="0"/>
              <a:cs typeface="Times New Roman" panose="02020603050405020304" pitchFamily="18" charset="0"/>
            </a:endParaRPr>
          </a:p>
        </p:txBody>
      </p:sp>
      <p:pic>
        <p:nvPicPr>
          <p:cNvPr id="7171" name="Content Placeholder 4">
            <a:extLst>
              <a:ext uri="{FF2B5EF4-FFF2-40B4-BE49-F238E27FC236}">
                <a16:creationId xmlns:a16="http://schemas.microsoft.com/office/drawing/2014/main" id="{6F464603-097C-49AC-B697-3F13EE1B8C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8475" y="1550988"/>
            <a:ext cx="4362450" cy="5181600"/>
          </a:xfrm>
        </p:spPr>
      </p:pic>
      <p:pic>
        <p:nvPicPr>
          <p:cNvPr id="7172" name="Picture 6">
            <a:extLst>
              <a:ext uri="{FF2B5EF4-FFF2-40B4-BE49-F238E27FC236}">
                <a16:creationId xmlns:a16="http://schemas.microsoft.com/office/drawing/2014/main" id="{C47B93A4-682C-491D-98D6-B533BDACD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531938"/>
            <a:ext cx="43608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321" name="Text Box 9">
            <a:extLst>
              <a:ext uri="{FF2B5EF4-FFF2-40B4-BE49-F238E27FC236}">
                <a16:creationId xmlns:a16="http://schemas.microsoft.com/office/drawing/2014/main" id="{B6657C29-AC92-4DA3-96E1-7CEB570F0BE3}"/>
              </a:ext>
            </a:extLst>
          </p:cNvPr>
          <p:cNvSpPr txBox="1">
            <a:spLocks noChangeArrowheads="1"/>
          </p:cNvSpPr>
          <p:nvPr/>
        </p:nvSpPr>
        <p:spPr bwMode="auto">
          <a:xfrm>
            <a:off x="1676400" y="48101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990000"/>
                </a:solidFill>
                <a:latin typeface="Times New Roman" panose="02020603050405020304" pitchFamily="18" charset="0"/>
                <a:cs typeface="Times New Roman" panose="02020603050405020304" pitchFamily="18" charset="0"/>
              </a:rPr>
              <a:t>3. Vì sao công chúa Tiên Dung kết duyên cùng Chử Đồng Tử?</a:t>
            </a:r>
          </a:p>
        </p:txBody>
      </p:sp>
      <p:sp>
        <p:nvSpPr>
          <p:cNvPr id="13322" name="Text Box 10">
            <a:extLst>
              <a:ext uri="{FF2B5EF4-FFF2-40B4-BE49-F238E27FC236}">
                <a16:creationId xmlns:a16="http://schemas.microsoft.com/office/drawing/2014/main" id="{16FED595-60A8-4A4D-975D-9180F049A5D3}"/>
              </a:ext>
            </a:extLst>
          </p:cNvPr>
          <p:cNvSpPr txBox="1">
            <a:spLocks noChangeArrowheads="1"/>
          </p:cNvSpPr>
          <p:nvPr/>
        </p:nvSpPr>
        <p:spPr bwMode="auto">
          <a:xfrm>
            <a:off x="1524000" y="93821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cs typeface="Times New Roman" panose="02020603050405020304" pitchFamily="18" charset="0"/>
              </a:rPr>
              <a:t>- Công chúa cảm động khi biết tình cảnh nhà Chử Đồng Tử, nàng cho là duyên trời sắp đặt, liền mở hội mừng và kết duyên cùng chàng.</a:t>
            </a:r>
          </a:p>
        </p:txBody>
      </p:sp>
      <p:sp>
        <p:nvSpPr>
          <p:cNvPr id="13323" name="Text Box 11">
            <a:extLst>
              <a:ext uri="{FF2B5EF4-FFF2-40B4-BE49-F238E27FC236}">
                <a16:creationId xmlns:a16="http://schemas.microsoft.com/office/drawing/2014/main" id="{ABCA603D-78BD-438B-AF9C-D38400493047}"/>
              </a:ext>
            </a:extLst>
          </p:cNvPr>
          <p:cNvSpPr txBox="1">
            <a:spLocks noChangeArrowheads="1"/>
          </p:cNvSpPr>
          <p:nvPr/>
        </p:nvSpPr>
        <p:spPr bwMode="auto">
          <a:xfrm>
            <a:off x="1676400" y="19246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990000"/>
                </a:solidFill>
                <a:latin typeface="Times New Roman" panose="02020603050405020304" pitchFamily="18" charset="0"/>
                <a:cs typeface="Times New Roman" panose="02020603050405020304" pitchFamily="18" charset="0"/>
              </a:rPr>
              <a:t>4. Chử Đồng Tử và Tiên Dung giúp dân làm những việc gì?</a:t>
            </a:r>
          </a:p>
        </p:txBody>
      </p:sp>
      <p:sp>
        <p:nvSpPr>
          <p:cNvPr id="13324" name="Text Box 12">
            <a:extLst>
              <a:ext uri="{FF2B5EF4-FFF2-40B4-BE49-F238E27FC236}">
                <a16:creationId xmlns:a16="http://schemas.microsoft.com/office/drawing/2014/main" id="{8320FC1A-D281-41A6-A468-77F308E1F19B}"/>
              </a:ext>
            </a:extLst>
          </p:cNvPr>
          <p:cNvSpPr txBox="1">
            <a:spLocks noChangeArrowheads="1"/>
          </p:cNvSpPr>
          <p:nvPr/>
        </p:nvSpPr>
        <p:spPr bwMode="auto">
          <a:xfrm>
            <a:off x="1524000" y="2610406"/>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solidFill>
                  <a:srgbClr val="0000FF"/>
                </a:solidFill>
                <a:latin typeface="Times New Roman" panose="02020603050405020304" pitchFamily="18" charset="0"/>
                <a:cs typeface="Times New Roman" panose="02020603050405020304" pitchFamily="18" charset="0"/>
              </a:rPr>
              <a:t>- Chử Đồng Tử và Tiên Dung đi khắp nơi dạy dân làng cách trồng lúa, trồng dâu, nuôi tằm, dệt vải. Sau khi về trời Chử Đồng Tử và Tiên Dung còn nhiều lần hiển linh giúp dân đánh giặc.</a:t>
            </a:r>
          </a:p>
        </p:txBody>
      </p:sp>
      <p:sp>
        <p:nvSpPr>
          <p:cNvPr id="13325" name="Text Box 13">
            <a:extLst>
              <a:ext uri="{FF2B5EF4-FFF2-40B4-BE49-F238E27FC236}">
                <a16:creationId xmlns:a16="http://schemas.microsoft.com/office/drawing/2014/main" id="{D1DBD2E3-A534-478E-8ABC-6554A806D75F}"/>
              </a:ext>
            </a:extLst>
          </p:cNvPr>
          <p:cNvSpPr txBox="1">
            <a:spLocks noChangeArrowheads="1"/>
          </p:cNvSpPr>
          <p:nvPr/>
        </p:nvSpPr>
        <p:spPr bwMode="auto">
          <a:xfrm>
            <a:off x="1506538" y="403933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990000"/>
                </a:solidFill>
                <a:latin typeface="Times New Roman" panose="02020603050405020304" pitchFamily="18" charset="0"/>
                <a:cs typeface="Times New Roman" panose="02020603050405020304" pitchFamily="18" charset="0"/>
              </a:rPr>
              <a:t>5. Nhân dân đã làm gì để tỏ lòng biết ơn Chử Đồng Tử?</a:t>
            </a:r>
          </a:p>
        </p:txBody>
      </p:sp>
      <p:sp>
        <p:nvSpPr>
          <p:cNvPr id="13326" name="Text Box 14">
            <a:extLst>
              <a:ext uri="{FF2B5EF4-FFF2-40B4-BE49-F238E27FC236}">
                <a16:creationId xmlns:a16="http://schemas.microsoft.com/office/drawing/2014/main" id="{A43B4F0D-4492-4954-81E2-BE26179DCDA0}"/>
              </a:ext>
            </a:extLst>
          </p:cNvPr>
          <p:cNvSpPr txBox="1">
            <a:spLocks noChangeArrowheads="1"/>
          </p:cNvSpPr>
          <p:nvPr/>
        </p:nvSpPr>
        <p:spPr bwMode="auto">
          <a:xfrm>
            <a:off x="1506538" y="4725135"/>
            <a:ext cx="914400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FF"/>
                </a:solidFill>
                <a:latin typeface="Times New Roman" panose="02020603050405020304" pitchFamily="18" charset="0"/>
                <a:cs typeface="Times New Roman" panose="02020603050405020304" pitchFamily="18" charset="0"/>
              </a:rPr>
              <a:t>-Nhân dân ta lập đền thờ ông ở nhiều nơi ở bên bờ sông Hồng. Hằng năm, suốt mấy tháng mùa xuân, cả một vùng bờ bãi sông Hồng nô nức làm lễ, mở hội để</a:t>
            </a:r>
          </a:p>
          <a:p>
            <a:pPr eaLnBrk="1" hangingPunct="1">
              <a:spcBef>
                <a:spcPct val="0"/>
              </a:spcBef>
              <a:buFontTx/>
              <a:buNone/>
            </a:pPr>
            <a:r>
              <a:rPr lang="en-US" altLang="en-US" sz="2400">
                <a:solidFill>
                  <a:srgbClr val="0000FF"/>
                </a:solidFill>
                <a:latin typeface="Times New Roman" panose="02020603050405020304" pitchFamily="18" charset="0"/>
                <a:cs typeface="Times New Roman" panose="02020603050405020304" pitchFamily="18" charset="0"/>
              </a:rPr>
              <a:t> tưởng nhớ 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21"/>
                                        </p:tgtEl>
                                        <p:attrNameLst>
                                          <p:attrName>style.visibility</p:attrName>
                                        </p:attrNameLst>
                                      </p:cBhvr>
                                      <p:to>
                                        <p:strVal val="visible"/>
                                      </p:to>
                                    </p:set>
                                    <p:anim calcmode="discrete" valueType="clr">
                                      <p:cBhvr override="childStyle">
                                        <p:cTn id="7" dur="80"/>
                                        <p:tgtEl>
                                          <p:spTgt spid="133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1"/>
                                        </p:tgtEl>
                                        <p:attrNameLst>
                                          <p:attrName>fillcolor</p:attrName>
                                        </p:attrNameLst>
                                      </p:cBhvr>
                                      <p:tavLst>
                                        <p:tav tm="0">
                                          <p:val>
                                            <p:clrVal>
                                              <a:schemeClr val="accent2"/>
                                            </p:clrVal>
                                          </p:val>
                                        </p:tav>
                                        <p:tav tm="50000">
                                          <p:val>
                                            <p:clrVal>
                                              <a:schemeClr val="hlink"/>
                                            </p:clrVal>
                                          </p:val>
                                        </p:tav>
                                      </p:tavLst>
                                    </p:anim>
                                    <p:set>
                                      <p:cBhvr>
                                        <p:cTn id="9" dur="80"/>
                                        <p:tgtEl>
                                          <p:spTgt spid="1332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3322"/>
                                        </p:tgtEl>
                                        <p:attrNameLst>
                                          <p:attrName>style.visibility</p:attrName>
                                        </p:attrNameLst>
                                      </p:cBhvr>
                                      <p:to>
                                        <p:strVal val="visible"/>
                                      </p:to>
                                    </p:set>
                                    <p:animEffect transition="in" filter="wipe(down)">
                                      <p:cBhvr>
                                        <p:cTn id="14" dur="580">
                                          <p:stCondLst>
                                            <p:cond delay="0"/>
                                          </p:stCondLst>
                                        </p:cTn>
                                        <p:tgtEl>
                                          <p:spTgt spid="13322"/>
                                        </p:tgtEl>
                                      </p:cBhvr>
                                    </p:animEffect>
                                    <p:anim calcmode="lin" valueType="num">
                                      <p:cBhvr>
                                        <p:cTn id="15" dur="1822" tmFilter="0,0; 0.14,0.36; 0.43,0.73; 0.71,0.91; 1.0,1.0">
                                          <p:stCondLst>
                                            <p:cond delay="0"/>
                                          </p:stCondLst>
                                        </p:cTn>
                                        <p:tgtEl>
                                          <p:spTgt spid="1332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332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332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332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3322"/>
                                        </p:tgtEl>
                                        <p:attrNameLst>
                                          <p:attrName>ppt_y</p:attrName>
                                        </p:attrNameLst>
                                      </p:cBhvr>
                                      <p:tavLst>
                                        <p:tav tm="0" fmla="#ppt_y-sin(pi*$)/81">
                                          <p:val>
                                            <p:fltVal val="0"/>
                                          </p:val>
                                        </p:tav>
                                        <p:tav tm="100000">
                                          <p:val>
                                            <p:fltVal val="1"/>
                                          </p:val>
                                        </p:tav>
                                      </p:tavLst>
                                    </p:anim>
                                    <p:animScale>
                                      <p:cBhvr>
                                        <p:cTn id="20" dur="26">
                                          <p:stCondLst>
                                            <p:cond delay="650"/>
                                          </p:stCondLst>
                                        </p:cTn>
                                        <p:tgtEl>
                                          <p:spTgt spid="13322"/>
                                        </p:tgtEl>
                                      </p:cBhvr>
                                      <p:to x="100000" y="60000"/>
                                    </p:animScale>
                                    <p:animScale>
                                      <p:cBhvr>
                                        <p:cTn id="21" dur="166" decel="50000">
                                          <p:stCondLst>
                                            <p:cond delay="676"/>
                                          </p:stCondLst>
                                        </p:cTn>
                                        <p:tgtEl>
                                          <p:spTgt spid="13322"/>
                                        </p:tgtEl>
                                      </p:cBhvr>
                                      <p:to x="100000" y="100000"/>
                                    </p:animScale>
                                    <p:animScale>
                                      <p:cBhvr>
                                        <p:cTn id="22" dur="26">
                                          <p:stCondLst>
                                            <p:cond delay="1312"/>
                                          </p:stCondLst>
                                        </p:cTn>
                                        <p:tgtEl>
                                          <p:spTgt spid="13322"/>
                                        </p:tgtEl>
                                      </p:cBhvr>
                                      <p:to x="100000" y="80000"/>
                                    </p:animScale>
                                    <p:animScale>
                                      <p:cBhvr>
                                        <p:cTn id="23" dur="166" decel="50000">
                                          <p:stCondLst>
                                            <p:cond delay="1338"/>
                                          </p:stCondLst>
                                        </p:cTn>
                                        <p:tgtEl>
                                          <p:spTgt spid="13322"/>
                                        </p:tgtEl>
                                      </p:cBhvr>
                                      <p:to x="100000" y="100000"/>
                                    </p:animScale>
                                    <p:animScale>
                                      <p:cBhvr>
                                        <p:cTn id="24" dur="26">
                                          <p:stCondLst>
                                            <p:cond delay="1642"/>
                                          </p:stCondLst>
                                        </p:cTn>
                                        <p:tgtEl>
                                          <p:spTgt spid="13322"/>
                                        </p:tgtEl>
                                      </p:cBhvr>
                                      <p:to x="100000" y="90000"/>
                                    </p:animScale>
                                    <p:animScale>
                                      <p:cBhvr>
                                        <p:cTn id="25" dur="166" decel="50000">
                                          <p:stCondLst>
                                            <p:cond delay="1668"/>
                                          </p:stCondLst>
                                        </p:cTn>
                                        <p:tgtEl>
                                          <p:spTgt spid="13322"/>
                                        </p:tgtEl>
                                      </p:cBhvr>
                                      <p:to x="100000" y="100000"/>
                                    </p:animScale>
                                    <p:animScale>
                                      <p:cBhvr>
                                        <p:cTn id="26" dur="26">
                                          <p:stCondLst>
                                            <p:cond delay="1808"/>
                                          </p:stCondLst>
                                        </p:cTn>
                                        <p:tgtEl>
                                          <p:spTgt spid="13322"/>
                                        </p:tgtEl>
                                      </p:cBhvr>
                                      <p:to x="100000" y="95000"/>
                                    </p:animScale>
                                    <p:animScale>
                                      <p:cBhvr>
                                        <p:cTn id="27" dur="166" decel="50000">
                                          <p:stCondLst>
                                            <p:cond delay="1834"/>
                                          </p:stCondLst>
                                        </p:cTn>
                                        <p:tgtEl>
                                          <p:spTgt spid="13322"/>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3323"/>
                                        </p:tgtEl>
                                        <p:attrNameLst>
                                          <p:attrName>style.visibility</p:attrName>
                                        </p:attrNameLst>
                                      </p:cBhvr>
                                      <p:to>
                                        <p:strVal val="visible"/>
                                      </p:to>
                                    </p:set>
                                    <p:anim calcmode="discrete" valueType="clr">
                                      <p:cBhvr override="childStyle">
                                        <p:cTn id="32" dur="80"/>
                                        <p:tgtEl>
                                          <p:spTgt spid="13323"/>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3323"/>
                                        </p:tgtEl>
                                        <p:attrNameLst>
                                          <p:attrName>fillcolor</p:attrName>
                                        </p:attrNameLst>
                                      </p:cBhvr>
                                      <p:tavLst>
                                        <p:tav tm="0">
                                          <p:val>
                                            <p:clrVal>
                                              <a:schemeClr val="accent2"/>
                                            </p:clrVal>
                                          </p:val>
                                        </p:tav>
                                        <p:tav tm="50000">
                                          <p:val>
                                            <p:clrVal>
                                              <a:schemeClr val="hlink"/>
                                            </p:clrVal>
                                          </p:val>
                                        </p:tav>
                                      </p:tavLst>
                                    </p:anim>
                                    <p:set>
                                      <p:cBhvr>
                                        <p:cTn id="34" dur="80"/>
                                        <p:tgtEl>
                                          <p:spTgt spid="13323"/>
                                        </p:tgtEl>
                                        <p:attrNameLst>
                                          <p:attrName>fill.type</p:attrName>
                                        </p:attrNameLst>
                                      </p:cBhvr>
                                      <p:to>
                                        <p:strVal val="solid"/>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324"/>
                                        </p:tgtEl>
                                        <p:attrNameLst>
                                          <p:attrName>style.visibility</p:attrName>
                                        </p:attrNameLst>
                                      </p:cBhvr>
                                      <p:to>
                                        <p:strVal val="visible"/>
                                      </p:to>
                                    </p:set>
                                    <p:anim calcmode="lin" valueType="num">
                                      <p:cBhvr>
                                        <p:cTn id="39" dur="500" fill="hold"/>
                                        <p:tgtEl>
                                          <p:spTgt spid="13324"/>
                                        </p:tgtEl>
                                        <p:attrNameLst>
                                          <p:attrName>ppt_w</p:attrName>
                                        </p:attrNameLst>
                                      </p:cBhvr>
                                      <p:tavLst>
                                        <p:tav tm="0">
                                          <p:val>
                                            <p:fltVal val="0"/>
                                          </p:val>
                                        </p:tav>
                                        <p:tav tm="100000">
                                          <p:val>
                                            <p:strVal val="#ppt_w"/>
                                          </p:val>
                                        </p:tav>
                                      </p:tavLst>
                                    </p:anim>
                                    <p:anim calcmode="lin" valueType="num">
                                      <p:cBhvr>
                                        <p:cTn id="40" dur="500" fill="hold"/>
                                        <p:tgtEl>
                                          <p:spTgt spid="13324"/>
                                        </p:tgtEl>
                                        <p:attrNameLst>
                                          <p:attrName>ppt_h</p:attrName>
                                        </p:attrNameLst>
                                      </p:cBhvr>
                                      <p:tavLst>
                                        <p:tav tm="0">
                                          <p:val>
                                            <p:fltVal val="0"/>
                                          </p:val>
                                        </p:tav>
                                        <p:tav tm="100000">
                                          <p:val>
                                            <p:strVal val="#ppt_h"/>
                                          </p:val>
                                        </p:tav>
                                      </p:tavLst>
                                    </p:anim>
                                    <p:animEffect transition="in" filter="fade">
                                      <p:cBhvr>
                                        <p:cTn id="41" dur="500"/>
                                        <p:tgtEl>
                                          <p:spTgt spid="133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3325"/>
                                        </p:tgtEl>
                                        <p:attrNameLst>
                                          <p:attrName>style.visibility</p:attrName>
                                        </p:attrNameLst>
                                      </p:cBhvr>
                                      <p:to>
                                        <p:strVal val="visible"/>
                                      </p:to>
                                    </p:set>
                                    <p:anim calcmode="discrete" valueType="clr">
                                      <p:cBhvr override="childStyle">
                                        <p:cTn id="46" dur="80"/>
                                        <p:tgtEl>
                                          <p:spTgt spid="13325"/>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3325"/>
                                        </p:tgtEl>
                                        <p:attrNameLst>
                                          <p:attrName>fillcolor</p:attrName>
                                        </p:attrNameLst>
                                      </p:cBhvr>
                                      <p:tavLst>
                                        <p:tav tm="0">
                                          <p:val>
                                            <p:clrVal>
                                              <a:schemeClr val="accent2"/>
                                            </p:clrVal>
                                          </p:val>
                                        </p:tav>
                                        <p:tav tm="50000">
                                          <p:val>
                                            <p:clrVal>
                                              <a:schemeClr val="hlink"/>
                                            </p:clrVal>
                                          </p:val>
                                        </p:tav>
                                      </p:tavLst>
                                    </p:anim>
                                    <p:set>
                                      <p:cBhvr>
                                        <p:cTn id="48" dur="80"/>
                                        <p:tgtEl>
                                          <p:spTgt spid="13325"/>
                                        </p:tgtEl>
                                        <p:attrNameLst>
                                          <p:attrName>fill.type</p:attrName>
                                        </p:attrNameLst>
                                      </p:cBhvr>
                                      <p:to>
                                        <p:strVal val="solid"/>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3326"/>
                                        </p:tgtEl>
                                        <p:attrNameLst>
                                          <p:attrName>style.visibility</p:attrName>
                                        </p:attrNameLst>
                                      </p:cBhvr>
                                      <p:to>
                                        <p:strVal val="visible"/>
                                      </p:to>
                                    </p:set>
                                    <p:animEffect transition="in" filter="randombar(horizontal)">
                                      <p:cBhvr>
                                        <p:cTn id="53"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P spid="13322" grpId="0"/>
      <p:bldP spid="13323" grpId="0"/>
      <p:bldP spid="13324" grpId="0"/>
      <p:bldP spid="13325" grpId="0"/>
      <p:bldP spid="133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00CCAA84-64EA-47FB-A91A-1B866F698ECC}"/>
              </a:ext>
            </a:extLst>
          </p:cNvPr>
          <p:cNvSpPr>
            <a:spLocks noGrp="1" noChangeArrowheads="1"/>
          </p:cNvSpPr>
          <p:nvPr>
            <p:ph type="title"/>
          </p:nvPr>
        </p:nvSpPr>
        <p:spPr/>
        <p:txBody>
          <a:bodyPr/>
          <a:lstStyle/>
          <a:p>
            <a:endParaRPr lang="vi-VN" altLang="en-US"/>
          </a:p>
        </p:txBody>
      </p:sp>
      <p:sp>
        <p:nvSpPr>
          <p:cNvPr id="22531" name="Content Placeholder 2">
            <a:extLst>
              <a:ext uri="{FF2B5EF4-FFF2-40B4-BE49-F238E27FC236}">
                <a16:creationId xmlns:a16="http://schemas.microsoft.com/office/drawing/2014/main" id="{5E41379D-BD5F-4D7A-ACF6-89B02DB1E386}"/>
              </a:ext>
            </a:extLst>
          </p:cNvPr>
          <p:cNvSpPr>
            <a:spLocks noGrp="1" noChangeArrowheads="1"/>
          </p:cNvSpPr>
          <p:nvPr>
            <p:ph idx="1"/>
          </p:nvPr>
        </p:nvSpPr>
        <p:spPr/>
        <p:txBody>
          <a:bodyPr/>
          <a:lstStyle/>
          <a:p>
            <a:endParaRPr lang="vi-VN" altLang="en-US"/>
          </a:p>
        </p:txBody>
      </p:sp>
      <p:grpSp>
        <p:nvGrpSpPr>
          <p:cNvPr id="22532" name="Group 15">
            <a:extLst>
              <a:ext uri="{FF2B5EF4-FFF2-40B4-BE49-F238E27FC236}">
                <a16:creationId xmlns:a16="http://schemas.microsoft.com/office/drawing/2014/main" id="{E9AE1D3A-3C77-405C-98BF-FAEE081A6DCB}"/>
              </a:ext>
            </a:extLst>
          </p:cNvPr>
          <p:cNvGrpSpPr>
            <a:grpSpLocks/>
          </p:cNvGrpSpPr>
          <p:nvPr/>
        </p:nvGrpSpPr>
        <p:grpSpPr bwMode="auto">
          <a:xfrm>
            <a:off x="1524000" y="93663"/>
            <a:ext cx="9144000" cy="6781800"/>
            <a:chOff x="144" y="1296"/>
            <a:chExt cx="5472" cy="2880"/>
          </a:xfrm>
        </p:grpSpPr>
        <p:pic>
          <p:nvPicPr>
            <p:cNvPr id="22533" name="Picture 5" descr="Den20chu20d20tu">
              <a:extLst>
                <a:ext uri="{FF2B5EF4-FFF2-40B4-BE49-F238E27FC236}">
                  <a16:creationId xmlns:a16="http://schemas.microsoft.com/office/drawing/2014/main" id="{5B174977-EC8D-4FD3-9C74-D83C62C9B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296"/>
              <a:ext cx="5472" cy="288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2534" name="AutoShape 14">
              <a:hlinkClick r:id="rId3" action="ppaction://hlinksldjump"/>
              <a:extLst>
                <a:ext uri="{FF2B5EF4-FFF2-40B4-BE49-F238E27FC236}">
                  <a16:creationId xmlns:a16="http://schemas.microsoft.com/office/drawing/2014/main" id="{D08DD476-C059-4BED-8914-7B6F73A61B96}"/>
                </a:ext>
              </a:extLst>
            </p:cNvPr>
            <p:cNvSpPr>
              <a:spLocks noChangeArrowheads="1"/>
            </p:cNvSpPr>
            <p:nvPr/>
          </p:nvSpPr>
          <p:spPr bwMode="gray">
            <a:xfrm>
              <a:off x="183" y="3816"/>
              <a:ext cx="225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990000"/>
                  </a:solidFill>
                </a:rPr>
                <a:t>Đền thờ Chử Đồng Tử</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id="{43F07DBD-E57F-42F1-853B-7587FF75E8D8}"/>
              </a:ext>
            </a:extLst>
          </p:cNvPr>
          <p:cNvGrpSpPr>
            <a:grpSpLocks/>
          </p:cNvGrpSpPr>
          <p:nvPr/>
        </p:nvGrpSpPr>
        <p:grpSpPr bwMode="auto">
          <a:xfrm>
            <a:off x="1524000" y="0"/>
            <a:ext cx="9144000" cy="6858000"/>
            <a:chOff x="144" y="1248"/>
            <a:chExt cx="5472" cy="2928"/>
          </a:xfrm>
        </p:grpSpPr>
        <p:pic>
          <p:nvPicPr>
            <p:cNvPr id="23555" name="Picture 20" descr="lhinchngthu">
              <a:extLst>
                <a:ext uri="{FF2B5EF4-FFF2-40B4-BE49-F238E27FC236}">
                  <a16:creationId xmlns:a16="http://schemas.microsoft.com/office/drawing/2014/main" id="{AC20D057-CC03-4C3B-AB71-429AC2670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248"/>
              <a:ext cx="5472" cy="292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3556" name="AutoShape 21">
              <a:hlinkClick r:id="rId3" action="ppaction://hlinksldjump"/>
              <a:extLst>
                <a:ext uri="{FF2B5EF4-FFF2-40B4-BE49-F238E27FC236}">
                  <a16:creationId xmlns:a16="http://schemas.microsoft.com/office/drawing/2014/main" id="{8881C545-5F75-47BD-A512-D91B5D852C50}"/>
                </a:ext>
              </a:extLst>
            </p:cNvPr>
            <p:cNvSpPr>
              <a:spLocks noChangeArrowheads="1"/>
            </p:cNvSpPr>
            <p:nvPr/>
          </p:nvSpPr>
          <p:spPr bwMode="gray">
            <a:xfrm>
              <a:off x="2208" y="3831"/>
              <a:ext cx="2158" cy="342"/>
            </a:xfrm>
            <a:prstGeom prst="roundRect">
              <a:avLst>
                <a:gd name="adj" fmla="val 10889"/>
              </a:avLst>
            </a:prstGeom>
            <a:gradFill rotWithShape="1">
              <a:gsLst>
                <a:gs pos="0">
                  <a:srgbClr val="DDDDDD"/>
                </a:gs>
                <a:gs pos="50000">
                  <a:srgbClr val="EEEEEE"/>
                </a:gs>
                <a:gs pos="100000">
                  <a:srgbClr val="DDDDDD"/>
                </a:gs>
              </a:gsLst>
              <a:lin ang="2700000" scaled="1"/>
            </a:gradFill>
            <a:ln w="28575">
              <a:solidFill>
                <a:srgbClr val="990000"/>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99"/>
                  </a:solidFill>
                  <a:latin typeface="HP001 4 hàng" panose="020B0603050302020204" pitchFamily="34" charset="-93"/>
                </a:rPr>
                <a:t>Lễ hội Chữ Đồng Tử</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đt.jpg"/>
          <p:cNvPicPr>
            <a:picLocks noChangeAspect="1"/>
          </p:cNvPicPr>
          <p:nvPr/>
        </p:nvPicPr>
        <p:blipFill>
          <a:blip r:embed="rId3" cstate="print"/>
          <a:stretch>
            <a:fillRect/>
          </a:stretch>
        </p:blipFill>
        <p:spPr>
          <a:xfrm>
            <a:off x="2362200" y="0"/>
            <a:ext cx="7620000" cy="5080000"/>
          </a:xfrm>
          <a:prstGeom prst="rect">
            <a:avLst/>
          </a:prstGeom>
        </p:spPr>
      </p:pic>
      <p:sp>
        <p:nvSpPr>
          <p:cNvPr id="3" name="TextBox 2"/>
          <p:cNvSpPr txBox="1"/>
          <p:nvPr/>
        </p:nvSpPr>
        <p:spPr>
          <a:xfrm>
            <a:off x="3505200" y="5334001"/>
            <a:ext cx="6934200" cy="646331"/>
          </a:xfrm>
          <a:prstGeom prst="rect">
            <a:avLst/>
          </a:prstGeom>
          <a:noFill/>
        </p:spPr>
        <p:txBody>
          <a:bodyPr wrap="square" rtlCol="0">
            <a:spAutoFit/>
          </a:bodyPr>
          <a:lstStyle/>
          <a:p>
            <a:r>
              <a:rPr lang="en-US" sz="3600" dirty="0" err="1">
                <a:latin typeface="Times New Roman" pitchFamily="18" charset="0"/>
                <a:cs typeface="Times New Roman" pitchFamily="18" charset="0"/>
              </a:rPr>
              <a:t>Lễ</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Tử</a:t>
            </a:r>
            <a:endParaRPr lang="en-US" sz="36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a:extLst>
              <a:ext uri="{FF2B5EF4-FFF2-40B4-BE49-F238E27FC236}">
                <a16:creationId xmlns:a16="http://schemas.microsoft.com/office/drawing/2014/main" id="{AAFEC8BA-3BB0-4E78-A548-22465C242D7F}"/>
              </a:ext>
            </a:extLst>
          </p:cNvPr>
          <p:cNvGrpSpPr>
            <a:grpSpLocks/>
          </p:cNvGrpSpPr>
          <p:nvPr/>
        </p:nvGrpSpPr>
        <p:grpSpPr bwMode="auto">
          <a:xfrm>
            <a:off x="1524000" y="0"/>
            <a:ext cx="9144000" cy="6858000"/>
            <a:chOff x="1248" y="1296"/>
            <a:chExt cx="3216" cy="2898"/>
          </a:xfrm>
        </p:grpSpPr>
        <p:pic>
          <p:nvPicPr>
            <p:cNvPr id="24579" name="Picture 16" descr="76253-Vua">
              <a:extLst>
                <a:ext uri="{FF2B5EF4-FFF2-40B4-BE49-F238E27FC236}">
                  <a16:creationId xmlns:a16="http://schemas.microsoft.com/office/drawing/2014/main" id="{44C8FEBC-F89D-4BBF-870B-901638C0C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80" r="21269"/>
            <a:stretch>
              <a:fillRect/>
            </a:stretch>
          </p:blipFill>
          <p:spPr bwMode="auto">
            <a:xfrm>
              <a:off x="1248" y="1296"/>
              <a:ext cx="3216" cy="289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4580" name="AutoShape 17">
              <a:hlinkClick r:id="rId3" action="ppaction://hlinksldjump"/>
              <a:extLst>
                <a:ext uri="{FF2B5EF4-FFF2-40B4-BE49-F238E27FC236}">
                  <a16:creationId xmlns:a16="http://schemas.microsoft.com/office/drawing/2014/main" id="{05500BC2-F174-4D27-9FB1-E4877DCC0371}"/>
                </a:ext>
              </a:extLst>
            </p:cNvPr>
            <p:cNvSpPr>
              <a:spLocks noChangeArrowheads="1"/>
            </p:cNvSpPr>
            <p:nvPr/>
          </p:nvSpPr>
          <p:spPr bwMode="gray">
            <a:xfrm>
              <a:off x="1248" y="3840"/>
              <a:ext cx="3216" cy="336"/>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1A0597"/>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990000"/>
                  </a:solidFill>
                </a:rPr>
                <a:t>Tượng Chử Đồng Tử-Tiên Dung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Ễ HỘI CHỬ ĐỒNG TỬ TIÊN DUNG - HỘI TỔNG MỄ 2019 ( KHOÁI CHÂU - HƯNG YÊN ).mp4">
            <a:hlinkClick r:id="" action="ppaction://media"/>
            <a:extLst>
              <a:ext uri="{FF2B5EF4-FFF2-40B4-BE49-F238E27FC236}">
                <a16:creationId xmlns:a16="http://schemas.microsoft.com/office/drawing/2014/main" id="{42B48632-EC42-4489-96E8-DF3CD0168A3F}"/>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5334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Cloud Callout 1"/>
          <p:cNvSpPr/>
          <p:nvPr/>
        </p:nvSpPr>
        <p:spPr>
          <a:xfrm>
            <a:off x="3820886" y="2859315"/>
            <a:ext cx="6019800" cy="34290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itchFamily="18" charset="0"/>
                <a:cs typeface="Times New Roman" pitchFamily="18" charset="0"/>
              </a:rPr>
              <a:t>Bài</a:t>
            </a:r>
            <a:r>
              <a:rPr lang="en-US" sz="3600" dirty="0">
                <a:solidFill>
                  <a:schemeClr val="tx1"/>
                </a:solidFill>
                <a:latin typeface="Times New Roman" pitchFamily="18" charset="0"/>
                <a:cs typeface="Times New Roman" pitchFamily="18" charset="0"/>
              </a:rPr>
              <a:t> học </a:t>
            </a:r>
            <a:r>
              <a:rPr lang="en-US" sz="3600" dirty="0" err="1">
                <a:solidFill>
                  <a:schemeClr val="tx1"/>
                </a:solidFill>
                <a:latin typeface="Times New Roman" pitchFamily="18" charset="0"/>
                <a:cs typeface="Times New Roman" pitchFamily="18" charset="0"/>
              </a:rPr>
              <a:t>cho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chúng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ta</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biết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điều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gì</a:t>
            </a:r>
            <a:r>
              <a:rPr lang="en-US" sz="3600" dirty="0">
                <a:solidFill>
                  <a:schemeClr val="tx1"/>
                </a:solidFill>
                <a:latin typeface="Times New Roman" pitchFamily="18" charset="0"/>
                <a:cs typeface="Times New Roman" pitchFamily="18"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C00FFD1-64C1-4D61-B7B2-A9791940C639}"/>
              </a:ext>
            </a:extLst>
          </p:cNvPr>
          <p:cNvSpPr txBox="1">
            <a:spLocks noChangeArrowheads="1"/>
          </p:cNvSpPr>
          <p:nvPr/>
        </p:nvSpPr>
        <p:spPr bwMode="auto">
          <a:xfrm>
            <a:off x="1959428" y="399143"/>
            <a:ext cx="8273143" cy="4308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i="1" u="sng">
                <a:solidFill>
                  <a:srgbClr val="FF0000"/>
                </a:solidFill>
                <a:latin typeface="Times New Roman" panose="02020603050405020304" pitchFamily="18" charset="0"/>
                <a:cs typeface="Times New Roman" panose="02020603050405020304" pitchFamily="18" charset="0"/>
              </a:rPr>
              <a:t>Nội dung</a:t>
            </a:r>
            <a:r>
              <a:rPr lang="en-US" altLang="en-US" sz="4000" i="1">
                <a:solidFill>
                  <a:srgbClr val="FF0000"/>
                </a:solidFill>
                <a:latin typeface="Times New Roman" panose="02020603050405020304" pitchFamily="18" charset="0"/>
                <a:cs typeface="Times New Roman" panose="02020603050405020304" pitchFamily="18" charset="0"/>
              </a:rPr>
              <a:t>:</a:t>
            </a:r>
          </a:p>
          <a:p>
            <a:pPr algn="just" eaLnBrk="1" hangingPunct="1">
              <a:spcBef>
                <a:spcPct val="50000"/>
              </a:spcBef>
              <a:buFontTx/>
              <a:buNone/>
            </a:pPr>
            <a:r>
              <a:rPr lang="en-US" altLang="en-US" sz="3600">
                <a:solidFill>
                  <a:srgbClr val="0033CC"/>
                </a:solidFill>
                <a:latin typeface="Times New Roman" panose="02020603050405020304" pitchFamily="18" charset="0"/>
                <a:cs typeface="Times New Roman" panose="02020603050405020304" pitchFamily="18" charset="0"/>
              </a:rPr>
              <a:t>Chử Đồng Tử là người có hiếu, chăm chỉ, có công lớn với dân, với nước. Nhân dân ghi nhớ công Chử Đồng Tử. Lễ hội được tổ chức hằng năm ở nhiều nơi bên sông Hồng để thể hiện lòng biết ơn đó.</a:t>
            </a:r>
          </a:p>
          <a:p>
            <a:pPr eaLnBrk="1" hangingPunct="1">
              <a:spcBef>
                <a:spcPct val="0"/>
              </a:spcBef>
              <a:buFontTx/>
              <a:buNone/>
            </a:pPr>
            <a:endParaRPr lang="en-US" altLang="en-US" sz="1800">
              <a:solidFill>
                <a:srgbClr val="0033CC"/>
              </a:solidFill>
              <a:cs typeface="Arial" panose="020B0604020202020204" pitchFamily="34" charset="0"/>
            </a:endParaRPr>
          </a:p>
          <a:p>
            <a:pPr eaLnBrk="1" hangingPunct="1">
              <a:spcBef>
                <a:spcPct val="0"/>
              </a:spcBef>
              <a:buFontTx/>
              <a:buNone/>
            </a:pPr>
            <a:endParaRPr lang="en-US" altLang="en-US" sz="1800"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16"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P spid="3" grpId="1" bldLvl="0" autoUpdateAnimBg="0"/>
      <p:bldP spid="3" grpId="2" bldLvl="0" autoUpdateAnimBg="0"/>
      <p:bldP spid="3" grpId="3" bldLvl="0" autoUpdateAnimBg="0"/>
      <p:bldP spid="3" grpId="4" bldLvl="0" autoUpdateAnimBg="0"/>
      <p:bldP spid="3" grpId="5" bldLvl="0" autoUpdateAnimBg="0"/>
      <p:bldP spid="3" grpId="6" bldLvl="0" autoUpdateAnimBg="0"/>
      <p:bldP spid="3" grpId="7" bldLvl="0" autoUpdateAnimBg="0"/>
      <p:bldP spid="3" grpId="8" bldLvl="0" autoUpdateAnimBg="0"/>
      <p:bldP spid="3" grpId="9" bldLvl="0" autoUpdateAnimBg="0"/>
      <p:bldP spid="3" grpId="10" bldLvl="0" autoUpdateAnimBg="0"/>
      <p:bldP spid="3" grpId="11" bldLvl="0" autoUpdateAnimBg="0"/>
      <p:bldP spid="3" grpId="12" bldLvl="0" autoUpdateAnimBg="0"/>
      <p:bldP spid="3" grpId="13" bldLvl="0" autoUpdateAnimBg="0"/>
      <p:bldP spid="3" grpId="14" bldLvl="0" autoUpdateAnimBg="0"/>
      <p:bldP spid="3" grpId="15" bldLvl="0" autoUpdateAnimBg="0"/>
      <p:bldP spid="3" grpId="16" bldLvl="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238">
            <a:extLst>
              <a:ext uri="{FF2B5EF4-FFF2-40B4-BE49-F238E27FC236}">
                <a16:creationId xmlns:a16="http://schemas.microsoft.com/office/drawing/2014/main" id="{F2E10C31-EDAB-4E91-ADBD-76ED75AF6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77283"/>
          </a:xfrm>
          <a:prstGeom prst="rect">
            <a:avLst/>
          </a:prstGeom>
        </p:spPr>
      </p:pic>
      <p:pic>
        <p:nvPicPr>
          <p:cNvPr id="5" name="图片 1">
            <a:extLst>
              <a:ext uri="{FF2B5EF4-FFF2-40B4-BE49-F238E27FC236}">
                <a16:creationId xmlns:a16="http://schemas.microsoft.com/office/drawing/2014/main" id="{B97AD233-D8D1-4398-B3A5-1E2E6050B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09"/>
          <a:stretch/>
        </p:blipFill>
        <p:spPr>
          <a:xfrm>
            <a:off x="874644" y="4914675"/>
            <a:ext cx="10774018" cy="2252869"/>
          </a:xfrm>
          <a:prstGeom prst="rect">
            <a:avLst/>
          </a:prstGeom>
        </p:spPr>
      </p:pic>
      <p:sp>
        <p:nvSpPr>
          <p:cNvPr id="3" name="WordArt 2">
            <a:extLst>
              <a:ext uri="{FF2B5EF4-FFF2-40B4-BE49-F238E27FC236}">
                <a16:creationId xmlns:a16="http://schemas.microsoft.com/office/drawing/2014/main" id="{6D7A5A2D-483A-46D7-B1A9-0F3AD2FBBB95}"/>
              </a:ext>
            </a:extLst>
          </p:cNvPr>
          <p:cNvSpPr>
            <a:spLocks noChangeArrowheads="1" noChangeShapeType="1" noTextEdit="1"/>
          </p:cNvSpPr>
          <p:nvPr/>
        </p:nvSpPr>
        <p:spPr bwMode="auto">
          <a:xfrm>
            <a:off x="2163763" y="2500313"/>
            <a:ext cx="7861300" cy="2182812"/>
          </a:xfrm>
          <a:prstGeom prst="rect">
            <a:avLst/>
          </a:prstGeom>
        </p:spPr>
        <p:txBody>
          <a:bodyPr wrap="none" fromWordArt="1">
            <a:prstTxWarp prst="textWave1">
              <a:avLst>
                <a:gd name="adj1" fmla="val 13005"/>
                <a:gd name="adj2" fmla="val 0"/>
              </a:avLst>
            </a:prstTxWarp>
            <a:scene3d>
              <a:camera prst="legacyObliqueBottomLeft"/>
              <a:lightRig rig="legacyFlat3" dir="t"/>
            </a:scene3d>
            <a:sp3d extrusionH="430200" prstMaterial="legacyMatte">
              <a:extrusionClr>
                <a:srgbClr val="FF0000"/>
              </a:extrusionClr>
              <a:contourClr>
                <a:srgbClr val="FFFFCC"/>
              </a:contourClr>
            </a:sp3d>
          </a:bodyPr>
          <a:lstStyle/>
          <a:p>
            <a:pPr algn="ctr"/>
            <a:r>
              <a:rPr lang="en-US" sz="3600" kern="10">
                <a:ln w="9525">
                  <a:round/>
                  <a:headEnd/>
                  <a:tailEnd/>
                </a:ln>
                <a:gradFill rotWithShape="1">
                  <a:gsLst>
                    <a:gs pos="0">
                      <a:srgbClr val="FFFFCC"/>
                    </a:gs>
                    <a:gs pos="100000">
                      <a:srgbClr val="FF0000"/>
                    </a:gs>
                  </a:gsLst>
                  <a:path path="rect">
                    <a:fillToRect l="50000" t="50000" r="50000" b="50000"/>
                  </a:path>
                </a:gradFill>
                <a:latin typeface="Times New Roman" panose="02020603050405020304" pitchFamily="18" charset="0"/>
                <a:cs typeface="Times New Roman" panose="02020603050405020304" pitchFamily="18" charset="0"/>
              </a:rPr>
              <a:t>LUYỆN ĐỌC LẠI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nodeType="afterGroup">
                            <p:stCondLst>
                              <p:cond delay="500"/>
                            </p:stCondLst>
                            <p:childTnLst>
                              <p:par>
                                <p:cTn id="9" presetID="3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5" descr="TV3">
            <a:extLst>
              <a:ext uri="{FF2B5EF4-FFF2-40B4-BE49-F238E27FC236}">
                <a16:creationId xmlns:a16="http://schemas.microsoft.com/office/drawing/2014/main" id="{791D639E-531C-4C7E-8B3D-3486A0174543}"/>
              </a:ext>
            </a:extLst>
          </p:cNvPr>
          <p:cNvPicPr>
            <a:picLocks noChangeAspect="1" noChangeArrowheads="1"/>
          </p:cNvPicPr>
          <p:nvPr/>
        </p:nvPicPr>
        <p:blipFill>
          <a:blip r:embed="rId2"/>
          <a:srcRect/>
          <a:stretch>
            <a:fillRect/>
          </a:stretch>
        </p:blipFill>
        <p:spPr bwMode="auto">
          <a:xfrm>
            <a:off x="2226511" y="1600200"/>
            <a:ext cx="8643257" cy="5134608"/>
          </a:xfrm>
          <a:prstGeom prst="rect">
            <a:avLst/>
          </a:prstGeom>
          <a:ln w="76200">
            <a:solidFill>
              <a:srgbClr val="990000"/>
            </a:solidFill>
          </a:ln>
          <a:effectLst>
            <a:outerShdw blurRad="292100" dist="139700" dir="2700000" algn="tl" rotWithShape="0">
              <a:srgbClr val="333333">
                <a:alpha val="65000"/>
              </a:srgbClr>
            </a:outerShdw>
          </a:effectLst>
        </p:spPr>
      </p:pic>
      <p:pic>
        <p:nvPicPr>
          <p:cNvPr id="4099" name="Picture 3" descr="C:\Users\MyPC\AppData\Local\Microsoft\Windows\INetCache\IE\WUJTM9GW\1485541321-350w_bookclipartbookclipart5cutebookclipart1[1].gif">
            <a:extLst>
              <a:ext uri="{FF2B5EF4-FFF2-40B4-BE49-F238E27FC236}">
                <a16:creationId xmlns:a16="http://schemas.microsoft.com/office/drawing/2014/main" id="{3983FA49-E192-48D5-8B2A-5BA1EA495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9050"/>
            <a:ext cx="1825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7">
            <a:extLst>
              <a:ext uri="{FF2B5EF4-FFF2-40B4-BE49-F238E27FC236}">
                <a16:creationId xmlns:a16="http://schemas.microsoft.com/office/drawing/2014/main" id="{06C374C0-8B52-4022-9A93-997AB8317717}"/>
              </a:ext>
            </a:extLst>
          </p:cNvPr>
          <p:cNvSpPr txBox="1">
            <a:spLocks noChangeArrowheads="1"/>
          </p:cNvSpPr>
          <p:nvPr/>
        </p:nvSpPr>
        <p:spPr bwMode="auto">
          <a:xfrm>
            <a:off x="2726561" y="41276"/>
            <a:ext cx="86841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dirty="0">
                <a:solidFill>
                  <a:srgbClr val="FF0000"/>
                </a:solidFill>
                <a:latin typeface="Times New Roman" panose="02020603050405020304" pitchFamily="18" charset="0"/>
                <a:cs typeface="Times New Roman" panose="02020603050405020304" pitchFamily="18" charset="0"/>
              </a:rPr>
              <a:t>Quan sát tranh và cho biết: </a:t>
            </a:r>
            <a:r>
              <a:rPr lang="vi-VN" altLang="en-US" i="1" dirty="0">
                <a:solidFill>
                  <a:srgbClr val="FF0000"/>
                </a:solidFill>
                <a:latin typeface="Times New Roman" panose="02020603050405020304" pitchFamily="18" charset="0"/>
                <a:cs typeface="Times New Roman" panose="02020603050405020304" pitchFamily="18" charset="0"/>
              </a:rPr>
              <a:t>Bức tranh vẽ gì?</a:t>
            </a:r>
            <a:endParaRPr lang="en-US" altLang="en-US" i="1" dirty="0">
              <a:solidFill>
                <a:srgbClr val="FF0000"/>
              </a:solidFill>
              <a:latin typeface="Times New Roman" panose="02020603050405020304" pitchFamily="18" charset="0"/>
              <a:cs typeface="Times New Roman" panose="02020603050405020304" pitchFamily="18" charset="0"/>
            </a:endParaRPr>
          </a:p>
        </p:txBody>
      </p:sp>
      <p:sp>
        <p:nvSpPr>
          <p:cNvPr id="34" name="Text Box 17">
            <a:extLst>
              <a:ext uri="{FF2B5EF4-FFF2-40B4-BE49-F238E27FC236}">
                <a16:creationId xmlns:a16="http://schemas.microsoft.com/office/drawing/2014/main" id="{96707F76-5BB0-4836-A06A-42E89DA7B1A5}"/>
              </a:ext>
            </a:extLst>
          </p:cNvPr>
          <p:cNvSpPr txBox="1">
            <a:spLocks noChangeArrowheads="1"/>
          </p:cNvSpPr>
          <p:nvPr/>
        </p:nvSpPr>
        <p:spPr bwMode="auto">
          <a:xfrm>
            <a:off x="1322232" y="504420"/>
            <a:ext cx="1096074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dirty="0" err="1">
                <a:solidFill>
                  <a:srgbClr val="FF0000"/>
                </a:solidFill>
                <a:latin typeface="Times New Roman" panose="02020603050405020304" pitchFamily="18" charset="0"/>
                <a:cs typeface="Times New Roman" panose="02020603050405020304" pitchFamily="18" charset="0"/>
              </a:rPr>
              <a:t>Sự</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tích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lễ</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hội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Chử</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Đồng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Tử</a:t>
            </a:r>
            <a:endParaRPr lang="vi-VN" altLang="en-US"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r>
              <a:rPr lang="vi-VN" altLang="en-US" sz="2400" dirty="0">
                <a:solidFill>
                  <a:srgbClr val="FF0000"/>
                </a:solidFill>
                <a:latin typeface="Times New Roman" panose="02020603050405020304" pitchFamily="18" charset="0"/>
                <a:cs typeface="Times New Roman" panose="02020603050405020304" pitchFamily="18" charset="0"/>
              </a:rPr>
              <a:t>                                                      </a:t>
            </a:r>
            <a:r>
              <a:rPr lang="en-US" altLang="en-US" sz="2400" i="1" dirty="0">
                <a:solidFill>
                  <a:srgbClr val="FF0000"/>
                </a:solidFill>
                <a:latin typeface="Times New Roman" panose="02020603050405020304" pitchFamily="18" charset="0"/>
                <a:cs typeface="Times New Roman" panose="02020603050405020304" pitchFamily="18" charset="0"/>
              </a:rPr>
              <a:t>Theo </a:t>
            </a:r>
            <a:r>
              <a:rPr lang="en-US" altLang="en-US" sz="2400" i="1" dirty="0" err="1">
                <a:solidFill>
                  <a:srgbClr val="FF0000"/>
                </a:solidFill>
                <a:latin typeface="Times New Roman" panose="02020603050405020304" pitchFamily="18" charset="0"/>
                <a:cs typeface="Times New Roman" panose="02020603050405020304" pitchFamily="18" charset="0"/>
              </a:rPr>
              <a:t>Hoàn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Lê</a:t>
            </a:r>
            <a:endParaRPr lang="en-US" altLang="en-US" sz="24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4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whiteboard&#10;&#10;Description automatically generated">
            <a:extLst>
              <a:ext uri="{FF2B5EF4-FFF2-40B4-BE49-F238E27FC236}">
                <a16:creationId xmlns:a16="http://schemas.microsoft.com/office/drawing/2014/main" id="{00F247CB-59E6-4692-BC7B-D73E3E3C5F83}"/>
              </a:ext>
            </a:extLst>
          </p:cNvPr>
          <p:cNvPicPr>
            <a:picLocks noChangeAspect="1"/>
          </p:cNvPicPr>
          <p:nvPr/>
        </p:nvPicPr>
        <p:blipFill>
          <a:blip r:embed="rId2"/>
          <a:stretch>
            <a:fillRect/>
          </a:stretch>
        </p:blipFill>
        <p:spPr>
          <a:xfrm>
            <a:off x="1121834" y="643467"/>
            <a:ext cx="9948331" cy="5571066"/>
          </a:xfrm>
          <a:prstGeom prst="rect">
            <a:avLst/>
          </a:prstGeom>
        </p:spPr>
      </p:pic>
    </p:spTree>
    <p:extLst>
      <p:ext uri="{BB962C8B-B14F-4D97-AF65-F5344CB8AC3E}">
        <p14:creationId xmlns:p14="http://schemas.microsoft.com/office/powerpoint/2010/main" val="3758338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569DE-8A0C-4737-A435-15567BF80064}"/>
              </a:ext>
            </a:extLst>
          </p:cNvPr>
          <p:cNvPicPr>
            <a:picLocks noChangeAspect="1"/>
          </p:cNvPicPr>
          <p:nvPr/>
        </p:nvPicPr>
        <p:blipFill>
          <a:blip r:embed="rId2"/>
          <a:stretch>
            <a:fillRect/>
          </a:stretch>
        </p:blipFill>
        <p:spPr>
          <a:xfrm>
            <a:off x="457200" y="51916"/>
            <a:ext cx="11704320" cy="6754168"/>
          </a:xfrm>
          <a:prstGeom prst="rect">
            <a:avLst/>
          </a:prstGeom>
        </p:spPr>
      </p:pic>
      <p:sp>
        <p:nvSpPr>
          <p:cNvPr id="4" name="WordArt 2">
            <a:extLst>
              <a:ext uri="{FF2B5EF4-FFF2-40B4-BE49-F238E27FC236}">
                <a16:creationId xmlns:a16="http://schemas.microsoft.com/office/drawing/2014/main" id="{288BA020-E59F-4E6E-87F7-CB91E7D91C4C}"/>
              </a:ext>
            </a:extLst>
          </p:cNvPr>
          <p:cNvSpPr>
            <a:spLocks noGrp="1" noChangeArrowheads="1" noChangeShapeType="1" noTextEdit="1"/>
          </p:cNvSpPr>
          <p:nvPr>
            <p:ph idx="1"/>
          </p:nvPr>
        </p:nvSpPr>
        <p:spPr>
          <a:xfrm>
            <a:off x="2057400" y="2514601"/>
            <a:ext cx="5562600" cy="868363"/>
          </a:xfrm>
        </p:spPr>
        <p:txBody>
          <a:bodyPr wrap="none" fromWordArt="1">
            <a:prstTxWarp prst="textWave1">
              <a:avLst>
                <a:gd name="adj1" fmla="val 0"/>
                <a:gd name="adj2" fmla="val -2208"/>
              </a:avLst>
            </a:prstTxWarp>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defRPr/>
            </a:pPr>
            <a:r>
              <a:rPr lang="vi-VN" sz="2000" b="1" kern="10" dirty="0">
                <a:ln w="11430"/>
                <a:solidFill>
                  <a:srgbClr val="006600"/>
                </a:solidFill>
                <a:latin typeface="Times New Roman"/>
                <a:cs typeface="Times New Roman"/>
              </a:rPr>
              <a:t>Đọc mẫu</a:t>
            </a:r>
            <a:endParaRPr lang="en-US" sz="2000" b="1" kern="10" dirty="0">
              <a:ln w="11430"/>
              <a:solidFill>
                <a:srgbClr val="0066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p doc 1">
            <a:hlinkClick r:id="" action="ppaction://media"/>
            <a:extLst>
              <a:ext uri="{FF2B5EF4-FFF2-40B4-BE49-F238E27FC236}">
                <a16:creationId xmlns:a16="http://schemas.microsoft.com/office/drawing/2014/main" id="{585FA11C-724E-41FD-BFFC-53C1656514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439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E18C-DF0C-4006-B92B-6F961CDBFC04}"/>
              </a:ext>
            </a:extLst>
          </p:cNvPr>
          <p:cNvSpPr txBox="1"/>
          <p:nvPr/>
        </p:nvSpPr>
        <p:spPr>
          <a:xfrm>
            <a:off x="0" y="783771"/>
            <a:ext cx="11771086" cy="5755422"/>
          </a:xfrm>
          <a:prstGeom prst="rect">
            <a:avLst/>
          </a:prstGeom>
          <a:noFill/>
        </p:spPr>
        <p:txBody>
          <a:bodyPr wrap="square" rtlCol="0">
            <a:spAutoFit/>
          </a:bodyPr>
          <a:lstStyle/>
          <a:p>
            <a:r>
              <a:rPr lang="en-US" altLang="vi-VN" sz="2300" b="1">
                <a:solidFill>
                  <a:srgbClr val="333399"/>
                </a:solidFill>
                <a:latin typeface="Times New Roman" panose="02020603050405020304" pitchFamily="18" charset="0"/>
                <a:cs typeface="Times New Roman" panose="02020603050405020304" pitchFamily="18" charset="0"/>
              </a:rPr>
              <a:t>      1. Đời Hùng Vương thứ 18, ở làng Chử Xá bên bờ sông Hồng, có một chàng trai tên là Chử Đồng Tử. Nhà nghèo, mẹ mất sớm, hai cha con chàng chỉ có một chiếc khố mặc chung. Khi cha mất, chàng thương cha nên đã quấn khố chôn cha, còn mình đành ở không.</a:t>
            </a:r>
          </a:p>
          <a:p>
            <a:r>
              <a:rPr lang="en-US" altLang="vi-VN" sz="2300" b="1">
                <a:solidFill>
                  <a:srgbClr val="333399"/>
                </a:solidFill>
                <a:latin typeface="Times New Roman" panose="02020603050405020304" pitchFamily="18" charset="0"/>
                <a:cs typeface="Times New Roman" panose="02020603050405020304" pitchFamily="18" charset="0"/>
              </a:rPr>
              <a:t>       2</a:t>
            </a:r>
            <a:r>
              <a:rPr lang="en-US" altLang="vi-VN" sz="2300">
                <a:solidFill>
                  <a:srgbClr val="333399"/>
                </a:solidFill>
                <a:latin typeface="Times New Roman" panose="02020603050405020304" pitchFamily="18" charset="0"/>
                <a:cs typeface="Times New Roman" panose="02020603050405020304" pitchFamily="18" charset="0"/>
              </a:rPr>
              <a:t>. </a:t>
            </a:r>
            <a:r>
              <a:rPr lang="en-US" altLang="vi-VN" sz="2300" b="1">
                <a:solidFill>
                  <a:srgbClr val="333399"/>
                </a:solidFill>
                <a:latin typeface="Times New Roman" panose="02020603050405020304" pitchFamily="18" charset="0"/>
                <a:cs typeface="Times New Roman" panose="02020603050405020304" pitchFamily="18" charset="0"/>
              </a:rPr>
              <a:t>Một hôm, đang mò cá dưới sông, chàng thấy một chiếc thuyền lớn và sang trọng tiến dần đến. Đó là thuyền của công chúa Tiên Dung, con gái vua Hùng đang du ngoạn. Chàng hoảng hốt chạy tới khóm lau thưa trên bãi, nằm xuống, bới cát phủ lên mình để ẩn trốn. Nào ngờ, công chúa thấy cảnh đẹp, ra lệnh cắm thuyền, lên bãi dạo rồi cho vây màn ở khóm lau mà tắm. Nước dội làm trôi cát đi, để lộ một chàng trai khỏe mạnh. Công chúa rất đổi bàng hoàng. Nhưng khi biết rõ tình cảnh nhà chàng, nàng rất cảm động và cho là duyên trời sắp đặt, liền mở tiệc ăn mừng và kết duyên với chàng.</a:t>
            </a:r>
          </a:p>
          <a:p>
            <a:r>
              <a:rPr lang="en-US" altLang="vi-VN" sz="2300" b="1">
                <a:solidFill>
                  <a:srgbClr val="333399"/>
                </a:solidFill>
                <a:latin typeface="Times New Roman" panose="02020603050405020304" pitchFamily="18" charset="0"/>
                <a:cs typeface="Times New Roman" panose="02020603050405020304" pitchFamily="18" charset="0"/>
              </a:rPr>
              <a:t>      3. Sau đó, vợ chồng Chử Đồng Tử không về kinh mà tìm thầy học đạo và đi khắp nơi truyền cho dân cách trồng lúa, nuôi tằm, dệt vải. Cuối cùng cả hai đều hóa lên trời. Sau khi đã về trời, Chử Đồng Tử còn nhiều lần hiển linh giúp dân đánh giặc.</a:t>
            </a:r>
          </a:p>
          <a:p>
            <a:r>
              <a:rPr lang="en-US" altLang="vi-VN" sz="2300" b="1">
                <a:solidFill>
                  <a:srgbClr val="0000CC"/>
                </a:solidFill>
                <a:latin typeface="Times New Roman" panose="02020603050405020304" pitchFamily="18" charset="0"/>
                <a:cs typeface="Times New Roman" panose="02020603050405020304" pitchFamily="18" charset="0"/>
              </a:rPr>
              <a:t>      </a:t>
            </a:r>
            <a:r>
              <a:rPr lang="en-US" altLang="vi-VN" sz="2300" b="1">
                <a:solidFill>
                  <a:srgbClr val="333399"/>
                </a:solidFill>
                <a:latin typeface="Times New Roman" panose="02020603050405020304" pitchFamily="18" charset="0"/>
                <a:cs typeface="Times New Roman" panose="02020603050405020304" pitchFamily="18" charset="0"/>
              </a:rPr>
              <a:t>4. Nhân dân ghi nhớ công ơn Chử Đồng Tử, lập đền thờ ở nhiều nơi bên sông Hồng. Cũng từ đó hằng năm, suốt mấy tháng mùa xuân, cả một vùng bờ bãi sông Hồng lại nô nức làm lễ, mở hội để tưởng nhớ ông.</a:t>
            </a:r>
            <a:endParaRPr lang="vi-VN" sz="23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7E15A48-B010-4C26-8B08-CE2F0AB666D5}"/>
              </a:ext>
            </a:extLst>
          </p:cNvPr>
          <p:cNvSpPr txBox="1"/>
          <p:nvPr/>
        </p:nvSpPr>
        <p:spPr>
          <a:xfrm>
            <a:off x="2989943" y="275772"/>
            <a:ext cx="6212114" cy="646331"/>
          </a:xfrm>
          <a:prstGeom prst="rect">
            <a:avLst/>
          </a:prstGeom>
          <a:noFill/>
        </p:spPr>
        <p:txBody>
          <a:bodyPr wrap="square" rtlCol="0">
            <a:spAutoFit/>
          </a:bodyPr>
          <a:lstStyle/>
          <a:p>
            <a:pPr algn="ctr"/>
            <a:r>
              <a:rPr lang="en-US" sz="3600" b="1">
                <a:solidFill>
                  <a:srgbClr val="FF0000"/>
                </a:solidFill>
                <a:latin typeface="HP001 4 hàng" panose="020B0603050302020204" pitchFamily="34" charset="-93"/>
                <a:cs typeface="Times New Roman" panose="02020603050405020304" pitchFamily="18" charset="0"/>
              </a:rPr>
              <a:t>Sự tích lễ hội Chử Đồng Tử</a:t>
            </a:r>
            <a:endParaRPr lang="vi-VN" sz="3600" b="1">
              <a:solidFill>
                <a:srgbClr val="FF0000"/>
              </a:solidFill>
              <a:latin typeface="HP001 4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414980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32B2F132-0C9C-4460-8250-AD80FEF3A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 y="0"/>
            <a:ext cx="12047621" cy="6858000"/>
          </a:xfrm>
          <a:prstGeom prst="rect">
            <a:avLst/>
          </a:prstGeom>
        </p:spPr>
      </p:pic>
      <p:sp>
        <p:nvSpPr>
          <p:cNvPr id="2" name="WordArt 2">
            <a:extLst>
              <a:ext uri="{FF2B5EF4-FFF2-40B4-BE49-F238E27FC236}">
                <a16:creationId xmlns:a16="http://schemas.microsoft.com/office/drawing/2014/main" id="{822263D7-E220-4926-A56D-124004311B60}"/>
              </a:ext>
            </a:extLst>
          </p:cNvPr>
          <p:cNvSpPr>
            <a:spLocks noChangeArrowheads="1" noChangeShapeType="1" noTextEdit="1"/>
          </p:cNvSpPr>
          <p:nvPr/>
        </p:nvSpPr>
        <p:spPr bwMode="auto">
          <a:xfrm>
            <a:off x="2478088" y="2057400"/>
            <a:ext cx="7620000" cy="1600200"/>
          </a:xfrm>
          <a:prstGeom prst="rect">
            <a:avLst/>
          </a:prstGeom>
        </p:spPr>
        <p:txBody>
          <a:bodyPr wrap="none" fromWordArt="1">
            <a:prstTxWarp prst="textWave1">
              <a:avLst>
                <a:gd name="adj1" fmla="val 20000"/>
                <a:gd name="adj2" fmla="val 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2000" kern="10" dirty="0">
                <a:ln w="11430"/>
                <a:solidFill>
                  <a:srgbClr val="FF0000"/>
                </a:solidFill>
                <a:latin typeface="Times New Roman"/>
                <a:cs typeface="Times New Roman"/>
              </a:rPr>
              <a:t>LUYỆN ĐỌC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a:extLst>
              <a:ext uri="{FF2B5EF4-FFF2-40B4-BE49-F238E27FC236}">
                <a16:creationId xmlns:a16="http://schemas.microsoft.com/office/drawing/2014/main" id="{258A8FE5-901E-4FD1-807A-6C8137B1FF55}"/>
              </a:ext>
            </a:extLst>
          </p:cNvPr>
          <p:cNvSpPr>
            <a:spLocks noGrp="1" noChangeArrowheads="1"/>
          </p:cNvSpPr>
          <p:nvPr>
            <p:ph sz="quarter" idx="4294967295"/>
          </p:nvPr>
        </p:nvSpPr>
        <p:spPr>
          <a:xfrm>
            <a:off x="2667000" y="731839"/>
            <a:ext cx="6400800" cy="3475037"/>
          </a:xfrm>
        </p:spPr>
        <p:txBody>
          <a:bodyPr/>
          <a:lstStyle/>
          <a:p>
            <a:pPr eaLnBrk="1" hangingPunct="1"/>
            <a:endParaRPr lang="en-US" altLang="en-US"/>
          </a:p>
        </p:txBody>
      </p:sp>
      <p:pic>
        <p:nvPicPr>
          <p:cNvPr id="10244" name="Picture 2">
            <a:extLst>
              <a:ext uri="{FF2B5EF4-FFF2-40B4-BE49-F238E27FC236}">
                <a16:creationId xmlns:a16="http://schemas.microsoft.com/office/drawing/2014/main" id="{549F6AD3-1719-493A-A097-DA1BD47B7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7" y="25400"/>
            <a:ext cx="12079705"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12">
            <a:extLst>
              <a:ext uri="{FF2B5EF4-FFF2-40B4-BE49-F238E27FC236}">
                <a16:creationId xmlns:a16="http://schemas.microsoft.com/office/drawing/2014/main" id="{12EF8961-DBCE-402C-ACFC-F4D08EF2801D}"/>
              </a:ext>
            </a:extLst>
          </p:cNvPr>
          <p:cNvSpPr txBox="1">
            <a:spLocks noChangeArrowheads="1"/>
          </p:cNvSpPr>
          <p:nvPr/>
        </p:nvSpPr>
        <p:spPr bwMode="auto">
          <a:xfrm>
            <a:off x="2566737" y="2600326"/>
            <a:ext cx="6934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a:solidFill>
                  <a:srgbClr val="FF0000"/>
                </a:solidFill>
                <a:latin typeface="Times New Roman" panose="02020603050405020304" pitchFamily="18" charset="0"/>
                <a:cs typeface="Times New Roman" panose="02020603050405020304" pitchFamily="18" charset="0"/>
              </a:rPr>
              <a:t>Bài được chia làm mấy đoạn?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a:extLst>
              <a:ext uri="{FF2B5EF4-FFF2-40B4-BE49-F238E27FC236}">
                <a16:creationId xmlns:a16="http://schemas.microsoft.com/office/drawing/2014/main" id="{2DB5C2C7-9FD9-4B43-98FE-0E4E2FB972A1}"/>
              </a:ext>
            </a:extLst>
          </p:cNvPr>
          <p:cNvSpPr>
            <a:spLocks noGrp="1" noChangeArrowheads="1"/>
          </p:cNvSpPr>
          <p:nvPr>
            <p:ph sz="quarter" idx="4294967295"/>
          </p:nvPr>
        </p:nvSpPr>
        <p:spPr>
          <a:xfrm>
            <a:off x="2667000" y="731839"/>
            <a:ext cx="6400800" cy="3475037"/>
          </a:xfrm>
        </p:spPr>
        <p:txBody>
          <a:bodyPr/>
          <a:lstStyle/>
          <a:p>
            <a:pPr eaLnBrk="1" hangingPunct="1"/>
            <a:endParaRPr lang="en-US" altLang="en-US"/>
          </a:p>
        </p:txBody>
      </p:sp>
      <p:pic>
        <p:nvPicPr>
          <p:cNvPr id="11268" name="Picture 2">
            <a:extLst>
              <a:ext uri="{FF2B5EF4-FFF2-40B4-BE49-F238E27FC236}">
                <a16:creationId xmlns:a16="http://schemas.microsoft.com/office/drawing/2014/main" id="{B03A0925-2AB1-441D-ADB9-C9197EA75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1" y="0"/>
            <a:ext cx="120315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a:extLst>
              <a:ext uri="{FF2B5EF4-FFF2-40B4-BE49-F238E27FC236}">
                <a16:creationId xmlns:a16="http://schemas.microsoft.com/office/drawing/2014/main" id="{01B527BC-06B1-434A-969F-AD3E96D61020}"/>
              </a:ext>
            </a:extLst>
          </p:cNvPr>
          <p:cNvSpPr txBox="1">
            <a:spLocks noChangeArrowheads="1"/>
          </p:cNvSpPr>
          <p:nvPr/>
        </p:nvSpPr>
        <p:spPr bwMode="auto">
          <a:xfrm>
            <a:off x="1981200" y="2692400"/>
            <a:ext cx="8686800" cy="584200"/>
          </a:xfrm>
          <a:prstGeom prst="rect">
            <a:avLst/>
          </a:prstGeom>
          <a:noFill/>
          <a:ln>
            <a:noFill/>
          </a:ln>
          <a:effectLst/>
          <a:extLst>
            <a:ext uri="{909E8E84-426E-40DD-AFC4-6F175D3DCCD1}">
              <a14:hiddenFill xmlns:a14="http://schemas.microsoft.com/office/drawing/2010/main">
                <a:solidFill>
                  <a:srgbClr val="00B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a:latin typeface="Times New Roman" panose="02020603050405020304" pitchFamily="18" charset="0"/>
                <a:cs typeface="Arial" panose="020B0604020202020204" pitchFamily="34" charset="0"/>
              </a:rPr>
              <a:t> Đoạn 1:</a:t>
            </a:r>
            <a:r>
              <a:rPr lang="en-US" altLang="vi-VN">
                <a:solidFill>
                  <a:srgbClr val="0000FF"/>
                </a:solidFill>
                <a:latin typeface="Times New Roman" panose="02020603050405020304" pitchFamily="18" charset="0"/>
                <a:cs typeface="Arial" panose="020B0604020202020204" pitchFamily="34" charset="0"/>
              </a:rPr>
              <a:t> </a:t>
            </a:r>
            <a:r>
              <a:rPr lang="en-US" altLang="en-US">
                <a:solidFill>
                  <a:srgbClr val="0000FF"/>
                </a:solidFill>
                <a:latin typeface="Times New Roman" panose="02020603050405020304" pitchFamily="18" charset="0"/>
                <a:cs typeface="Times New Roman" panose="02020603050405020304" pitchFamily="18" charset="0"/>
              </a:rPr>
              <a:t>“Từ đầu </a:t>
            </a:r>
            <a:r>
              <a:rPr lang="vi-VN" altLang="en-US">
                <a:solidFill>
                  <a:srgbClr val="0000FF"/>
                </a:solidFill>
                <a:latin typeface="Times New Roman" panose="02020603050405020304" pitchFamily="18" charset="0"/>
                <a:cs typeface="Times New Roman" panose="02020603050405020304" pitchFamily="18" charset="0"/>
              </a:rPr>
              <a:t>....đành ở không</a:t>
            </a:r>
            <a:r>
              <a:rPr lang="en-US" altLang="en-US">
                <a:solidFill>
                  <a:srgbClr val="0000FF"/>
                </a:solidFill>
                <a:latin typeface="Times New Roman" panose="02020603050405020304" pitchFamily="18" charset="0"/>
                <a:cs typeface="Times New Roman" panose="02020603050405020304" pitchFamily="18" charset="0"/>
              </a:rPr>
              <a:t>”</a:t>
            </a:r>
            <a:endParaRPr lang="en-US" altLang="vi-VN">
              <a:solidFill>
                <a:srgbClr val="0000FF"/>
              </a:solidFill>
              <a:latin typeface="Times New Roman" panose="02020603050405020304" pitchFamily="18" charset="0"/>
              <a:cs typeface="Arial" panose="020B0604020202020204" pitchFamily="34" charset="0"/>
            </a:endParaRPr>
          </a:p>
        </p:txBody>
      </p:sp>
      <p:sp>
        <p:nvSpPr>
          <p:cNvPr id="6" name="Text Box 4">
            <a:extLst>
              <a:ext uri="{FF2B5EF4-FFF2-40B4-BE49-F238E27FC236}">
                <a16:creationId xmlns:a16="http://schemas.microsoft.com/office/drawing/2014/main" id="{65B997F1-73A7-44A9-8F4A-1FBDC18387D1}"/>
              </a:ext>
            </a:extLst>
          </p:cNvPr>
          <p:cNvSpPr txBox="1">
            <a:spLocks noChangeArrowheads="1"/>
          </p:cNvSpPr>
          <p:nvPr/>
        </p:nvSpPr>
        <p:spPr bwMode="auto">
          <a:xfrm>
            <a:off x="2057400" y="3451225"/>
            <a:ext cx="8610600" cy="584200"/>
          </a:xfrm>
          <a:prstGeom prst="rect">
            <a:avLst/>
          </a:prstGeom>
          <a:noFill/>
          <a:ln>
            <a:noFill/>
          </a:ln>
          <a:effectLst/>
          <a:extLst>
            <a:ext uri="{909E8E84-426E-40DD-AFC4-6F175D3DCCD1}">
              <a14:hiddenFill xmlns:a14="http://schemas.microsoft.com/office/drawing/2010/main">
                <a:solidFill>
                  <a:srgbClr val="00B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a:latin typeface="Times New Roman" panose="02020603050405020304" pitchFamily="18" charset="0"/>
                <a:cs typeface="Arial" panose="020B0604020202020204" pitchFamily="34" charset="0"/>
              </a:rPr>
              <a:t>Đoạn </a:t>
            </a:r>
            <a:r>
              <a:rPr lang="vi-VN" altLang="vi-VN">
                <a:latin typeface="Times New Roman" panose="02020603050405020304" pitchFamily="18" charset="0"/>
                <a:cs typeface="Arial" panose="020B0604020202020204" pitchFamily="34" charset="0"/>
              </a:rPr>
              <a:t>2</a:t>
            </a:r>
            <a:r>
              <a:rPr lang="en-US" altLang="vi-VN">
                <a:latin typeface="Times New Roman" panose="02020603050405020304" pitchFamily="18" charset="0"/>
                <a:cs typeface="Arial" panose="020B0604020202020204" pitchFamily="34" charset="0"/>
              </a:rPr>
              <a:t>:</a:t>
            </a:r>
            <a:r>
              <a:rPr lang="en-US" altLang="vi-VN">
                <a:solidFill>
                  <a:srgbClr val="0000FF"/>
                </a:solidFill>
                <a:latin typeface="Times New Roman" panose="02020603050405020304" pitchFamily="18" charset="0"/>
                <a:cs typeface="Arial" panose="020B0604020202020204" pitchFamily="34" charset="0"/>
              </a:rPr>
              <a:t> </a:t>
            </a:r>
            <a:r>
              <a:rPr lang="en-US" altLang="en-US">
                <a:solidFill>
                  <a:srgbClr val="0000FF"/>
                </a:solidFill>
                <a:latin typeface="Times New Roman" panose="02020603050405020304" pitchFamily="18" charset="0"/>
                <a:cs typeface="Times New Roman" panose="02020603050405020304" pitchFamily="18" charset="0"/>
              </a:rPr>
              <a:t>“</a:t>
            </a:r>
            <a:r>
              <a:rPr lang="vi-VN" altLang="en-US">
                <a:solidFill>
                  <a:srgbClr val="0000FF"/>
                </a:solidFill>
                <a:latin typeface="Times New Roman" panose="02020603050405020304" pitchFamily="18" charset="0"/>
                <a:cs typeface="Times New Roman" panose="02020603050405020304" pitchFamily="18" charset="0"/>
              </a:rPr>
              <a:t>Từ một hôm...kết duyên với nàng</a:t>
            </a:r>
            <a:r>
              <a:rPr lang="en-US" altLang="en-US">
                <a:solidFill>
                  <a:srgbClr val="0000FF"/>
                </a:solidFill>
                <a:latin typeface="Times New Roman" panose="02020603050405020304" pitchFamily="18" charset="0"/>
                <a:cs typeface="Times New Roman" panose="02020603050405020304" pitchFamily="18" charset="0"/>
              </a:rPr>
              <a:t>”</a:t>
            </a:r>
          </a:p>
        </p:txBody>
      </p:sp>
      <p:sp>
        <p:nvSpPr>
          <p:cNvPr id="7" name="Text Box 4">
            <a:extLst>
              <a:ext uri="{FF2B5EF4-FFF2-40B4-BE49-F238E27FC236}">
                <a16:creationId xmlns:a16="http://schemas.microsoft.com/office/drawing/2014/main" id="{B9B799D8-5C7B-45A4-AA4E-D56ED8FAC9DA}"/>
              </a:ext>
            </a:extLst>
          </p:cNvPr>
          <p:cNvSpPr txBox="1">
            <a:spLocks noChangeArrowheads="1"/>
          </p:cNvSpPr>
          <p:nvPr/>
        </p:nvSpPr>
        <p:spPr bwMode="auto">
          <a:xfrm>
            <a:off x="2116138" y="4279900"/>
            <a:ext cx="8610600" cy="584200"/>
          </a:xfrm>
          <a:prstGeom prst="rect">
            <a:avLst/>
          </a:prstGeom>
          <a:noFill/>
          <a:ln>
            <a:noFill/>
          </a:ln>
          <a:effectLst/>
          <a:extLst>
            <a:ext uri="{909E8E84-426E-40DD-AFC4-6F175D3DCCD1}">
              <a14:hiddenFill xmlns:a14="http://schemas.microsoft.com/office/drawing/2010/main">
                <a:solidFill>
                  <a:srgbClr val="00B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a:latin typeface="Times New Roman" panose="02020603050405020304" pitchFamily="18" charset="0"/>
                <a:cs typeface="Arial" panose="020B0604020202020204" pitchFamily="34" charset="0"/>
              </a:rPr>
              <a:t>Đoạn </a:t>
            </a:r>
            <a:r>
              <a:rPr lang="vi-VN" altLang="vi-VN">
                <a:latin typeface="Times New Roman" panose="02020603050405020304" pitchFamily="18" charset="0"/>
                <a:cs typeface="Arial" panose="020B0604020202020204" pitchFamily="34" charset="0"/>
              </a:rPr>
              <a:t>3</a:t>
            </a:r>
            <a:r>
              <a:rPr lang="en-US" altLang="vi-VN">
                <a:latin typeface="Times New Roman" panose="02020603050405020304" pitchFamily="18" charset="0"/>
                <a:cs typeface="Arial" panose="020B0604020202020204" pitchFamily="34" charset="0"/>
              </a:rPr>
              <a:t>:</a:t>
            </a:r>
            <a:r>
              <a:rPr lang="en-US" altLang="vi-VN">
                <a:solidFill>
                  <a:srgbClr val="0000FF"/>
                </a:solidFill>
                <a:latin typeface="Times New Roman" panose="02020603050405020304" pitchFamily="18" charset="0"/>
                <a:cs typeface="Arial" panose="020B0604020202020204" pitchFamily="34" charset="0"/>
              </a:rPr>
              <a:t> </a:t>
            </a:r>
            <a:r>
              <a:rPr lang="en-US" altLang="en-US">
                <a:solidFill>
                  <a:srgbClr val="0000FF"/>
                </a:solidFill>
                <a:latin typeface="Times New Roman" panose="02020603050405020304" pitchFamily="18" charset="0"/>
                <a:cs typeface="Times New Roman" panose="02020603050405020304" pitchFamily="18" charset="0"/>
              </a:rPr>
              <a:t>“</a:t>
            </a:r>
            <a:r>
              <a:rPr lang="vi-VN" altLang="en-US">
                <a:solidFill>
                  <a:srgbClr val="0000FF"/>
                </a:solidFill>
                <a:latin typeface="Times New Roman" panose="02020603050405020304" pitchFamily="18" charset="0"/>
                <a:cs typeface="Times New Roman" panose="02020603050405020304" pitchFamily="18" charset="0"/>
              </a:rPr>
              <a:t>Từ sau đó...giúp dân đánh giặc</a:t>
            </a:r>
            <a:r>
              <a:rPr lang="en-US" altLang="en-US">
                <a:solidFill>
                  <a:srgbClr val="0000FF"/>
                </a:solidFill>
                <a:latin typeface="Times New Roman" panose="02020603050405020304" pitchFamily="18" charset="0"/>
                <a:cs typeface="Times New Roman" panose="02020603050405020304" pitchFamily="18" charset="0"/>
              </a:rPr>
              <a:t>”</a:t>
            </a:r>
          </a:p>
        </p:txBody>
      </p:sp>
      <p:sp>
        <p:nvSpPr>
          <p:cNvPr id="11272" name="Text Box 7">
            <a:extLst>
              <a:ext uri="{FF2B5EF4-FFF2-40B4-BE49-F238E27FC236}">
                <a16:creationId xmlns:a16="http://schemas.microsoft.com/office/drawing/2014/main" id="{503E384B-4E23-4EDF-B120-9052EF8C4C70}"/>
              </a:ext>
            </a:extLst>
          </p:cNvPr>
          <p:cNvSpPr txBox="1">
            <a:spLocks noChangeArrowheads="1"/>
          </p:cNvSpPr>
          <p:nvPr/>
        </p:nvSpPr>
        <p:spPr bwMode="auto">
          <a:xfrm>
            <a:off x="3733800" y="1866901"/>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en-US" sz="3600">
                <a:solidFill>
                  <a:srgbClr val="002060"/>
                </a:solidFill>
                <a:latin typeface="Times New Roman" panose="02020603050405020304" pitchFamily="18" charset="0"/>
                <a:cs typeface="Times New Roman" panose="02020603050405020304" pitchFamily="18" charset="0"/>
              </a:rPr>
              <a:t>Bài chia làm ... đoạn:</a:t>
            </a:r>
            <a:endParaRPr lang="en-US" altLang="en-US" sz="3600">
              <a:solidFill>
                <a:srgbClr val="002060"/>
              </a:solidFill>
              <a:latin typeface="Times New Roman" panose="02020603050405020304" pitchFamily="18" charset="0"/>
              <a:cs typeface="Times New Roman" panose="02020603050405020304" pitchFamily="18" charset="0"/>
            </a:endParaRPr>
          </a:p>
        </p:txBody>
      </p:sp>
      <p:sp>
        <p:nvSpPr>
          <p:cNvPr id="9" name="Text Box 4">
            <a:extLst>
              <a:ext uri="{FF2B5EF4-FFF2-40B4-BE49-F238E27FC236}">
                <a16:creationId xmlns:a16="http://schemas.microsoft.com/office/drawing/2014/main" id="{2E343481-B66B-4247-8CFD-C32364AAE84A}"/>
              </a:ext>
            </a:extLst>
          </p:cNvPr>
          <p:cNvSpPr txBox="1">
            <a:spLocks noChangeArrowheads="1"/>
          </p:cNvSpPr>
          <p:nvPr/>
        </p:nvSpPr>
        <p:spPr bwMode="auto">
          <a:xfrm>
            <a:off x="2128839" y="5118100"/>
            <a:ext cx="7337425" cy="584200"/>
          </a:xfrm>
          <a:prstGeom prst="rect">
            <a:avLst/>
          </a:prstGeom>
          <a:noFill/>
          <a:ln>
            <a:noFill/>
          </a:ln>
          <a:effectLst/>
          <a:extLst>
            <a:ext uri="{909E8E84-426E-40DD-AFC4-6F175D3DCCD1}">
              <a14:hiddenFill xmlns:a14="http://schemas.microsoft.com/office/drawing/2010/main">
                <a:solidFill>
                  <a:srgbClr val="00B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a:latin typeface="Times New Roman" panose="02020603050405020304" pitchFamily="18" charset="0"/>
                <a:cs typeface="Arial" panose="020B0604020202020204" pitchFamily="34" charset="0"/>
              </a:rPr>
              <a:t>Đoạn 4:</a:t>
            </a:r>
            <a:r>
              <a:rPr lang="en-US" altLang="vi-VN">
                <a:solidFill>
                  <a:srgbClr val="0000FF"/>
                </a:solidFill>
                <a:latin typeface="Times New Roman" panose="02020603050405020304" pitchFamily="18" charset="0"/>
                <a:cs typeface="Arial" panose="020B0604020202020204" pitchFamily="34" charset="0"/>
              </a:rPr>
              <a:t> </a:t>
            </a:r>
            <a:r>
              <a:rPr lang="en-US" altLang="en-US">
                <a:solidFill>
                  <a:srgbClr val="0000FF"/>
                </a:solidFill>
                <a:latin typeface="Times New Roman" panose="02020603050405020304" pitchFamily="18" charset="0"/>
                <a:cs typeface="Times New Roman" panose="02020603050405020304" pitchFamily="18" charset="0"/>
              </a:rPr>
              <a:t>“</a:t>
            </a:r>
            <a:r>
              <a:rPr lang="vi-VN" altLang="en-US">
                <a:solidFill>
                  <a:srgbClr val="0000FF"/>
                </a:solidFill>
                <a:latin typeface="Times New Roman" panose="02020603050405020304" pitchFamily="18" charset="0"/>
                <a:cs typeface="Times New Roman" panose="02020603050405020304" pitchFamily="18" charset="0"/>
              </a:rPr>
              <a:t>Phần còn lại</a:t>
            </a:r>
            <a:r>
              <a:rPr lang="en-US" altLang="en-US">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2079</Words>
  <Application>Microsoft Office PowerPoint</Application>
  <PresentationFormat>Màn hình rộng</PresentationFormat>
  <Paragraphs>93</Paragraphs>
  <Slides>30</Slides>
  <Notes>3</Notes>
  <HiddenSlides>0</HiddenSlides>
  <MMClips>2</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30</vt:i4>
      </vt:variant>
    </vt:vector>
  </HeadingPairs>
  <TitlesOfParts>
    <vt:vector size="38" baseType="lpstr">
      <vt:lpstr>Arial</vt:lpstr>
      <vt:lpstr>Calibri</vt:lpstr>
      <vt:lpstr>Calibri Light</vt:lpstr>
      <vt:lpstr>Helvetica Light</vt:lpstr>
      <vt:lpstr>HP001 4 hàng</vt:lpstr>
      <vt:lpstr>Lato Bold</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Đọc câu dài</vt:lpstr>
      <vt:lpstr>Bản trình bày PowerPoint</vt:lpstr>
      <vt:lpstr>Bản trình bày PowerPoint</vt:lpstr>
      <vt:lpstr>Bản trình bày PowerPoint</vt:lpstr>
      <vt:lpstr>Bản trình bày PowerPoint</vt:lpstr>
      <vt:lpstr>Bản trình bày PowerPoint</vt:lpstr>
      <vt:lpstr>Bản trình bày PowerPoint</vt:lpstr>
      <vt:lpstr>*Khố: là một trong những loại trang phục cổ xưa nhất của nhân loại. Nó là một tấm vải dài, khổ hẹp dùng để để bọc và che vùng hạ bộ bằng cách quấn tựa vào vòng thắt lưng.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vien dang</dc:creator>
  <cp:lastModifiedBy>Hà Nguyễn Thị Thu</cp:lastModifiedBy>
  <cp:revision>8</cp:revision>
  <dcterms:created xsi:type="dcterms:W3CDTF">2021-12-27T13:28:01Z</dcterms:created>
  <dcterms:modified xsi:type="dcterms:W3CDTF">2022-03-13T14:55:17Z</dcterms:modified>
</cp:coreProperties>
</file>