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4"/>
  </p:notesMasterIdLst>
  <p:sldIdLst>
    <p:sldId id="293" r:id="rId5"/>
    <p:sldId id="294" r:id="rId6"/>
    <p:sldId id="257" r:id="rId7"/>
    <p:sldId id="258" r:id="rId8"/>
    <p:sldId id="259" r:id="rId9"/>
    <p:sldId id="260" r:id="rId10"/>
    <p:sldId id="261" r:id="rId11"/>
    <p:sldId id="267" r:id="rId12"/>
    <p:sldId id="265" r:id="rId1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HP001 4 hàng" panose="020B0603050302020204" pitchFamily="34" charset="0"/>
      <p:regular r:id="rId16"/>
      <p:bold r:id="rId17"/>
    </p:embeddedFont>
    <p:embeddedFont>
      <p:font typeface="Roboto Condensed Light" panose="02000000000000000000" pitchFamily="2" charset="0"/>
      <p:regular r:id="rId18"/>
      <p:italic r:id="rId19"/>
    </p:embeddedFont>
    <p:embeddedFont>
      <p:font typeface="Rubik" panose="020B0604020202020204" charset="-79"/>
      <p:regular r:id="rId20"/>
      <p:bold r:id="rId21"/>
      <p:italic r:id="rId22"/>
      <p:boldItalic r:id="rId23"/>
    </p:embeddedFont>
    <p:embeddedFont>
      <p:font typeface="Shrikhand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786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933692-6C5B-43FD-B1EC-705CB1DFA8D3}">
  <a:tblStyle styleId="{4E933692-6C5B-43FD-B1EC-705CB1DFA8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32" y="52"/>
      </p:cViewPr>
      <p:guideLst>
        <p:guide pos="278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2fcc21e4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2fcc21e4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2fcc21e4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2fcc21e4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2fcc21e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2fcc21e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5e1d57a42_1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5e1d57a42_1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f3d410dd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f3d410dd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f529ee60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ef529ee60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f3d410dd9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ef3d410dd9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47050" y="1863750"/>
            <a:ext cx="3621000" cy="7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147050" y="2602650"/>
            <a:ext cx="3621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378475" y="1318050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69848">
            <a:off x="296783" y="739337"/>
            <a:ext cx="545160" cy="52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78901">
            <a:off x="1235819" y="4087236"/>
            <a:ext cx="965393" cy="125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40782">
            <a:off x="2399994" y="-421264"/>
            <a:ext cx="965394" cy="125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50576">
            <a:off x="-326385" y="3387892"/>
            <a:ext cx="1276647" cy="141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3552">
            <a:off x="-991623" y="-366290"/>
            <a:ext cx="5300046" cy="230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76448">
            <a:off x="4706002" y="3227360"/>
            <a:ext cx="5300046" cy="2300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8583-D7B2-49CA-A44D-4C9B10B6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23B7-794E-4A36-A4C9-D059B62A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31576-9B7A-486E-A802-688468D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3EED-1D8C-4EF0-B255-08CD57535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5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75" y="11877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03069">
            <a:off x="-1134306" y="-522998"/>
            <a:ext cx="2982415" cy="129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675" y="252350"/>
            <a:ext cx="714849" cy="6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21202">
            <a:off x="8846425" y="3867550"/>
            <a:ext cx="459225" cy="4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81022">
            <a:off x="7110969" y="4224927"/>
            <a:ext cx="2982415" cy="129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5532" y="4181550"/>
            <a:ext cx="8744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3554">
            <a:off x="-469973" y="-492321"/>
            <a:ext cx="2937695" cy="127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76446">
            <a:off x="6676277" y="4360854"/>
            <a:ext cx="2937695" cy="127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3025500" y="2466213"/>
            <a:ext cx="3093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025500" y="1753863"/>
            <a:ext cx="3093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53000" y="4010919"/>
            <a:ext cx="2892425" cy="14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302225" y="-338456"/>
            <a:ext cx="2892425" cy="14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75" y="64200"/>
            <a:ext cx="636533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77543">
            <a:off x="459625" y="1422963"/>
            <a:ext cx="507551" cy="4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78405">
            <a:off x="7505300" y="4220700"/>
            <a:ext cx="636533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16946">
            <a:off x="8425485" y="2941126"/>
            <a:ext cx="449559" cy="43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714350" y="1555800"/>
            <a:ext cx="5715300" cy="20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5945">
            <a:off x="-384801" y="2575410"/>
            <a:ext cx="3094204" cy="344071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856975" y="1702575"/>
            <a:ext cx="256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01307" y="194707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1856975" y="2020450"/>
            <a:ext cx="25659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800306" y="1947075"/>
            <a:ext cx="8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4" hasCustomPrompt="1"/>
          </p:nvPr>
        </p:nvSpPr>
        <p:spPr>
          <a:xfrm>
            <a:off x="801307" y="3480621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5" hasCustomPrompt="1"/>
          </p:nvPr>
        </p:nvSpPr>
        <p:spPr>
          <a:xfrm>
            <a:off x="4800306" y="3480621"/>
            <a:ext cx="870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6"/>
          </p:nvPr>
        </p:nvSpPr>
        <p:spPr>
          <a:xfrm>
            <a:off x="5864825" y="1702575"/>
            <a:ext cx="256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7"/>
          </p:nvPr>
        </p:nvSpPr>
        <p:spPr>
          <a:xfrm>
            <a:off x="5864825" y="2020450"/>
            <a:ext cx="25659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1856975" y="3211475"/>
            <a:ext cx="256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9"/>
          </p:nvPr>
        </p:nvSpPr>
        <p:spPr>
          <a:xfrm>
            <a:off x="1856975" y="3545247"/>
            <a:ext cx="25659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3"/>
          </p:nvPr>
        </p:nvSpPr>
        <p:spPr>
          <a:xfrm>
            <a:off x="5864825" y="3211475"/>
            <a:ext cx="256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4"/>
          </p:nvPr>
        </p:nvSpPr>
        <p:spPr>
          <a:xfrm>
            <a:off x="5864825" y="3545247"/>
            <a:ext cx="25659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3546">
            <a:off x="-355975" y="-327516"/>
            <a:ext cx="3702304" cy="16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2906000" y="3628125"/>
            <a:ext cx="33312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1"/>
          </p:nvPr>
        </p:nvSpPr>
        <p:spPr>
          <a:xfrm>
            <a:off x="1304475" y="2051163"/>
            <a:ext cx="6531900" cy="1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70133">
            <a:off x="5987000" y="3800696"/>
            <a:ext cx="3702304" cy="1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7261">
            <a:off x="7322058" y="4297148"/>
            <a:ext cx="792336" cy="116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5293">
            <a:off x="1221499" y="393373"/>
            <a:ext cx="440352" cy="42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9638">
            <a:off x="8530914" y="3630603"/>
            <a:ext cx="567317" cy="83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3554">
            <a:off x="-469973" y="-492321"/>
            <a:ext cx="2937695" cy="127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76446">
            <a:off x="6676277" y="4360854"/>
            <a:ext cx="2937695" cy="1274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rikhand"/>
              <a:buNone/>
              <a:defRPr sz="2800">
                <a:solidFill>
                  <a:schemeClr val="dk2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  <a:def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7" r:id="rId8"/>
    <p:sldLayoutId id="2147483670" r:id="rId9"/>
    <p:sldLayoutId id="2147483671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DE2F8C-FB3B-4A27-92C9-03B066B9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76A3ED-30D5-47DC-AB77-0F403D348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A0C2A2A0-CC47-41DC-A961-DF2B87E3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B0AE7719-81D7-4B20-8158-228C521F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720B9164-0EA9-444D-A08C-FF69214F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5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614C11C4-BA41-457A-8C2A-57A1610B6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8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71B8D6E3-1485-43D2-B5F4-E87CEA9F84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0046D612-BC17-45A2-8F5A-F201F44A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99E59319-BD2B-4300-8EC6-AAAD98C7C9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6225" y="3670300"/>
            <a:ext cx="3783013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F327C-FB72-4E07-A54B-724B806CB1A8}"/>
              </a:ext>
            </a:extLst>
          </p:cNvPr>
          <p:cNvSpPr/>
          <p:nvPr/>
        </p:nvSpPr>
        <p:spPr>
          <a:xfrm>
            <a:off x="1657350" y="2332435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35C018DF-AD48-4423-AD67-32905A29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0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3521A07C-55FE-469F-8673-9A6CC374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250304F-DBA0-4E00-BBE6-20747A524634}"/>
              </a:ext>
            </a:extLst>
          </p:cNvPr>
          <p:cNvSpPr txBox="1"/>
          <p:nvPr/>
        </p:nvSpPr>
        <p:spPr>
          <a:xfrm>
            <a:off x="2073729" y="955222"/>
            <a:ext cx="523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</a:rPr>
              <a:t>Thứ ba ngày 8 tháng 3 năm 2022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539CB5-62C9-46DD-AC04-BA0321DB2646}"/>
              </a:ext>
            </a:extLst>
          </p:cNvPr>
          <p:cNvSpPr txBox="1"/>
          <p:nvPr/>
        </p:nvSpPr>
        <p:spPr>
          <a:xfrm>
            <a:off x="3894365" y="1477736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2775132-9600-41BA-A5E3-376B9687AF67}"/>
              </a:ext>
            </a:extLst>
          </p:cNvPr>
          <p:cNvSpPr txBox="1"/>
          <p:nvPr/>
        </p:nvSpPr>
        <p:spPr>
          <a:xfrm>
            <a:off x="2191334" y="1841430"/>
            <a:ext cx="523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HP001 4 hàng" panose="020B0603050302020204" pitchFamily="34" charset="0"/>
              </a:rPr>
              <a:t>Bài toán liên quan đến rút về đơn vị</a:t>
            </a:r>
          </a:p>
        </p:txBody>
      </p:sp>
    </p:spTree>
    <p:extLst>
      <p:ext uri="{BB962C8B-B14F-4D97-AF65-F5344CB8AC3E}">
        <p14:creationId xmlns:p14="http://schemas.microsoft.com/office/powerpoint/2010/main" val="173298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725950" y="638268"/>
            <a:ext cx="828329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Bài toán 1: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35</a:t>
            </a:r>
            <a:r>
              <a:rPr lang="en-US" altLang="en-U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chia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đều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7 can. </a:t>
            </a:r>
            <a:b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can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mấy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lít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b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4A859CC5-FFC5-4215-80EF-EB581290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14" y="179546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AutoShape 27">
            <a:extLst>
              <a:ext uri="{FF2B5EF4-FFF2-40B4-BE49-F238E27FC236}">
                <a16:creationId xmlns:a16="http://schemas.microsoft.com/office/drawing/2014/main" id="{628976AA-AF8D-49AD-B5D1-28867EE6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14" y="190976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04F124C7-ACFC-48A2-9F15-9970EAB9536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4314" y="179546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AutoShape 35">
            <a:extLst>
              <a:ext uri="{FF2B5EF4-FFF2-40B4-BE49-F238E27FC236}">
                <a16:creationId xmlns:a16="http://schemas.microsoft.com/office/drawing/2014/main" id="{E058C4A7-AF53-4290-9D89-B5217729E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914" y="179546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AutoShape 36">
            <a:extLst>
              <a:ext uri="{FF2B5EF4-FFF2-40B4-BE49-F238E27FC236}">
                <a16:creationId xmlns:a16="http://schemas.microsoft.com/office/drawing/2014/main" id="{5C95DD45-AA6E-4518-8F01-EFE42AD2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14" y="190976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Oval 37">
            <a:extLst>
              <a:ext uri="{FF2B5EF4-FFF2-40B4-BE49-F238E27FC236}">
                <a16:creationId xmlns:a16="http://schemas.microsoft.com/office/drawing/2014/main" id="{DFBEFECC-EF58-4606-96A7-9C392D86C84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33914" y="179546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AutoShape 38">
            <a:extLst>
              <a:ext uri="{FF2B5EF4-FFF2-40B4-BE49-F238E27FC236}">
                <a16:creationId xmlns:a16="http://schemas.microsoft.com/office/drawing/2014/main" id="{094C11FF-6A38-490E-8F32-F96FE40D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14" y="179546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AutoShape 39">
            <a:extLst>
              <a:ext uri="{FF2B5EF4-FFF2-40B4-BE49-F238E27FC236}">
                <a16:creationId xmlns:a16="http://schemas.microsoft.com/office/drawing/2014/main" id="{E4F8B741-A0DC-4323-A3DC-7F4698D7E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714" y="190976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Oval 40">
            <a:extLst>
              <a:ext uri="{FF2B5EF4-FFF2-40B4-BE49-F238E27FC236}">
                <a16:creationId xmlns:a16="http://schemas.microsoft.com/office/drawing/2014/main" id="{1CD4B181-D52D-48FE-99A3-DF6F5EBF9F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514" y="179546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AutoShape 41">
            <a:extLst>
              <a:ext uri="{FF2B5EF4-FFF2-40B4-BE49-F238E27FC236}">
                <a16:creationId xmlns:a16="http://schemas.microsoft.com/office/drawing/2014/main" id="{650131E1-0B4D-4815-A2BA-26F668FF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114" y="179546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AutoShape 42">
            <a:extLst>
              <a:ext uri="{FF2B5EF4-FFF2-40B4-BE49-F238E27FC236}">
                <a16:creationId xmlns:a16="http://schemas.microsoft.com/office/drawing/2014/main" id="{0520C13A-C86E-4681-947B-5F251BD5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314" y="190976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Oval 43">
            <a:extLst>
              <a:ext uri="{FF2B5EF4-FFF2-40B4-BE49-F238E27FC236}">
                <a16:creationId xmlns:a16="http://schemas.microsoft.com/office/drawing/2014/main" id="{20AB820B-9F01-46A4-B58A-D33EAD2ADD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53114" y="179546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AutoShape 44">
            <a:extLst>
              <a:ext uri="{FF2B5EF4-FFF2-40B4-BE49-F238E27FC236}">
                <a16:creationId xmlns:a16="http://schemas.microsoft.com/office/drawing/2014/main" id="{EB7FCB42-CD4F-4AAD-9A41-F8765E3E2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14" y="242411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AutoShape 45">
            <a:extLst>
              <a:ext uri="{FF2B5EF4-FFF2-40B4-BE49-F238E27FC236}">
                <a16:creationId xmlns:a16="http://schemas.microsoft.com/office/drawing/2014/main" id="{E327AF8A-4483-4508-B687-2FAA59337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14" y="253841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Oval 46">
            <a:extLst>
              <a:ext uri="{FF2B5EF4-FFF2-40B4-BE49-F238E27FC236}">
                <a16:creationId xmlns:a16="http://schemas.microsoft.com/office/drawing/2014/main" id="{5BC401E1-B341-43AB-ABED-7FF08B4EA77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4314" y="242411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AutoShape 47">
            <a:extLst>
              <a:ext uri="{FF2B5EF4-FFF2-40B4-BE49-F238E27FC236}">
                <a16:creationId xmlns:a16="http://schemas.microsoft.com/office/drawing/2014/main" id="{2AA26468-452E-4A35-9C52-FC124D4A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914" y="242411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AutoShape 48">
            <a:extLst>
              <a:ext uri="{FF2B5EF4-FFF2-40B4-BE49-F238E27FC236}">
                <a16:creationId xmlns:a16="http://schemas.microsoft.com/office/drawing/2014/main" id="{D1C418D8-513C-49D0-AD42-05EA7B40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14" y="253841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Oval 49">
            <a:extLst>
              <a:ext uri="{FF2B5EF4-FFF2-40B4-BE49-F238E27FC236}">
                <a16:creationId xmlns:a16="http://schemas.microsoft.com/office/drawing/2014/main" id="{818C7BC2-8F72-4DB5-93FC-2B707F677E5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33914" y="242411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AutoShape 50">
            <a:extLst>
              <a:ext uri="{FF2B5EF4-FFF2-40B4-BE49-F238E27FC236}">
                <a16:creationId xmlns:a16="http://schemas.microsoft.com/office/drawing/2014/main" id="{A7CD8119-8C34-4C2F-9095-C26CABAE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14" y="242411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AutoShape 51">
            <a:extLst>
              <a:ext uri="{FF2B5EF4-FFF2-40B4-BE49-F238E27FC236}">
                <a16:creationId xmlns:a16="http://schemas.microsoft.com/office/drawing/2014/main" id="{CC035667-1743-4948-A008-70CB58851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714" y="253841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5EF463BF-2E39-45EC-AE02-252A0FC5F4F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514" y="242411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AutoShape 53">
            <a:extLst>
              <a:ext uri="{FF2B5EF4-FFF2-40B4-BE49-F238E27FC236}">
                <a16:creationId xmlns:a16="http://schemas.microsoft.com/office/drawing/2014/main" id="{DE639EA7-6845-46C8-953B-6B0EFD935F51}"/>
              </a:ext>
            </a:extLst>
          </p:cNvPr>
          <p:cNvSpPr>
            <a:spLocks/>
          </p:cNvSpPr>
          <p:nvPr/>
        </p:nvSpPr>
        <p:spPr bwMode="auto">
          <a:xfrm>
            <a:off x="2786514" y="1738313"/>
            <a:ext cx="304800" cy="120015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 Box 54">
            <a:extLst>
              <a:ext uri="{FF2B5EF4-FFF2-40B4-BE49-F238E27FC236}">
                <a16:creationId xmlns:a16="http://schemas.microsoft.com/office/drawing/2014/main" id="{4CD534A8-AC5E-408A-B153-016F1370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314" y="2081213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35</a:t>
            </a:r>
            <a:r>
              <a:rPr lang="en-US" altLang="en-US" sz="2400" i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  <p:sp>
        <p:nvSpPr>
          <p:cNvPr id="30" name="Line 55">
            <a:extLst>
              <a:ext uri="{FF2B5EF4-FFF2-40B4-BE49-F238E27FC236}">
                <a16:creationId xmlns:a16="http://schemas.microsoft.com/office/drawing/2014/main" id="{11E38BED-8461-432D-AB4F-E8BF94C41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708663"/>
            <a:ext cx="48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Line 56">
            <a:extLst>
              <a:ext uri="{FF2B5EF4-FFF2-40B4-BE49-F238E27FC236}">
                <a16:creationId xmlns:a16="http://schemas.microsoft.com/office/drawing/2014/main" id="{61446411-9519-40B9-9758-4A83BB1B54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1210967"/>
            <a:ext cx="1143000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AutoShape 59">
            <a:extLst>
              <a:ext uri="{FF2B5EF4-FFF2-40B4-BE49-F238E27FC236}">
                <a16:creationId xmlns:a16="http://schemas.microsoft.com/office/drawing/2014/main" id="{F12D88C8-8590-4DBF-AE1A-E272321B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14" y="2424113"/>
            <a:ext cx="457200" cy="45720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AutoShape 60">
            <a:extLst>
              <a:ext uri="{FF2B5EF4-FFF2-40B4-BE49-F238E27FC236}">
                <a16:creationId xmlns:a16="http://schemas.microsoft.com/office/drawing/2014/main" id="{8AF3554E-B7DD-43DE-94A9-367D4144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714" y="2538413"/>
            <a:ext cx="304800" cy="285750"/>
          </a:xfrm>
          <a:prstGeom prst="flowChartPunchedCard">
            <a:avLst/>
          </a:prstGeom>
          <a:solidFill>
            <a:srgbClr val="FBCFA3"/>
          </a:solidFill>
          <a:ln w="19050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Oval 61">
            <a:extLst>
              <a:ext uri="{FF2B5EF4-FFF2-40B4-BE49-F238E27FC236}">
                <a16:creationId xmlns:a16="http://schemas.microsoft.com/office/drawing/2014/main" id="{80A74C9D-1062-4604-A792-6C59FCA41C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514" y="2424113"/>
            <a:ext cx="152400" cy="114300"/>
          </a:xfrm>
          <a:prstGeom prst="ellipse">
            <a:avLst/>
          </a:prstGeom>
          <a:solidFill>
            <a:srgbClr val="800000"/>
          </a:solidFill>
          <a:ln w="1905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id="{1682B85E-B7EC-4153-8AB0-80F28038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93846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 Box 63">
            <a:extLst>
              <a:ext uri="{FF2B5EF4-FFF2-40B4-BE49-F238E27FC236}">
                <a16:creationId xmlns:a16="http://schemas.microsoft.com/office/drawing/2014/main" id="{5290D699-94CA-4845-87F4-999B4D80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3559175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7" name="Text Box 64">
            <a:extLst>
              <a:ext uri="{FF2B5EF4-FFF2-40B4-BE49-F238E27FC236}">
                <a16:creationId xmlns:a16="http://schemas.microsoft.com/office/drawing/2014/main" id="{5BBCB0D7-2790-45CB-BFFD-F9BFB723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04336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 :7 = 5 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(l)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8" name="Text Box 65">
            <a:extLst>
              <a:ext uri="{FF2B5EF4-FFF2-40B4-BE49-F238E27FC236}">
                <a16:creationId xmlns:a16="http://schemas.microsoft.com/office/drawing/2014/main" id="{CF6E5235-896A-4930-9A53-5F3E1C2E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4567238"/>
            <a:ext cx="3886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5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39" name="Line 56">
            <a:extLst>
              <a:ext uri="{FF2B5EF4-FFF2-40B4-BE49-F238E27FC236}">
                <a16:creationId xmlns:a16="http://schemas.microsoft.com/office/drawing/2014/main" id="{984A3411-AF28-4F3F-87D1-732C5EDB1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9856" y="708663"/>
            <a:ext cx="1131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 Box 62">
            <a:extLst>
              <a:ext uri="{FF2B5EF4-FFF2-40B4-BE49-F238E27FC236}">
                <a16:creationId xmlns:a16="http://schemas.microsoft.com/office/drawing/2014/main" id="{0B6645A4-4EB1-4E45-AB52-21AA5CE6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688" y="15843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Tóm</a:t>
            </a:r>
            <a:r>
              <a:rPr lang="en-US" altLang="en-US" sz="28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tắt</a:t>
            </a:r>
            <a:r>
              <a:rPr lang="en-US" altLang="en-US" sz="28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41" name="Text Box 63">
            <a:extLst>
              <a:ext uri="{FF2B5EF4-FFF2-40B4-BE49-F238E27FC236}">
                <a16:creationId xmlns:a16="http://schemas.microsoft.com/office/drawing/2014/main" id="{65501E92-5B8E-4703-B42F-C4139BCA5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972" y="2123134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can :  35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  <p:sp>
        <p:nvSpPr>
          <p:cNvPr id="42" name="Text Box 64">
            <a:extLst>
              <a:ext uri="{FF2B5EF4-FFF2-40B4-BE49-F238E27FC236}">
                <a16:creationId xmlns:a16="http://schemas.microsoft.com/office/drawing/2014/main" id="{6B1B7972-28E9-4E23-B68D-79E18C8E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972" y="2551112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can : … 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 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227;p30">
            <a:extLst>
              <a:ext uri="{FF2B5EF4-FFF2-40B4-BE49-F238E27FC236}">
                <a16:creationId xmlns:a16="http://schemas.microsoft.com/office/drawing/2014/main" id="{848660C8-CDCA-44E9-ACA8-A4D0393D1D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950" y="638268"/>
            <a:ext cx="828329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Bài toán 2: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35</a:t>
            </a:r>
            <a:r>
              <a:rPr lang="en-US" altLang="en-U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chia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đều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vào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7 can. </a:t>
            </a:r>
            <a:b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2 can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mấy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lít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b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Text Box 62">
            <a:extLst>
              <a:ext uri="{FF2B5EF4-FFF2-40B4-BE49-F238E27FC236}">
                <a16:creationId xmlns:a16="http://schemas.microsoft.com/office/drawing/2014/main" id="{FF8F9FA1-E4C1-4E66-B26D-8DBF78C4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639" y="142716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Text Box 63">
            <a:extLst>
              <a:ext uri="{FF2B5EF4-FFF2-40B4-BE49-F238E27FC236}">
                <a16:creationId xmlns:a16="http://schemas.microsoft.com/office/drawing/2014/main" id="{A3309D29-B8B5-4B89-AFD4-7FA71618E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839" y="2047875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can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93" name="Text Box 64">
            <a:extLst>
              <a:ext uri="{FF2B5EF4-FFF2-40B4-BE49-F238E27FC236}">
                <a16:creationId xmlns:a16="http://schemas.microsoft.com/office/drawing/2014/main" id="{0E181B52-4230-4475-8CFD-7004073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639" y="253206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 :7 = 5 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(l)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94" name="Text Box 65">
            <a:extLst>
              <a:ext uri="{FF2B5EF4-FFF2-40B4-BE49-F238E27FC236}">
                <a16:creationId xmlns:a16="http://schemas.microsoft.com/office/drawing/2014/main" id="{66395089-8E30-45F3-9656-435A84CA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539" y="3982945"/>
            <a:ext cx="3886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10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95" name="Text Box 62">
            <a:extLst>
              <a:ext uri="{FF2B5EF4-FFF2-40B4-BE49-F238E27FC236}">
                <a16:creationId xmlns:a16="http://schemas.microsoft.com/office/drawing/2014/main" id="{F780D50D-CA76-4A5B-B699-6AA48123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355" y="142716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Tóm</a:t>
            </a:r>
            <a:r>
              <a:rPr lang="en-US" altLang="en-US" sz="28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tắt</a:t>
            </a:r>
            <a:r>
              <a:rPr lang="en-US" altLang="en-US" sz="2800" b="1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96" name="Text Box 63">
            <a:extLst>
              <a:ext uri="{FF2B5EF4-FFF2-40B4-BE49-F238E27FC236}">
                <a16:creationId xmlns:a16="http://schemas.microsoft.com/office/drawing/2014/main" id="{E4965AAE-7AF5-4E20-9FD0-EEFC1307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639" y="196597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can :  35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  <p:sp>
        <p:nvSpPr>
          <p:cNvPr id="97" name="Text Box 64">
            <a:extLst>
              <a:ext uri="{FF2B5EF4-FFF2-40B4-BE49-F238E27FC236}">
                <a16:creationId xmlns:a16="http://schemas.microsoft.com/office/drawing/2014/main" id="{4F324A8B-F894-4F37-84B8-90DB4F4D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639" y="239395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can : … </a:t>
            </a:r>
            <a:r>
              <a:rPr lang="en-US" altLang="en-US" sz="28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 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5" name="Text Box 63">
            <a:extLst>
              <a:ext uri="{FF2B5EF4-FFF2-40B4-BE49-F238E27FC236}">
                <a16:creationId xmlns:a16="http://schemas.microsoft.com/office/drawing/2014/main" id="{55102E37-1191-47C8-9723-31F2AC74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839" y="297488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mật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 can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64">
                <a:extLst>
                  <a:ext uri="{FF2B5EF4-FFF2-40B4-BE49-F238E27FC236}">
                    <a16:creationId xmlns:a16="http://schemas.microsoft.com/office/drawing/2014/main" id="{F2A438B6-DE89-44F4-BD1A-583AAB385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5639" y="3459070"/>
                <a:ext cx="2286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en-US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= 10 </a:t>
                </a:r>
                <a:r>
                  <a:rPr lang="en-US" altLang="en-US" sz="2800" b="1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(l)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6" name="Text Box 64">
                <a:extLst>
                  <a:ext uri="{FF2B5EF4-FFF2-40B4-BE49-F238E27FC236}">
                    <a16:creationId xmlns:a16="http://schemas.microsoft.com/office/drawing/2014/main" id="{F2A438B6-DE89-44F4-BD1A-583AAB385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639" y="3459070"/>
                <a:ext cx="2286000" cy="523220"/>
              </a:xfrm>
              <a:prstGeom prst="rect">
                <a:avLst/>
              </a:prstGeom>
              <a:blipFill>
                <a:blip r:embed="rId3"/>
                <a:stretch>
                  <a:fillRect l="-5333" t="-11628" r="-6667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3">
            <a:extLst>
              <a:ext uri="{FF2B5EF4-FFF2-40B4-BE49-F238E27FC236}">
                <a16:creationId xmlns:a16="http://schemas.microsoft.com/office/drawing/2014/main" id="{74A48FAC-1CB6-46D9-A9DF-AF3FEAA0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006" y="261421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Bước 1: Tìm giá trị một phần             (thực hiện phép  chia).</a:t>
            </a:r>
            <a:endParaRPr lang="en-US" altLang="en-US" sz="2400" b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Horizontal Scroll 22">
            <a:extLst>
              <a:ext uri="{FF2B5EF4-FFF2-40B4-BE49-F238E27FC236}">
                <a16:creationId xmlns:a16="http://schemas.microsoft.com/office/drawing/2014/main" id="{C55B0FF7-3F44-4BD8-BDAD-A53EC8B06BA6}"/>
              </a:ext>
            </a:extLst>
          </p:cNvPr>
          <p:cNvSpPr/>
          <p:nvPr/>
        </p:nvSpPr>
        <p:spPr>
          <a:xfrm>
            <a:off x="463546" y="592667"/>
            <a:ext cx="8305800" cy="3745571"/>
          </a:xfrm>
          <a:prstGeom prst="horizontalScroll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C3DE80D9-559C-4108-AE6D-5FDEE9CC2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401" y="1336276"/>
            <a:ext cx="773694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Khi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“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toán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liên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quan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rút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về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đơn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vị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” ta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thường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tiến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hành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theo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2 </a:t>
            </a:r>
            <a:r>
              <a:rPr lang="en-US" altLang="en-US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bước</a:t>
            </a: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EFE20A7A-5831-45EF-ACC6-FADD7F6B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13" y="2360213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1: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trị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chia).</a:t>
            </a: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3E8C580C-EE92-48B5-947D-526911AF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814" y="2945600"/>
            <a:ext cx="813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2: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trị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endParaRPr lang="en-US" altLang="en-US" sz="20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3"/>
          <p:cNvGrpSpPr/>
          <p:nvPr/>
        </p:nvGrpSpPr>
        <p:grpSpPr>
          <a:xfrm>
            <a:off x="3418555" y="626175"/>
            <a:ext cx="5078006" cy="3891123"/>
            <a:chOff x="1670825" y="766600"/>
            <a:chExt cx="5615400" cy="3125400"/>
          </a:xfrm>
        </p:grpSpPr>
        <p:sp>
          <p:nvSpPr>
            <p:cNvPr id="278" name="Google Shape;278;p33"/>
            <p:cNvSpPr/>
            <p:nvPr/>
          </p:nvSpPr>
          <p:spPr>
            <a:xfrm>
              <a:off x="1670825" y="766600"/>
              <a:ext cx="5615400" cy="312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1802075" y="871450"/>
              <a:ext cx="5352900" cy="2915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5673">
            <a:off x="-51780" y="-60834"/>
            <a:ext cx="4302592" cy="433701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4147050" y="1863750"/>
            <a:ext cx="36210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Luyện tập</a:t>
            </a:r>
            <a:endParaRPr dirty="0"/>
          </a:p>
        </p:txBody>
      </p:sp>
      <p:sp>
        <p:nvSpPr>
          <p:cNvPr id="282" name="Google Shape;282;p33"/>
          <p:cNvSpPr txBox="1">
            <a:spLocks noGrp="1"/>
          </p:cNvSpPr>
          <p:nvPr>
            <p:ph type="subTitle" idx="1"/>
          </p:nvPr>
        </p:nvSpPr>
        <p:spPr>
          <a:xfrm>
            <a:off x="4147050" y="2602650"/>
            <a:ext cx="3621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SGK Tr 128</a:t>
            </a:r>
            <a:endParaRPr dirty="0"/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4524">
            <a:off x="1053696" y="1181436"/>
            <a:ext cx="2719384" cy="286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349" y="-88150"/>
            <a:ext cx="701751" cy="1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86171">
            <a:off x="3161333" y="4260062"/>
            <a:ext cx="545159" cy="52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2">
            <a:extLst>
              <a:ext uri="{FF2B5EF4-FFF2-40B4-BE49-F238E27FC236}">
                <a16:creationId xmlns:a16="http://schemas.microsoft.com/office/drawing/2014/main" id="{439D5EAF-9E0B-44AF-B402-B930F3C7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383" y="394493"/>
            <a:ext cx="697653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24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thuốc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chứa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đều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vỉ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vỉ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thuốc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thuốc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B819864E-4F8D-4747-86BB-0F0E180A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33" y="1600200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Tóm tắt</a:t>
            </a: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6007A805-46AC-42C1-AB94-E120F795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3" y="2057400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4 vỉ : 24 viên</a:t>
            </a: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4B1A8DD3-4215-4262-BAFC-9AB3B368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3" y="2571750"/>
            <a:ext cx="3035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3 vỉ : … viên ?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5EF0E699-986A-4665-AE69-0F43954C2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733" y="1600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1ED7A922-09B0-41B8-A234-7F371230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133" y="2054225"/>
            <a:ext cx="487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Số viên thuốc trong </a:t>
            </a: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mỗi vỉ </a:t>
            </a: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là: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BCE407A6-3C79-498F-9263-826F39CD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333" y="2541587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24 : 4 = 6 (viên)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88B42A69-0720-4791-B785-EFEAE58F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33" y="3022600"/>
            <a:ext cx="426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Số viên thuốc trong </a:t>
            </a: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vỉ </a:t>
            </a: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là: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7A076927-3E6F-4CFB-8517-F3CA88E1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471" y="3421062"/>
            <a:ext cx="297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6 x 3 = 18 (viên)</a:t>
            </a: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C1A6B5FF-120A-432E-9190-62AD74FC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046" y="3941762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 Math" panose="02040503050406030204" pitchFamily="18" charset="0"/>
                <a:ea typeface="Cambria Math" panose="02040503050406030204" pitchFamily="18" charset="0"/>
              </a:rPr>
              <a:t>Đáp số: 18 viên thuốc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FF2FA2-79D1-4ADD-A822-5FBC2DF33058}"/>
              </a:ext>
            </a:extLst>
          </p:cNvPr>
          <p:cNvCxnSpPr/>
          <p:nvPr/>
        </p:nvCxnSpPr>
        <p:spPr>
          <a:xfrm flipH="1">
            <a:off x="3393546" y="1600200"/>
            <a:ext cx="3175" cy="3233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2">
            <a:extLst>
              <a:ext uri="{FF2B5EF4-FFF2-40B4-BE49-F238E27FC236}">
                <a16:creationId xmlns:a16="http://schemas.microsoft.com/office/drawing/2014/main" id="{EDE576D8-AF07-4961-9AAA-8331AB979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20" y="495299"/>
            <a:ext cx="802163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800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28 kg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đựng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đều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7 bao. 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 bao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ki-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lô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-gam </a:t>
            </a:r>
            <a:r>
              <a:rPr lang="en-US" altLang="en-US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20" name="Text Box 38">
            <a:extLst>
              <a:ext uri="{FF2B5EF4-FFF2-40B4-BE49-F238E27FC236}">
                <a16:creationId xmlns:a16="http://schemas.microsoft.com/office/drawing/2014/main" id="{706702ED-613B-43ED-8FFC-441C61D3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8751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Tóm tắt</a:t>
            </a:r>
            <a:r>
              <a:rPr lang="en-US" altLang="en-US" sz="28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FAB582E5-DA23-4203-8F34-3D9927A2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05063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bao : 28 kg</a:t>
            </a:r>
          </a:p>
        </p:txBody>
      </p:sp>
      <p:sp>
        <p:nvSpPr>
          <p:cNvPr id="22" name="Text Box 41">
            <a:extLst>
              <a:ext uri="{FF2B5EF4-FFF2-40B4-BE49-F238E27FC236}">
                <a16:creationId xmlns:a16="http://schemas.microsoft.com/office/drawing/2014/main" id="{3A2A01E4-4FD3-490C-BEF2-5A762D8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19413"/>
            <a:ext cx="303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bao : … kg ?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6D393690-9885-40AF-8FFE-50E2D021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7145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giải</a:t>
            </a:r>
          </a:p>
        </p:txBody>
      </p:sp>
      <p:sp>
        <p:nvSpPr>
          <p:cNvPr id="24" name="Text Box 43">
            <a:extLst>
              <a:ext uri="{FF2B5EF4-FFF2-40B4-BE49-F238E27FC236}">
                <a16:creationId xmlns:a16="http://schemas.microsoft.com/office/drawing/2014/main" id="{402ABEDF-B2B4-4DD0-BA7E-6707543D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65350"/>
            <a:ext cx="510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 ki-lô-gam gạo mỗi bao có là:</a:t>
            </a:r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64587619-75E3-417A-A461-A72A71BF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2643188"/>
            <a:ext cx="2819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 : 7 = 4 (kg)</a:t>
            </a:r>
          </a:p>
        </p:txBody>
      </p:sp>
      <p:sp>
        <p:nvSpPr>
          <p:cNvPr id="26" name="Text Box 45">
            <a:extLst>
              <a:ext uri="{FF2B5EF4-FFF2-40B4-BE49-F238E27FC236}">
                <a16:creationId xmlns:a16="http://schemas.microsoft.com/office/drawing/2014/main" id="{EFB68CAF-7A2E-41D3-BCD9-A9984749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3041650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Số ki-lô-gam gạo 5 bao có là</a:t>
            </a:r>
            <a:r>
              <a:rPr lang="en-US" altLang="en-US" sz="28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27" name="Text Box 46">
            <a:extLst>
              <a:ext uri="{FF2B5EF4-FFF2-40B4-BE49-F238E27FC236}">
                <a16:creationId xmlns:a16="http://schemas.microsoft.com/office/drawing/2014/main" id="{FBC100E5-CBA5-46ED-9B13-678DB4D2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06788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x 5 = 20 (kg)</a:t>
            </a:r>
          </a:p>
        </p:txBody>
      </p:sp>
      <p:sp>
        <p:nvSpPr>
          <p:cNvPr id="28" name="Text Box 47">
            <a:extLst>
              <a:ext uri="{FF2B5EF4-FFF2-40B4-BE49-F238E27FC236}">
                <a16:creationId xmlns:a16="http://schemas.microsoft.com/office/drawing/2014/main" id="{DA75ECF5-6795-4655-A435-8C18F37E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403066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Đáp số: 20kg gạo.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4BD90E-7638-44E5-AE43-21FB966BAEEC}"/>
              </a:ext>
            </a:extLst>
          </p:cNvPr>
          <p:cNvCxnSpPr/>
          <p:nvPr/>
        </p:nvCxnSpPr>
        <p:spPr>
          <a:xfrm>
            <a:off x="3503613" y="1687513"/>
            <a:ext cx="0" cy="2605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1244800" y="320131"/>
            <a:ext cx="2892425" cy="14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104200" y="3996081"/>
            <a:ext cx="2892425" cy="14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35943" flipH="1">
            <a:off x="211409" y="23693"/>
            <a:ext cx="2042533" cy="2271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38"/>
          <p:cNvGrpSpPr/>
          <p:nvPr/>
        </p:nvGrpSpPr>
        <p:grpSpPr>
          <a:xfrm>
            <a:off x="1380039" y="975452"/>
            <a:ext cx="6381341" cy="3192596"/>
            <a:chOff x="1670825" y="766600"/>
            <a:chExt cx="5615400" cy="3125400"/>
          </a:xfrm>
        </p:grpSpPr>
        <p:sp>
          <p:nvSpPr>
            <p:cNvPr id="371" name="Google Shape;371;p38"/>
            <p:cNvSpPr/>
            <p:nvPr/>
          </p:nvSpPr>
          <p:spPr>
            <a:xfrm>
              <a:off x="1670825" y="766600"/>
              <a:ext cx="5615400" cy="312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1802075" y="871450"/>
              <a:ext cx="5352900" cy="2915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1714350" y="1555800"/>
            <a:ext cx="57153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Thank!</a:t>
            </a:r>
            <a:endParaRPr dirty="0"/>
          </a:p>
        </p:txBody>
      </p:sp>
      <p:pic>
        <p:nvPicPr>
          <p:cNvPr id="374" name="Google Shape;3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941">
            <a:off x="6586613" y="2908882"/>
            <a:ext cx="2234781" cy="248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2925" y="1098925"/>
            <a:ext cx="567250" cy="5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07387" y="265075"/>
            <a:ext cx="567250" cy="5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06868" flipH="1">
            <a:off x="3241179" y="621975"/>
            <a:ext cx="432825" cy="41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425" y="3773025"/>
            <a:ext cx="567250" cy="5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06868">
            <a:off x="5040354" y="4446550"/>
            <a:ext cx="432825" cy="41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06868">
            <a:off x="3579879" y="3820450"/>
            <a:ext cx="432825" cy="41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0325" y="786700"/>
            <a:ext cx="599357" cy="58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932675" y="933227"/>
            <a:ext cx="464250" cy="45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733676">
            <a:off x="5183725" y="365384"/>
            <a:ext cx="1775388" cy="3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color Desserts Workshop by Slidesgo">
  <a:themeElements>
    <a:clrScheme name="Simple Light">
      <a:dk1>
        <a:srgbClr val="000000"/>
      </a:dk1>
      <a:lt1>
        <a:srgbClr val="FFFFFF"/>
      </a:lt1>
      <a:dk2>
        <a:srgbClr val="4D0500"/>
      </a:dk2>
      <a:lt2>
        <a:srgbClr val="FFF5F5"/>
      </a:lt2>
      <a:accent1>
        <a:srgbClr val="4D0500"/>
      </a:accent1>
      <a:accent2>
        <a:srgbClr val="FFD5D2"/>
      </a:accent2>
      <a:accent3>
        <a:srgbClr val="FFF5F5"/>
      </a:accent3>
      <a:accent4>
        <a:srgbClr val="4D0500"/>
      </a:accent4>
      <a:accent5>
        <a:srgbClr val="FFD5D2"/>
      </a:accent5>
      <a:accent6>
        <a:srgbClr val="FFF5F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7ABFD3-8D2D-4411-A139-487ADA9C49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FAA43B-5792-44B1-B106-A56A9C664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CECF28-8F4B-43F7-8FA8-EC18BC9FDA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418</Words>
  <Application>Microsoft Office PowerPoint</Application>
  <PresentationFormat>Trình chiếu Trên màn hình (16:9)</PresentationFormat>
  <Paragraphs>54</Paragraphs>
  <Slides>9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Times New Roman</vt:lpstr>
      <vt:lpstr>Pangolin</vt:lpstr>
      <vt:lpstr>Cambria Math</vt:lpstr>
      <vt:lpstr>Roboto Condensed Light</vt:lpstr>
      <vt:lpstr>Rubik</vt:lpstr>
      <vt:lpstr>HP001 4 hàng</vt:lpstr>
      <vt:lpstr>Shrikhand</vt:lpstr>
      <vt:lpstr>Arial</vt:lpstr>
      <vt:lpstr>Watercolor Desserts Workshop by Slidesgo</vt:lpstr>
      <vt:lpstr>Bản trình bày PowerPoint</vt:lpstr>
      <vt:lpstr>Bản trình bày PowerPoint</vt:lpstr>
      <vt:lpstr>Bài toán 1: Có 35l  mật ong chia đều vào 7 can.                          Hỏi mỗi can có mấy lít mật ong? </vt:lpstr>
      <vt:lpstr>Bài toán 2: Có 35l  mật ong chia đều vào 7 can.                          Hỏi 2 can có mấy lít mật ong? </vt:lpstr>
      <vt:lpstr>Bản trình bày PowerPoint</vt:lpstr>
      <vt:lpstr>Luyện tập</vt:lpstr>
      <vt:lpstr>Bản trình bày PowerPoint</vt:lpstr>
      <vt:lpstr>Bản trình bày PowerPoint</vt:lpstr>
      <vt:lpstr>Thank!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toán liên quan đến rút về đơn vị</dc:title>
  <cp:lastModifiedBy>Hà Nguyễn Thị Thu</cp:lastModifiedBy>
  <cp:revision>5</cp:revision>
  <dcterms:modified xsi:type="dcterms:W3CDTF">2022-03-07T15:15:27Z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