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4" r:id="rId2"/>
  </p:sldMasterIdLst>
  <p:notesMasterIdLst>
    <p:notesMasterId r:id="rId31"/>
  </p:notesMasterIdLst>
  <p:sldIdLst>
    <p:sldId id="293" r:id="rId3"/>
    <p:sldId id="256" r:id="rId4"/>
    <p:sldId id="258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5" r:id="rId19"/>
    <p:sldId id="276" r:id="rId20"/>
    <p:sldId id="286" r:id="rId21"/>
    <p:sldId id="277" r:id="rId22"/>
    <p:sldId id="278" r:id="rId23"/>
    <p:sldId id="287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1" autoAdjust="0"/>
    <p:restoredTop sz="94660"/>
  </p:normalViewPr>
  <p:slideViewPr>
    <p:cSldViewPr>
      <p:cViewPr varScale="1">
        <p:scale>
          <a:sx n="59" d="100"/>
          <a:sy n="59" d="100"/>
        </p:scale>
        <p:origin x="154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9C4AB-92C0-4890-AA23-F31306ECE5C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D80CA-2F95-468E-B5EA-149228339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3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D80CA-2F95-468E-B5EA-1492283390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12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D80CA-2F95-468E-B5EA-14922833905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64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3102-AD23-4BFF-87AE-61567A0BE8E3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63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C42-E576-4B96-A2BC-C9DCC9DAE463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64A-A574-4632-8FB6-30501D3E1ACB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444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85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49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80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10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95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8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26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6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5725-E820-4B2A-A81C-15E6A453397F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12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15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74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82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9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8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64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24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57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55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9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90A-5AB2-4BF4-8147-F4CADCC03FE3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192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74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11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28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44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44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405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70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27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89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CF7D-CB0D-4FDB-902B-9E5CD56B2F3F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879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806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68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928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1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25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9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46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413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837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4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5614-9033-4786-9235-17DD4EEE6651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609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39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471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809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061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651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6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D299-E27D-455F-9667-E019E6CEA2DD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0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A9CB-1752-48C5-8105-E376DCE212C0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C62-8F5A-4581-84EA-8C88B3391AE6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91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8DDE-8CD0-4E97-98D0-8F413940748F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5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6B48-E8B6-492E-B5F2-B7A73A7469AD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73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1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  <p:sldLayoutId id="2147483745" r:id="rId31"/>
    <p:sldLayoutId id="2147483746" r:id="rId32"/>
    <p:sldLayoutId id="2147483747" r:id="rId33"/>
    <p:sldLayoutId id="2147483748" r:id="rId34"/>
    <p:sldLayoutId id="2147483749" r:id="rId35"/>
    <p:sldLayoutId id="2147483750" r:id="rId36"/>
    <p:sldLayoutId id="2147483751" r:id="rId37"/>
    <p:sldLayoutId id="2147483752" r:id="rId38"/>
    <p:sldLayoutId id="2147483753" r:id="rId39"/>
    <p:sldLayoutId id="2147483754" r:id="rId40"/>
    <p:sldLayoutId id="2147483755" r:id="rId41"/>
    <p:sldLayoutId id="2147483756" r:id="rId42"/>
    <p:sldLayoutId id="2147483757" r:id="rId43"/>
    <p:sldLayoutId id="2147483758" r:id="rId44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openxmlformats.org/officeDocument/2006/relationships/image" Target="../media/image59.jpg"/><Relationship Id="rId7" Type="http://schemas.openxmlformats.org/officeDocument/2006/relationships/image" Target="../media/image57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svg"/><Relationship Id="rId21" Type="http://schemas.openxmlformats.org/officeDocument/2006/relationships/image" Target="../media/image25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svg"/><Relationship Id="rId22" Type="http://schemas.openxmlformats.org/officeDocument/2006/relationships/image" Target="../media/image26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29.jpeg"/><Relationship Id="rId7" Type="http://schemas.openxmlformats.org/officeDocument/2006/relationships/image" Target="../media/image6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image" Target="../media/image68.jpg"/><Relationship Id="rId5" Type="http://schemas.openxmlformats.org/officeDocument/2006/relationships/image" Target="../media/image65.jpg"/><Relationship Id="rId10" Type="http://schemas.openxmlformats.org/officeDocument/2006/relationships/slide" Target="slide27.xml"/><Relationship Id="rId4" Type="http://schemas.openxmlformats.org/officeDocument/2006/relationships/slide" Target="slide25.xml"/><Relationship Id="rId9" Type="http://schemas.openxmlformats.org/officeDocument/2006/relationships/image" Target="../media/image6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BE3A877-3798-4E67-A08C-07F6B8D26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A463E78-3033-4CD7-A8BA-3967D04126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B8">
            <a:extLst>
              <a:ext uri="{FF2B5EF4-FFF2-40B4-BE49-F238E27FC236}">
                <a16:creationId xmlns:a16="http://schemas.microsoft.com/office/drawing/2014/main" id="{E2DA4F28-AF09-4B4E-873E-BE037857A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49AC718A-3ABD-44B8-B689-BB5A6E1E6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275" y="1401763"/>
            <a:ext cx="61722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3078" name="Picture 7" descr="BAR_EL~1">
            <a:extLst>
              <a:ext uri="{FF2B5EF4-FFF2-40B4-BE49-F238E27FC236}">
                <a16:creationId xmlns:a16="http://schemas.microsoft.com/office/drawing/2014/main" id="{F467E23C-112B-4D86-8E2B-DEE62A0F6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08313" y="1901826"/>
            <a:ext cx="2914650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4" descr="1018265obiutmb6vk">
            <a:extLst>
              <a:ext uri="{FF2B5EF4-FFF2-40B4-BE49-F238E27FC236}">
                <a16:creationId xmlns:a16="http://schemas.microsoft.com/office/drawing/2014/main" id="{17D1A6FF-FE9A-436C-B191-5D0AA0BAFA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0050" y="3557589"/>
            <a:ext cx="5715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5" descr="1018265obiutmb6vk">
            <a:extLst>
              <a:ext uri="{FF2B5EF4-FFF2-40B4-BE49-F238E27FC236}">
                <a16:creationId xmlns:a16="http://schemas.microsoft.com/office/drawing/2014/main" id="{F64D80D6-5FA0-4184-96E9-A85CCC5BCB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08075" y="4637088"/>
            <a:ext cx="571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6" descr="Bauernbar">
            <a:extLst>
              <a:ext uri="{FF2B5EF4-FFF2-40B4-BE49-F238E27FC236}">
                <a16:creationId xmlns:a16="http://schemas.microsoft.com/office/drawing/2014/main" id="{BCF70941-9E77-49CC-A799-6DFAAEB4E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3543300"/>
            <a:ext cx="33718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19">
            <a:extLst>
              <a:ext uri="{FF2B5EF4-FFF2-40B4-BE49-F238E27FC236}">
                <a16:creationId xmlns:a16="http://schemas.microsoft.com/office/drawing/2014/main" id="{A235FB65-9933-4F2F-8ECC-8FE3825342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6226" y="4527550"/>
            <a:ext cx="3783013" cy="738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TNXH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3A840E-F16F-4963-B789-23F9A2A0A1EA}"/>
              </a:ext>
            </a:extLst>
          </p:cNvPr>
          <p:cNvSpPr/>
          <p:nvPr/>
        </p:nvSpPr>
        <p:spPr>
          <a:xfrm>
            <a:off x="1657351" y="3189686"/>
            <a:ext cx="5786438" cy="219313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5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5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3</a:t>
            </a:r>
          </a:p>
        </p:txBody>
      </p:sp>
      <p:pic>
        <p:nvPicPr>
          <p:cNvPr id="3084" name="Hình ảnh 3">
            <a:extLst>
              <a:ext uri="{FF2B5EF4-FFF2-40B4-BE49-F238E27FC236}">
                <a16:creationId xmlns:a16="http://schemas.microsoft.com/office/drawing/2014/main" id="{F4BB8A22-2274-4E54-9A4D-BCB22893E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1250951"/>
            <a:ext cx="9826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5918" y="990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Times New Roman" pitchFamily="18" charset="0"/>
                <a:cs typeface="Times New Roman" pitchFamily="18" charset="0"/>
              </a:rPr>
              <a:t>Bài 48:         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7284" y="1422521"/>
            <a:ext cx="9144000" cy="80146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 Các bộ phận của quả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157" y="4381634"/>
            <a:ext cx="3550085" cy="28635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7284" y="1993157"/>
            <a:ext cx="566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Vỏ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067" y="2710709"/>
            <a:ext cx="793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Hạt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067" y="3827088"/>
            <a:ext cx="793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Thịt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848800" y="5943600"/>
            <a:ext cx="2182488" cy="583505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52142" y="5511533"/>
            <a:ext cx="793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Hạt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99618" y="4998945"/>
            <a:ext cx="793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Vỏ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096276" y="5410200"/>
            <a:ext cx="1917266" cy="66433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616885" y="3359845"/>
            <a:ext cx="793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Thịt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369" y="2160794"/>
            <a:ext cx="3819916" cy="2796359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>
            <a:off x="5410200" y="2981154"/>
            <a:ext cx="1094984" cy="388045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257800" y="3652979"/>
            <a:ext cx="1524000" cy="1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699870" y="2593706"/>
            <a:ext cx="793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Vỏ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21" y="2362200"/>
            <a:ext cx="3562959" cy="2149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traight Connector 10"/>
          <p:cNvCxnSpPr>
            <a:stCxn id="12" idx="3"/>
          </p:cNvCxnSpPr>
          <p:nvPr/>
        </p:nvCxnSpPr>
        <p:spPr>
          <a:xfrm>
            <a:off x="764086" y="2223990"/>
            <a:ext cx="1722330" cy="5911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20454" y="3046017"/>
            <a:ext cx="1084546" cy="39111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5" idx="3"/>
          </p:cNvCxnSpPr>
          <p:nvPr/>
        </p:nvCxnSpPr>
        <p:spPr>
          <a:xfrm flipV="1">
            <a:off x="866382" y="3827088"/>
            <a:ext cx="804797" cy="230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82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5" grpId="0"/>
      <p:bldP spid="29" grpId="0"/>
      <p:bldP spid="35" grpId="0"/>
      <p:bldP spid="39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1784" y="9144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Times New Roman" pitchFamily="18" charset="0"/>
                <a:cs typeface="Times New Roman" pitchFamily="18" charset="0"/>
              </a:rPr>
              <a:t>Bài 48:          </a:t>
            </a:r>
            <a:r>
              <a:rPr lang="en-US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</a:p>
        </p:txBody>
      </p:sp>
      <p:sp>
        <p:nvSpPr>
          <p:cNvPr id="7" name="Up Ribbon 6"/>
          <p:cNvSpPr/>
          <p:nvPr/>
        </p:nvSpPr>
        <p:spPr>
          <a:xfrm>
            <a:off x="838200" y="2514600"/>
            <a:ext cx="3362716" cy="1188720"/>
          </a:xfrm>
          <a:prstGeom prst="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 Kết luận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0621" y="3886200"/>
            <a:ext cx="7405726" cy="1828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400">
                <a:latin typeface="Times New Roman" pitchFamily="18" charset="0"/>
                <a:cs typeface="Times New Roman" pitchFamily="18" charset="0"/>
              </a:rPr>
              <a:t>Mỗi quả thường có 3 phần chính: vỏ, thịt, hạt. Một số quả chỉ có vỏ và thịt hoặc vỏ và hạt.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7285" y="1560731"/>
            <a:ext cx="9144000" cy="80146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 Các bộ phận của quả</a:t>
            </a:r>
          </a:p>
        </p:txBody>
      </p:sp>
    </p:spTree>
    <p:extLst>
      <p:ext uri="{BB962C8B-B14F-4D97-AF65-F5344CB8AC3E}">
        <p14:creationId xmlns:p14="http://schemas.microsoft.com/office/powerpoint/2010/main" val="204962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876" y="76200"/>
            <a:ext cx="4557907" cy="3581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24712"/>
            <a:ext cx="4381500" cy="21114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" y="76200"/>
            <a:ext cx="4263025" cy="35573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876" y="4101484"/>
            <a:ext cx="4567303" cy="21526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7800" y="3633592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Times New Roman" pitchFamily="18" charset="0"/>
                <a:cs typeface="Times New Roman" pitchFamily="18" charset="0"/>
              </a:rPr>
              <a:t>Quả nho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67400" y="3633592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Times New Roman" pitchFamily="18" charset="0"/>
                <a:cs typeface="Times New Roman" pitchFamily="18" charset="0"/>
              </a:rPr>
              <a:t>Quả mận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4900" y="6254138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Times New Roman" pitchFamily="18" charset="0"/>
                <a:cs typeface="Times New Roman" pitchFamily="18" charset="0"/>
              </a:rPr>
              <a:t>Quả dâu tây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2200" y="623613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Times New Roman" pitchFamily="18" charset="0"/>
                <a:cs typeface="Times New Roman" pitchFamily="18" charset="0"/>
              </a:rPr>
              <a:t>Quả ổi</a:t>
            </a:r>
          </a:p>
        </p:txBody>
      </p:sp>
      <p:sp>
        <p:nvSpPr>
          <p:cNvPr id="17" name="Oval 16"/>
          <p:cNvSpPr/>
          <p:nvPr/>
        </p:nvSpPr>
        <p:spPr>
          <a:xfrm>
            <a:off x="3390900" y="3057002"/>
            <a:ext cx="2426918" cy="1676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 có vỏ ăn được</a:t>
            </a:r>
          </a:p>
        </p:txBody>
      </p:sp>
    </p:spTree>
    <p:extLst>
      <p:ext uri="{BB962C8B-B14F-4D97-AF65-F5344CB8AC3E}">
        <p14:creationId xmlns:p14="http://schemas.microsoft.com/office/powerpoint/2010/main" val="285702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52" y="150508"/>
            <a:ext cx="4540610" cy="2592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77" y="3236729"/>
            <a:ext cx="4672025" cy="3011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" y="3124200"/>
            <a:ext cx="4257600" cy="3124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" y="43529"/>
            <a:ext cx="4257600" cy="26996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6925" y="2441562"/>
            <a:ext cx="169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Times New Roman" pitchFamily="18" charset="0"/>
                <a:cs typeface="Times New Roman" pitchFamily="18" charset="0"/>
              </a:rPr>
              <a:t>Quả cam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2200" y="2441562"/>
            <a:ext cx="169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Times New Roman" pitchFamily="18" charset="0"/>
                <a:cs typeface="Times New Roman" pitchFamily="18" charset="0"/>
              </a:rPr>
              <a:t>Quả vải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4274" y="63347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Times New Roman" pitchFamily="18" charset="0"/>
                <a:cs typeface="Times New Roman" pitchFamily="18" charset="0"/>
              </a:rPr>
              <a:t>Quả chôm chôm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54873" y="6336868"/>
            <a:ext cx="265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Times New Roman" pitchFamily="18" charset="0"/>
                <a:cs typeface="Times New Roman" pitchFamily="18" charset="0"/>
              </a:rPr>
              <a:t>Quả sầu riêng</a:t>
            </a:r>
          </a:p>
        </p:txBody>
      </p:sp>
      <p:sp>
        <p:nvSpPr>
          <p:cNvPr id="12" name="Oval 11"/>
          <p:cNvSpPr/>
          <p:nvPr/>
        </p:nvSpPr>
        <p:spPr>
          <a:xfrm>
            <a:off x="3505200" y="2116142"/>
            <a:ext cx="2286000" cy="154145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 có vỏ không ăn được</a:t>
            </a:r>
          </a:p>
        </p:txBody>
      </p:sp>
    </p:spTree>
    <p:extLst>
      <p:ext uri="{BB962C8B-B14F-4D97-AF65-F5344CB8AC3E}">
        <p14:creationId xmlns:p14="http://schemas.microsoft.com/office/powerpoint/2010/main" val="250034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876" y="4101484"/>
            <a:ext cx="4567303" cy="21526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623613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Times New Roman" pitchFamily="18" charset="0"/>
                <a:cs typeface="Times New Roman" pitchFamily="18" charset="0"/>
              </a:rPr>
              <a:t>Quả ổi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" y="3347077"/>
            <a:ext cx="4815318" cy="2962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62" y="132986"/>
            <a:ext cx="4311876" cy="3581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55"/>
            <a:ext cx="3810000" cy="26058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8602" y="6334780"/>
            <a:ext cx="2582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Times New Roman" pitchFamily="18" charset="0"/>
                <a:cs typeface="Times New Roman" pitchFamily="18" charset="0"/>
              </a:rPr>
              <a:t>Quả dưa hấu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199" y="3347077"/>
            <a:ext cx="2856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Times New Roman" pitchFamily="18" charset="0"/>
                <a:cs typeface="Times New Roman" pitchFamily="18" charset="0"/>
              </a:rPr>
              <a:t>Quả thanh long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241" y="2660451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Times New Roman" pitchFamily="18" charset="0"/>
                <a:cs typeface="Times New Roman" pitchFamily="18" charset="0"/>
              </a:rPr>
              <a:t>Quả cam</a:t>
            </a:r>
          </a:p>
        </p:txBody>
      </p:sp>
      <p:sp>
        <p:nvSpPr>
          <p:cNvPr id="14" name="Oval 13"/>
          <p:cNvSpPr/>
          <p:nvPr/>
        </p:nvSpPr>
        <p:spPr>
          <a:xfrm>
            <a:off x="2857526" y="1676400"/>
            <a:ext cx="2857474" cy="193228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Quả có nhiều hạt</a:t>
            </a:r>
          </a:p>
        </p:txBody>
      </p:sp>
    </p:spTree>
    <p:extLst>
      <p:ext uri="{BB962C8B-B14F-4D97-AF65-F5344CB8AC3E}">
        <p14:creationId xmlns:p14="http://schemas.microsoft.com/office/powerpoint/2010/main" val="121826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00" y="152401"/>
            <a:ext cx="4419600" cy="3344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37392"/>
            <a:ext cx="4498200" cy="2989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" y="3571875"/>
            <a:ext cx="4398723" cy="284220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93318" y="895508"/>
            <a:ext cx="3429000" cy="248648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Quả có một hạt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338199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Quả bơ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4600" y="641408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Quả vải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63963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Quả xoài</a:t>
            </a:r>
          </a:p>
        </p:txBody>
      </p:sp>
      <p:sp>
        <p:nvSpPr>
          <p:cNvPr id="11" name="Oval 10"/>
          <p:cNvSpPr/>
          <p:nvPr/>
        </p:nvSpPr>
        <p:spPr>
          <a:xfrm>
            <a:off x="293318" y="895508"/>
            <a:ext cx="3429000" cy="248648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Quả có hạt không ăn được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3514051"/>
            <a:ext cx="3810000" cy="26058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77000" y="615247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Quả cam</a:t>
            </a:r>
          </a:p>
        </p:txBody>
      </p:sp>
    </p:spTree>
    <p:extLst>
      <p:ext uri="{BB962C8B-B14F-4D97-AF65-F5344CB8AC3E}">
        <p14:creationId xmlns:p14="http://schemas.microsoft.com/office/powerpoint/2010/main" val="400249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9" grpId="0"/>
      <p:bldP spid="9" grpId="1"/>
      <p:bldP spid="10" grpId="0"/>
      <p:bldP spid="11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03" y="0"/>
            <a:ext cx="4743985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83" y="-29228"/>
            <a:ext cx="4419590" cy="30772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1" y="3352800"/>
            <a:ext cx="4572000" cy="27625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278639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Times New Roman" pitchFamily="18" charset="0"/>
                <a:cs typeface="Times New Roman" pitchFamily="18" charset="0"/>
              </a:rPr>
              <a:t>Các loại đậu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32841" y="6248400"/>
            <a:ext cx="2809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>
                <a:latin typeface="Times New Roman" pitchFamily="18" charset="0"/>
                <a:cs typeface="Times New Roman" pitchFamily="18" charset="0"/>
              </a:rPr>
              <a:t>Đậu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6508" y="6115361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Times New Roman" pitchFamily="18" charset="0"/>
                <a:cs typeface="Times New Roman" pitchFamily="18" charset="0"/>
              </a:rPr>
              <a:t>Quả thanh long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09107" y="287211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Times New Roman" pitchFamily="18" charset="0"/>
                <a:cs typeface="Times New Roman" pitchFamily="18" charset="0"/>
              </a:rPr>
              <a:t>Quả dưa leo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384115"/>
            <a:ext cx="5012621" cy="286428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310675" y="2481744"/>
            <a:ext cx="2799816" cy="152400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Quả có hạt ăn được</a:t>
            </a:r>
          </a:p>
        </p:txBody>
      </p:sp>
    </p:spTree>
    <p:extLst>
      <p:ext uri="{BB962C8B-B14F-4D97-AF65-F5344CB8AC3E}">
        <p14:creationId xmlns:p14="http://schemas.microsoft.com/office/powerpoint/2010/main" val="285963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1784" y="914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Times New Roman" pitchFamily="18" charset="0"/>
                <a:cs typeface="Times New Roman" pitchFamily="18" charset="0"/>
              </a:rPr>
              <a:t>Bài 48:         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-129436" y="1866378"/>
            <a:ext cx="9144000" cy="80146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Sự đa dạng về hình dạng, kích thước, màu sắc và mùi vị của quả.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2504" y="2971800"/>
            <a:ext cx="9144000" cy="80146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 Các bộ phận của quả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2504" y="3962400"/>
            <a:ext cx="9144000" cy="80146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3: Lợi ích của quả, chức năng của hạt.</a:t>
            </a:r>
          </a:p>
        </p:txBody>
      </p:sp>
    </p:spTree>
    <p:extLst>
      <p:ext uri="{BB962C8B-B14F-4D97-AF65-F5344CB8AC3E}">
        <p14:creationId xmlns:p14="http://schemas.microsoft.com/office/powerpoint/2010/main" val="219645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467225"/>
            <a:ext cx="5257800" cy="2390775"/>
          </a:xfr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717" y="533400"/>
            <a:ext cx="3324225" cy="3933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503" y="1"/>
            <a:ext cx="3903945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8793"/>
            <a:ext cx="4655760" cy="3284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157" y="3505201"/>
            <a:ext cx="4038600" cy="33664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6165502"/>
            <a:ext cx="13716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Ép dầu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4013" y="3046668"/>
            <a:ext cx="124842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Ăn tươi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0" y="4467225"/>
            <a:ext cx="17526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Làm thuốc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400" y="6396335"/>
            <a:ext cx="13716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Lấy hạt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1800" y="3433306"/>
            <a:ext cx="22860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Chế biến thức ăn</a:t>
            </a:r>
          </a:p>
        </p:txBody>
      </p:sp>
    </p:spTree>
    <p:extLst>
      <p:ext uri="{BB962C8B-B14F-4D97-AF65-F5344CB8AC3E}">
        <p14:creationId xmlns:p14="http://schemas.microsoft.com/office/powerpoint/2010/main" val="23038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9154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53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3911" y="2421527"/>
            <a:ext cx="7436178" cy="27699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7082">
            <a:off x="2137190" y="4551233"/>
            <a:ext cx="4869621" cy="7304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25947" y="1542353"/>
            <a:ext cx="1944179" cy="15201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25947" y="2645902"/>
            <a:ext cx="535324" cy="4804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790878" y="1795412"/>
            <a:ext cx="976608" cy="8826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4619625" y="2424090"/>
            <a:ext cx="1605959" cy="6383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6463139" y="2236717"/>
            <a:ext cx="909585" cy="7526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>
            <a:off x="1780073" y="2334525"/>
            <a:ext cx="692184" cy="6869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466797" y="1371600"/>
            <a:ext cx="774229" cy="48582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7741331" y="1685942"/>
            <a:ext cx="548758" cy="34297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01536" y="3877953"/>
            <a:ext cx="7436178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3900"/>
              </a:lnSpc>
            </a:pPr>
            <a:r>
              <a:rPr lang="en-US" sz="3900" dirty="0" err="1">
                <a:solidFill>
                  <a:srgbClr val="772794"/>
                </a:solidFill>
                <a:latin typeface="Times New Roman" pitchFamily="18" charset="0"/>
                <a:ea typeface="ByTheButterfly" panose="02000603000000000000" pitchFamily="50" charset="0"/>
                <a:cs typeface="Times New Roman" pitchFamily="18" charset="0"/>
              </a:rPr>
              <a:t>Quả</a:t>
            </a:r>
            <a:endParaRPr lang="en-US" sz="3900" dirty="0">
              <a:solidFill>
                <a:srgbClr val="772794"/>
              </a:solidFill>
              <a:latin typeface="Times New Roman" pitchFamily="18" charset="0"/>
              <a:ea typeface="ByTheButterfly" panose="02000603000000000000" pitchFamily="50" charset="0"/>
              <a:cs typeface="Times New Roman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367930" y="4783104"/>
            <a:ext cx="4408140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2250"/>
              </a:lnSpc>
            </a:pPr>
            <a:endParaRPr lang="en-US" sz="225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936270" y="3271928"/>
            <a:ext cx="5271460" cy="448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3849"/>
              </a:lnSpc>
            </a:pPr>
            <a:r>
              <a:rPr lang="en-US" sz="2750" dirty="0" err="1">
                <a:solidFill>
                  <a:srgbClr val="772794"/>
                </a:solidFill>
                <a:latin typeface="Times New Roman" pitchFamily="18" charset="0"/>
                <a:ea typeface="ByTheButterfly" panose="02000603000000000000" pitchFamily="50" charset="0"/>
                <a:cs typeface="Times New Roman" pitchFamily="18" charset="0"/>
              </a:rPr>
              <a:t>Tự</a:t>
            </a:r>
            <a:r>
              <a:rPr lang="en-US" sz="2750" dirty="0">
                <a:solidFill>
                  <a:srgbClr val="772794"/>
                </a:solidFill>
                <a:latin typeface="Times New Roman" pitchFamily="18" charset="0"/>
                <a:ea typeface="ByTheButterfly" panose="02000603000000000000" pitchFamily="50" charset="0"/>
                <a:cs typeface="Times New Roman" pitchFamily="18" charset="0"/>
              </a:rPr>
              <a:t> </a:t>
            </a:r>
            <a:r>
              <a:rPr lang="en-US" sz="2750" dirty="0" err="1">
                <a:solidFill>
                  <a:srgbClr val="772794"/>
                </a:solidFill>
                <a:latin typeface="Times New Roman" pitchFamily="18" charset="0"/>
                <a:ea typeface="ByTheButterfly" panose="02000603000000000000" pitchFamily="50" charset="0"/>
                <a:cs typeface="Times New Roman" pitchFamily="18" charset="0"/>
              </a:rPr>
              <a:t>nhiên</a:t>
            </a:r>
            <a:r>
              <a:rPr lang="en-US" sz="2750" dirty="0">
                <a:solidFill>
                  <a:srgbClr val="772794"/>
                </a:solidFill>
                <a:latin typeface="Times New Roman" pitchFamily="18" charset="0"/>
                <a:ea typeface="ByTheButterfly" panose="02000603000000000000" pitchFamily="50" charset="0"/>
                <a:cs typeface="Times New Roman" pitchFamily="18" charset="0"/>
              </a:rPr>
              <a:t> </a:t>
            </a:r>
            <a:r>
              <a:rPr lang="en-US" sz="2750" dirty="0" err="1">
                <a:solidFill>
                  <a:srgbClr val="772794"/>
                </a:solidFill>
                <a:latin typeface="Times New Roman" pitchFamily="18" charset="0"/>
                <a:ea typeface="ByTheButterfly" panose="02000603000000000000" pitchFamily="50" charset="0"/>
                <a:cs typeface="Times New Roman" pitchFamily="18" charset="0"/>
              </a:rPr>
              <a:t>và</a:t>
            </a:r>
            <a:r>
              <a:rPr lang="en-US" sz="2750" dirty="0">
                <a:solidFill>
                  <a:srgbClr val="772794"/>
                </a:solidFill>
                <a:latin typeface="Times New Roman" pitchFamily="18" charset="0"/>
                <a:ea typeface="ByTheButterfly" panose="02000603000000000000" pitchFamily="50" charset="0"/>
                <a:cs typeface="Times New Roman" pitchFamily="18" charset="0"/>
              </a:rPr>
              <a:t> </a:t>
            </a:r>
            <a:r>
              <a:rPr lang="en-US" sz="2750" dirty="0" err="1">
                <a:solidFill>
                  <a:srgbClr val="772794"/>
                </a:solidFill>
                <a:latin typeface="Times New Roman" pitchFamily="18" charset="0"/>
                <a:ea typeface="ByTheButterfly" panose="02000603000000000000" pitchFamily="50" charset="0"/>
                <a:cs typeface="Times New Roman" pitchFamily="18" charset="0"/>
              </a:rPr>
              <a:t>xã</a:t>
            </a:r>
            <a:r>
              <a:rPr lang="en-US" sz="2750" dirty="0">
                <a:solidFill>
                  <a:srgbClr val="772794"/>
                </a:solidFill>
                <a:latin typeface="Times New Roman" pitchFamily="18" charset="0"/>
                <a:ea typeface="ByTheButterfly" panose="02000603000000000000" pitchFamily="50" charset="0"/>
                <a:cs typeface="Times New Roman" pitchFamily="18" charset="0"/>
              </a:rPr>
              <a:t> </a:t>
            </a:r>
            <a:r>
              <a:rPr lang="en-US" sz="2750" dirty="0" err="1">
                <a:solidFill>
                  <a:srgbClr val="772794"/>
                </a:solidFill>
                <a:latin typeface="Times New Roman" pitchFamily="18" charset="0"/>
                <a:ea typeface="ByTheButterfly" panose="02000603000000000000" pitchFamily="50" charset="0"/>
                <a:cs typeface="Times New Roman" pitchFamily="18" charset="0"/>
              </a:rPr>
              <a:t>hội</a:t>
            </a:r>
            <a:endParaRPr lang="en-US" sz="2750" dirty="0">
              <a:solidFill>
                <a:srgbClr val="772794"/>
              </a:solidFill>
              <a:latin typeface="Times New Roman" pitchFamily="18" charset="0"/>
              <a:ea typeface="ByTheButterfly" panose="02000603000000000000" pitchFamily="50" charset="0"/>
              <a:cs typeface="Times New Roman" pitchFamily="18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V="1">
            <a:off x="-500400" y="5486400"/>
            <a:ext cx="10144800" cy="4856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8458200" cy="420561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1784" y="914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Times New Roman" pitchFamily="18" charset="0"/>
                <a:cs typeface="Times New Roman" pitchFamily="18" charset="0"/>
              </a:rPr>
              <a:t>Bài 48:         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2400" y="1552379"/>
            <a:ext cx="9144000" cy="80146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3: Lợi ích của quả, chức năng của hạt.</a:t>
            </a:r>
          </a:p>
        </p:txBody>
      </p:sp>
    </p:spTree>
    <p:extLst>
      <p:ext uri="{BB962C8B-B14F-4D97-AF65-F5344CB8AC3E}">
        <p14:creationId xmlns:p14="http://schemas.microsoft.com/office/powerpoint/2010/main" val="25647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1784" y="914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Times New Roman" pitchFamily="18" charset="0"/>
                <a:cs typeface="Times New Roman" pitchFamily="18" charset="0"/>
              </a:rPr>
              <a:t>Bài 48:         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0312" y="1447800"/>
            <a:ext cx="9144000" cy="80146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3: Lợi ích của quả, chức năng của hạt.</a:t>
            </a:r>
          </a:p>
        </p:txBody>
      </p:sp>
      <p:sp>
        <p:nvSpPr>
          <p:cNvPr id="7" name="Up Ribbon 6"/>
          <p:cNvSpPr/>
          <p:nvPr/>
        </p:nvSpPr>
        <p:spPr>
          <a:xfrm>
            <a:off x="2743200" y="2168697"/>
            <a:ext cx="2895600" cy="798731"/>
          </a:xfrm>
          <a:prstGeom prst="ribbon2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Kết luận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279" y="3352800"/>
            <a:ext cx="8305800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  Quả có nhiều ích lợi: để ăn, để làm thuốc, ép dầu ăn,…Quả có thể ăn tươi hoặc chế biến để ăn.</a:t>
            </a:r>
          </a:p>
          <a:p>
            <a:pPr marL="457200" indent="-457200">
              <a:buFontTx/>
              <a:buChar char="-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Hạt có chức năng duy trì nòi giống. Khi gặp điều kiện thích hợp, hạt sẽ mọc thành cây mới.</a:t>
            </a:r>
          </a:p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62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Book (Hinh dong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67200"/>
            <a:ext cx="3497947" cy="1962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962400" y="4851779"/>
            <a:ext cx="2285462" cy="113993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SGK </a:t>
            </a:r>
          </a:p>
          <a:p>
            <a:pPr algn="ctr"/>
            <a:r>
              <a:rPr lang="en-US"/>
              <a:t>trang 93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1784" y="914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Times New Roman" pitchFamily="18" charset="0"/>
                <a:cs typeface="Times New Roman" pitchFamily="18" charset="0"/>
              </a:rPr>
              <a:t>Bài 48:         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48973" y="2133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Đọc mục 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Bạn cần biết</a:t>
            </a:r>
          </a:p>
        </p:txBody>
      </p:sp>
    </p:spTree>
    <p:extLst>
      <p:ext uri="{BB962C8B-B14F-4D97-AF65-F5344CB8AC3E}">
        <p14:creationId xmlns:p14="http://schemas.microsoft.com/office/powerpoint/2010/main" val="381069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798" y="883038"/>
            <a:ext cx="4798201" cy="2939486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038"/>
            <a:ext cx="4653539" cy="2984895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7" y="3809450"/>
            <a:ext cx="4507022" cy="3124750"/>
          </a:xfrm>
          <a:prstGeom prst="rect">
            <a:avLst/>
          </a:prstGeom>
        </p:spPr>
      </p:pic>
      <p:pic>
        <p:nvPicPr>
          <p:cNvPr id="17" name="Picture 1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801" y="3680010"/>
            <a:ext cx="4808197" cy="317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26" y="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Đố quả</a:t>
            </a:r>
          </a:p>
        </p:txBody>
      </p:sp>
    </p:spTree>
    <p:extLst>
      <p:ext uri="{BB962C8B-B14F-4D97-AF65-F5344CB8AC3E}">
        <p14:creationId xmlns:p14="http://schemas.microsoft.com/office/powerpoint/2010/main" val="205429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74612"/>
            <a:ext cx="8032503" cy="59354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914400"/>
            <a:ext cx="7618766" cy="53340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 đố:</a:t>
            </a:r>
          </a:p>
          <a:p>
            <a:pPr algn="ctr"/>
            <a:r>
              <a:rPr lang="en-US" sz="4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 gì ở tận trên cao</a:t>
            </a:r>
          </a:p>
          <a:p>
            <a:pPr algn="ctr"/>
            <a:r>
              <a:rPr lang="en-US" sz="4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 có giếng đào</a:t>
            </a:r>
          </a:p>
          <a:p>
            <a:pPr algn="ctr"/>
            <a:r>
              <a:rPr lang="en-US" sz="4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 có nước trong?</a:t>
            </a:r>
          </a:p>
          <a:p>
            <a:pPr algn="r"/>
            <a:r>
              <a:rPr lang="en-US" sz="4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 quả gì?)</a:t>
            </a:r>
          </a:p>
        </p:txBody>
      </p:sp>
      <p:sp>
        <p:nvSpPr>
          <p:cNvPr id="10" name="Action Button: Back or Previous 9">
            <a:hlinkClick r:id="rId4" action="ppaction://hlinksldjump" highlightClick="1"/>
          </p:cNvPr>
          <p:cNvSpPr/>
          <p:nvPr/>
        </p:nvSpPr>
        <p:spPr>
          <a:xfrm>
            <a:off x="8077200" y="6429052"/>
            <a:ext cx="8382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4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70144"/>
            <a:ext cx="7440943" cy="46797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920663"/>
            <a:ext cx="7440943" cy="5029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itchFamily="18" charset="0"/>
                <a:cs typeface="Times New Roman" pitchFamily="18" charset="0"/>
              </a:rPr>
              <a:t>Câu đố:</a:t>
            </a:r>
          </a:p>
          <a:p>
            <a:pPr algn="ctr"/>
            <a:r>
              <a:rPr lang="en-US" sz="4400">
                <a:latin typeface="Times New Roman" pitchFamily="18" charset="0"/>
                <a:cs typeface="Times New Roman" pitchFamily="18" charset="0"/>
              </a:rPr>
              <a:t>Quả gì cong cong</a:t>
            </a:r>
          </a:p>
          <a:p>
            <a:pPr algn="ctr"/>
            <a:r>
              <a:rPr lang="en-US" sz="4400">
                <a:latin typeface="Times New Roman" pitchFamily="18" charset="0"/>
                <a:cs typeface="Times New Roman" pitchFamily="18" charset="0"/>
              </a:rPr>
              <a:t>Xếp thành một nải</a:t>
            </a:r>
          </a:p>
          <a:p>
            <a:pPr algn="ctr"/>
            <a:r>
              <a:rPr lang="en-US" sz="4400">
                <a:latin typeface="Times New Roman" pitchFamily="18" charset="0"/>
                <a:cs typeface="Times New Roman" pitchFamily="18" charset="0"/>
              </a:rPr>
              <a:t>Nải xếp thành buồng</a:t>
            </a:r>
          </a:p>
          <a:p>
            <a:pPr algn="ctr"/>
            <a:r>
              <a:rPr lang="en-US" sz="4400">
                <a:latin typeface="Times New Roman" pitchFamily="18" charset="0"/>
                <a:cs typeface="Times New Roman" pitchFamily="18" charset="0"/>
              </a:rPr>
              <a:t>Khi chín vàng ươm</a:t>
            </a:r>
          </a:p>
          <a:p>
            <a:pPr algn="ctr"/>
            <a:r>
              <a:rPr lang="en-US" sz="4400">
                <a:latin typeface="Times New Roman" pitchFamily="18" charset="0"/>
                <a:cs typeface="Times New Roman" pitchFamily="18" charset="0"/>
              </a:rPr>
              <a:t>Ăn ngon ngọt lắm!</a:t>
            </a:r>
          </a:p>
          <a:p>
            <a:pPr algn="r"/>
            <a:r>
              <a:rPr lang="en-US" sz="4400" i="1">
                <a:latin typeface="Times New Roman" pitchFamily="18" charset="0"/>
                <a:cs typeface="Times New Roman" pitchFamily="18" charset="0"/>
              </a:rPr>
              <a:t>(là quả gì?)</a:t>
            </a:r>
          </a:p>
        </p:txBody>
      </p:sp>
      <p:sp>
        <p:nvSpPr>
          <p:cNvPr id="6" name="Action Button: Back or Previous 5">
            <a:hlinkClick r:id="rId4" action="ppaction://hlinksldjump" highlightClick="1"/>
          </p:cNvPr>
          <p:cNvSpPr/>
          <p:nvPr/>
        </p:nvSpPr>
        <p:spPr>
          <a:xfrm>
            <a:off x="8077200" y="6429052"/>
            <a:ext cx="8382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3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8077200" y="6429052"/>
            <a:ext cx="8382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"/>
            <a:ext cx="7528664" cy="53043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3785" y="609601"/>
            <a:ext cx="7924800" cy="515196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>
                <a:latin typeface="Times New Roman" pitchFamily="18" charset="0"/>
                <a:cs typeface="Times New Roman" pitchFamily="18" charset="0"/>
              </a:rPr>
              <a:t>Câu đố:</a:t>
            </a:r>
          </a:p>
          <a:p>
            <a:pPr algn="ctr"/>
            <a:r>
              <a:rPr lang="en-US" sz="4200">
                <a:latin typeface="Times New Roman" pitchFamily="18" charset="0"/>
                <a:cs typeface="Times New Roman" pitchFamily="18" charset="0"/>
              </a:rPr>
              <a:t>Quả gì tên gọi dịu êm</a:t>
            </a:r>
          </a:p>
          <a:p>
            <a:pPr algn="ctr"/>
            <a:r>
              <a:rPr lang="en-US" sz="4200">
                <a:latin typeface="Times New Roman" pitchFamily="18" charset="0"/>
                <a:cs typeface="Times New Roman" pitchFamily="18" charset="0"/>
              </a:rPr>
              <a:t>Nhớ bầu sữa mẹ nuôi em thuở nào?</a:t>
            </a:r>
          </a:p>
          <a:p>
            <a:pPr algn="r"/>
            <a:r>
              <a:rPr lang="en-US" sz="4200" i="1">
                <a:latin typeface="Times New Roman" pitchFamily="18" charset="0"/>
                <a:cs typeface="Times New Roman" pitchFamily="18" charset="0"/>
              </a:rPr>
              <a:t>(là quả gì?)</a:t>
            </a:r>
          </a:p>
        </p:txBody>
      </p:sp>
    </p:spTree>
    <p:extLst>
      <p:ext uri="{BB962C8B-B14F-4D97-AF65-F5344CB8AC3E}">
        <p14:creationId xmlns:p14="http://schemas.microsoft.com/office/powerpoint/2010/main" val="2325293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8077200" y="6429052"/>
            <a:ext cx="8382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620000" cy="46481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5279" y="838200"/>
            <a:ext cx="8229600" cy="52578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itchFamily="18" charset="0"/>
                <a:cs typeface="Times New Roman" pitchFamily="18" charset="0"/>
              </a:rPr>
              <a:t>Câu đố:</a:t>
            </a:r>
          </a:p>
          <a:p>
            <a:pPr algn="ctr"/>
            <a:r>
              <a:rPr lang="en-US" sz="4800">
                <a:latin typeface="Times New Roman" pitchFamily="18" charset="0"/>
                <a:cs typeface="Times New Roman" pitchFamily="18" charset="0"/>
              </a:rPr>
              <a:t>Quả nào năm cánh</a:t>
            </a:r>
          </a:p>
          <a:p>
            <a:pPr algn="ctr"/>
            <a:r>
              <a:rPr lang="en-US" sz="4800">
                <a:latin typeface="Times New Roman" pitchFamily="18" charset="0"/>
                <a:cs typeface="Times New Roman" pitchFamily="18" charset="0"/>
              </a:rPr>
              <a:t>Cắt hình cánh sao</a:t>
            </a:r>
          </a:p>
          <a:p>
            <a:pPr algn="ctr"/>
            <a:r>
              <a:rPr lang="en-US" sz="4800">
                <a:latin typeface="Times New Roman" pitchFamily="18" charset="0"/>
                <a:cs typeface="Times New Roman" pitchFamily="18" charset="0"/>
              </a:rPr>
              <a:t>Nếm thử tí nào</a:t>
            </a:r>
          </a:p>
          <a:p>
            <a:pPr algn="ctr"/>
            <a:r>
              <a:rPr lang="en-US" sz="4800">
                <a:latin typeface="Times New Roman" pitchFamily="18" charset="0"/>
                <a:cs typeface="Times New Roman" pitchFamily="18" charset="0"/>
              </a:rPr>
              <a:t>Chua chua như giấm</a:t>
            </a:r>
          </a:p>
          <a:p>
            <a:pPr algn="r"/>
            <a:r>
              <a:rPr lang="en-US" sz="4800" i="1">
                <a:latin typeface="Times New Roman" pitchFamily="18" charset="0"/>
                <a:cs typeface="Times New Roman" pitchFamily="18" charset="0"/>
              </a:rPr>
              <a:t>(là quả gì?)</a:t>
            </a:r>
          </a:p>
        </p:txBody>
      </p:sp>
    </p:spTree>
    <p:extLst>
      <p:ext uri="{BB962C8B-B14F-4D97-AF65-F5344CB8AC3E}">
        <p14:creationId xmlns:p14="http://schemas.microsoft.com/office/powerpoint/2010/main" val="13999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263046"/>
            <a:ext cx="6553200" cy="3429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Cảm</a:t>
            </a:r>
            <a:r>
              <a:rPr lang="en-US" sz="54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ơn</a:t>
            </a:r>
            <a:r>
              <a:rPr lang="en-US" sz="54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các</a:t>
            </a:r>
            <a:r>
              <a:rPr lang="en-US" sz="54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em</a:t>
            </a:r>
            <a:r>
              <a:rPr lang="en-US" sz="54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học</a:t>
            </a:r>
            <a:r>
              <a:rPr lang="en-US" sz="54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sinh</a:t>
            </a:r>
            <a:endParaRPr lang="en-US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89" y="384132"/>
            <a:ext cx="1000125" cy="3726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7074"/>
            <a:ext cx="1066800" cy="351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37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76400"/>
            <a:ext cx="4419600" cy="4507935"/>
          </a:xfrm>
        </p:spPr>
      </p:pic>
      <p:sp>
        <p:nvSpPr>
          <p:cNvPr id="2" name="Rounded Rectangle 1"/>
          <p:cNvSpPr/>
          <p:nvPr/>
        </p:nvSpPr>
        <p:spPr>
          <a:xfrm>
            <a:off x="446239" y="1828800"/>
            <a:ext cx="5410200" cy="1143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 1: Mỗi bông hoa thường có những bộ phận nào?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3753" y="3330358"/>
            <a:ext cx="4693085" cy="56889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A. Cuống, đài và cánh hoa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77657" y="4237973"/>
            <a:ext cx="4693085" cy="5715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B. Cuống, đài, cánh và nhị hoa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3313" y="5105400"/>
            <a:ext cx="4693085" cy="5715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C. Cuống, đài và cánh hoa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7657" y="279747"/>
            <a:ext cx="7375743" cy="11002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ÔN bài cũ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75466" y="1828800"/>
            <a:ext cx="5410200" cy="114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2: Hoa được dùng để làm gì?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04795" y="3330357"/>
            <a:ext cx="4693085" cy="9076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A. Dùng để trang trí và làm nước hoa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4797" y="4523723"/>
            <a:ext cx="4693085" cy="8674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B. Dùng để ướp chè và để ăn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04795" y="5729614"/>
            <a:ext cx="4693085" cy="838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C. Cả a và b đều đúng</a:t>
            </a:r>
          </a:p>
        </p:txBody>
      </p:sp>
    </p:spTree>
    <p:extLst>
      <p:ext uri="{BB962C8B-B14F-4D97-AF65-F5344CB8AC3E}">
        <p14:creationId xmlns:p14="http://schemas.microsoft.com/office/powerpoint/2010/main" val="115644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8" grpId="0" animBg="1"/>
      <p:bldP spid="8" grpId="1" animBg="1"/>
      <p:bldP spid="8" grpId="2" animBg="1"/>
      <p:bldP spid="9" grpId="0" animBg="1"/>
      <p:bldP spid="9" grpId="1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990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Times New Roman" pitchFamily="18" charset="0"/>
                <a:cs typeface="Times New Roman" pitchFamily="18" charset="0"/>
              </a:rPr>
              <a:t>Bài 48:         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1828800"/>
            <a:ext cx="9144000" cy="80146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Sự đa dạng về hình dạng, kích thước, màu sắc và mùi vị của quả.</a:t>
            </a:r>
          </a:p>
        </p:txBody>
      </p:sp>
    </p:spTree>
    <p:extLst>
      <p:ext uri="{BB962C8B-B14F-4D97-AF65-F5344CB8AC3E}">
        <p14:creationId xmlns:p14="http://schemas.microsoft.com/office/powerpoint/2010/main" val="111066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258581"/>
              </p:ext>
            </p:extLst>
          </p:nvPr>
        </p:nvGraphicFramePr>
        <p:xfrm>
          <a:off x="495300" y="2057400"/>
          <a:ext cx="7619999" cy="449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4401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800" baseline="0">
                          <a:latin typeface="Times New Roman" pitchFamily="18" charset="0"/>
                          <a:cs typeface="Times New Roman" pitchFamily="18" charset="0"/>
                        </a:rPr>
                        <a:t> quả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aseline="0">
                          <a:latin typeface="Times New Roman" pitchFamily="18" charset="0"/>
                          <a:cs typeface="Times New Roman" pitchFamily="18" charset="0"/>
                        </a:rPr>
                        <a:t> dạng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800" baseline="0">
                          <a:latin typeface="Times New Roman" pitchFamily="18" charset="0"/>
                          <a:cs typeface="Times New Roman" pitchFamily="18" charset="0"/>
                        </a:rPr>
                        <a:t> sắc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itchFamily="18" charset="0"/>
                          <a:cs typeface="Times New Roman" pitchFamily="18" charset="0"/>
                        </a:rPr>
                        <a:t>Mùi</a:t>
                      </a:r>
                      <a:r>
                        <a:rPr lang="en-US" sz="2800" baseline="0">
                          <a:latin typeface="Times New Roman" pitchFamily="18" charset="0"/>
                          <a:cs typeface="Times New Roman" pitchFamily="18" charset="0"/>
                        </a:rPr>
                        <a:t> vị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 vMerge="1"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itchFamily="18" charset="0"/>
                          <a:cs typeface="Times New Roman" pitchFamily="18" charset="0"/>
                        </a:rPr>
                        <a:t>Tròn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9"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32348" y="136142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Phiếu học tập</a:t>
            </a:r>
          </a:p>
        </p:txBody>
      </p:sp>
      <p:sp>
        <p:nvSpPr>
          <p:cNvPr id="7" name="Oval 6"/>
          <p:cNvSpPr/>
          <p:nvPr/>
        </p:nvSpPr>
        <p:spPr>
          <a:xfrm>
            <a:off x="5906022" y="523220"/>
            <a:ext cx="3048000" cy="136142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Thảo luận nhóm 4 trong 5 phút</a:t>
            </a:r>
          </a:p>
        </p:txBody>
      </p:sp>
    </p:spTree>
    <p:extLst>
      <p:ext uri="{BB962C8B-B14F-4D97-AF65-F5344CB8AC3E}">
        <p14:creationId xmlns:p14="http://schemas.microsoft.com/office/powerpoint/2010/main" val="252341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1784" y="914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Times New Roman" pitchFamily="18" charset="0"/>
                <a:cs typeface="Times New Roman" pitchFamily="18" charset="0"/>
              </a:rPr>
              <a:t>Bài 48:         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63" y="1676400"/>
            <a:ext cx="9144000" cy="80146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Sự đa dạng về hình dạng, kích thước, màu sắc và mùi vị của quả.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724400"/>
            <a:ext cx="3352800" cy="228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8" y="2525886"/>
            <a:ext cx="3941172" cy="25770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63" y="2571394"/>
            <a:ext cx="44938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9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1784" y="914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Times New Roman" pitchFamily="18" charset="0"/>
                <a:cs typeface="Times New Roman" pitchFamily="18" charset="0"/>
              </a:rPr>
              <a:t>Bài 48:         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200" y="1711890"/>
            <a:ext cx="9144000" cy="80146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Sự đa dạng về hình dạng, kích thước, màu sắc và mùi vị của quả.</a:t>
            </a:r>
          </a:p>
        </p:txBody>
      </p:sp>
      <p:sp>
        <p:nvSpPr>
          <p:cNvPr id="7" name="Up Ribbon 6"/>
          <p:cNvSpPr/>
          <p:nvPr/>
        </p:nvSpPr>
        <p:spPr>
          <a:xfrm>
            <a:off x="2978063" y="2819400"/>
            <a:ext cx="3200400" cy="990600"/>
          </a:xfrm>
          <a:prstGeom prst="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 Kết luận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58762" y="4191000"/>
            <a:ext cx="7499437" cy="1676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Có nhiều loại quả, chúng khác nhau về hình dạng, kích thước, màu sắc và mùi vị.</a:t>
            </a:r>
          </a:p>
        </p:txBody>
      </p:sp>
    </p:spTree>
    <p:extLst>
      <p:ext uri="{BB962C8B-B14F-4D97-AF65-F5344CB8AC3E}">
        <p14:creationId xmlns:p14="http://schemas.microsoft.com/office/powerpoint/2010/main" val="415855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1784" y="9144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Times New Roman" pitchFamily="18" charset="0"/>
                <a:cs typeface="Times New Roman" pitchFamily="18" charset="0"/>
              </a:rPr>
              <a:t>Bài 48:          </a:t>
            </a:r>
            <a:r>
              <a:rPr lang="en-US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-34447" y="1981200"/>
            <a:ext cx="9144000" cy="1066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Sự đa dạng về hình dạng, kích thước, màu sắc và mùi vị của quả.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0249" y="3271381"/>
            <a:ext cx="9144000" cy="1066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 Các bộ phận của quả</a:t>
            </a:r>
          </a:p>
        </p:txBody>
      </p:sp>
    </p:spTree>
    <p:extLst>
      <p:ext uri="{BB962C8B-B14F-4D97-AF65-F5344CB8AC3E}">
        <p14:creationId xmlns:p14="http://schemas.microsoft.com/office/powerpoint/2010/main" val="141162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1784" y="914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Times New Roman" pitchFamily="18" charset="0"/>
                <a:cs typeface="Times New Roman" pitchFamily="18" charset="0"/>
              </a:rPr>
              <a:t>Bài 48:         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7285" y="1560731"/>
            <a:ext cx="9144000" cy="80146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 Các bộ phận của quả</a:t>
            </a:r>
          </a:p>
        </p:txBody>
      </p:sp>
      <p:pic>
        <p:nvPicPr>
          <p:cNvPr id="7" name="Picture 12" descr="Book (Hinh dong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37565"/>
            <a:ext cx="2099262" cy="1177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7391400" y="1580662"/>
            <a:ext cx="1371600" cy="704684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SGK </a:t>
            </a:r>
          </a:p>
          <a:p>
            <a:pPr algn="ctr"/>
            <a:r>
              <a:rPr lang="en-US"/>
              <a:t>92, 93</a:t>
            </a:r>
          </a:p>
        </p:txBody>
      </p:sp>
      <p:pic>
        <p:nvPicPr>
          <p:cNvPr id="8" name="Picture 53" descr="IMG_2624"/>
          <p:cNvPicPr>
            <a:picLocks noChangeAspect="1" noChangeArrowheads="1"/>
          </p:cNvPicPr>
          <p:nvPr/>
        </p:nvPicPr>
        <p:blipFill>
          <a:blip r:embed="rId3" cstate="print">
            <a:lum bright="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9" t="10732" r="16072" b="9805"/>
          <a:stretch>
            <a:fillRect/>
          </a:stretch>
        </p:blipFill>
        <p:spPr bwMode="auto">
          <a:xfrm>
            <a:off x="197285" y="2498848"/>
            <a:ext cx="4450915" cy="413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5" descr="IMG_2625"/>
          <p:cNvPicPr>
            <a:picLocks noChangeAspect="1" noChangeArrowheads="1"/>
          </p:cNvPicPr>
          <p:nvPr/>
        </p:nvPicPr>
        <p:blipFill>
          <a:blip r:embed="rId4" cstate="print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4" r="18391" b="6003"/>
          <a:stretch>
            <a:fillRect/>
          </a:stretch>
        </p:blipFill>
        <p:spPr bwMode="auto">
          <a:xfrm>
            <a:off x="4492453" y="2498850"/>
            <a:ext cx="4422947" cy="41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53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</TotalTime>
  <Words>852</Words>
  <Application>Microsoft Office PowerPoint</Application>
  <PresentationFormat>Trình chiếu Trên màn hình (4:3)</PresentationFormat>
  <Paragraphs>135</Paragraphs>
  <Slides>28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Thứ năm ngày 17 tháng 02 năm 2022 Tự nhiên và xã hội</vt:lpstr>
      <vt:lpstr>Bản trình bày PowerPoint</vt:lpstr>
      <vt:lpstr>Thứ năm ngày 17 tháng 02 năm 2022 Tự nhiên và xã hội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Trò chơi: Đố quả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This Pc</dc:creator>
  <cp:lastModifiedBy>Hà Nguyễn Thị Thu</cp:lastModifiedBy>
  <cp:revision>83</cp:revision>
  <dcterms:created xsi:type="dcterms:W3CDTF">2019-02-24T09:49:31Z</dcterms:created>
  <dcterms:modified xsi:type="dcterms:W3CDTF">2022-03-01T03:21:42Z</dcterms:modified>
</cp:coreProperties>
</file>