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93" r:id="rId2"/>
    <p:sldId id="256" r:id="rId3"/>
    <p:sldId id="281" r:id="rId4"/>
    <p:sldId id="257" r:id="rId5"/>
    <p:sldId id="258" r:id="rId6"/>
    <p:sldId id="282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9" r:id="rId17"/>
    <p:sldId id="280" r:id="rId18"/>
  </p:sldIdLst>
  <p:sldSz cx="12192000" cy="6858000"/>
  <p:notesSz cx="6858000" cy="9144000"/>
  <p:embeddedFontLst>
    <p:embeddedFont>
      <p:font typeface="Dosis" pitchFamily="2" charset="0"/>
      <p:regular r:id="rId20"/>
      <p:bold r:id="rId21"/>
    </p:embeddedFont>
    <p:embeddedFont>
      <p:font typeface="HP001 4 hàng" panose="020B0603050302020204" pitchFamily="34" charset="0"/>
      <p:regular r:id="rId22"/>
      <p:bold r:id="rId23"/>
    </p:embeddedFont>
    <p:embeddedFont>
      <p:font typeface="Malgun Gothic" panose="020B0503020000020004" pitchFamily="34" charset="-127"/>
      <p:regular r:id="rId24"/>
      <p:bold r:id="rId25"/>
    </p:embeddedFont>
    <p:embeddedFont>
      <p:font typeface="Pacifico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L4MKf8FwRquqEA+gSXLT3XIba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pptmon.com/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hyperlink" Target="http://www.pptmon.com/" TargetMode="External"/><Relationship Id="rId1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pptmon.com/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Relationship Id="rId9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8519146" y="-1"/>
            <a:ext cx="3672853" cy="1777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3672114" cy="143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757023" y="4991039"/>
            <a:ext cx="4434975" cy="186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1" y="3719376"/>
            <a:ext cx="3918856" cy="313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9">
            <a:hlinkClick r:id="rId8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9"/>
          <p:cNvPicPr preferRelativeResize="0"/>
          <p:nvPr/>
        </p:nvPicPr>
        <p:blipFill rotWithShape="1">
          <a:blip r:embed="rId10">
            <a:alphaModFix/>
          </a:blip>
          <a:srcRect l="7355" b="5306"/>
          <a:stretch/>
        </p:blipFill>
        <p:spPr>
          <a:xfrm>
            <a:off x="-1" y="3183080"/>
            <a:ext cx="3108031" cy="367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11">
            <a:alphaModFix/>
          </a:blip>
          <a:srcRect r="7873" b="10311"/>
          <a:stretch/>
        </p:blipFill>
        <p:spPr>
          <a:xfrm>
            <a:off x="10493829" y="5034581"/>
            <a:ext cx="1698171" cy="1823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9"/>
          <p:cNvPicPr preferRelativeResize="0"/>
          <p:nvPr/>
        </p:nvPicPr>
        <p:blipFill rotWithShape="1">
          <a:blip r:embed="rId12">
            <a:alphaModFix/>
          </a:blip>
          <a:srcRect t="15549"/>
          <a:stretch/>
        </p:blipFill>
        <p:spPr>
          <a:xfrm>
            <a:off x="7724413" y="-19896"/>
            <a:ext cx="1824719" cy="157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9"/>
          <p:cNvPicPr preferRelativeResize="0"/>
          <p:nvPr/>
        </p:nvPicPr>
        <p:blipFill rotWithShape="1">
          <a:blip r:embed="rId13">
            <a:alphaModFix/>
          </a:blip>
          <a:srcRect r="6935"/>
          <a:stretch/>
        </p:blipFill>
        <p:spPr>
          <a:xfrm>
            <a:off x="10493828" y="-19896"/>
            <a:ext cx="1698172" cy="258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9"/>
          <p:cNvPicPr preferRelativeResize="0"/>
          <p:nvPr/>
        </p:nvPicPr>
        <p:blipFill rotWithShape="1">
          <a:blip r:embed="rId14">
            <a:alphaModFix/>
          </a:blip>
          <a:srcRect l="7923"/>
          <a:stretch/>
        </p:blipFill>
        <p:spPr>
          <a:xfrm>
            <a:off x="0" y="185093"/>
            <a:ext cx="1854927" cy="221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34514" y="5211788"/>
            <a:ext cx="2286095" cy="139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9"/>
          <p:cNvPicPr preferRelativeResize="0"/>
          <p:nvPr/>
        </p:nvPicPr>
        <p:blipFill rotWithShape="1">
          <a:blip r:embed="rId16">
            <a:alphaModFix/>
          </a:blip>
          <a:srcRect t="5163"/>
          <a:stretch/>
        </p:blipFill>
        <p:spPr>
          <a:xfrm>
            <a:off x="2008341" y="0"/>
            <a:ext cx="4573974" cy="79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9"/>
          <p:cNvPicPr preferRelativeResize="0"/>
          <p:nvPr/>
        </p:nvPicPr>
        <p:blipFill rotWithShape="1">
          <a:blip r:embed="rId17">
            <a:alphaModFix/>
          </a:blip>
          <a:srcRect b="9837"/>
          <a:stretch/>
        </p:blipFill>
        <p:spPr>
          <a:xfrm>
            <a:off x="3323013" y="5926904"/>
            <a:ext cx="1379615" cy="93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184352">
            <a:off x="2371050" y="1429696"/>
            <a:ext cx="308163" cy="32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301470" y="2403190"/>
            <a:ext cx="192358" cy="20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1479617">
            <a:off x="5873055" y="5982788"/>
            <a:ext cx="192358" cy="20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3112216">
            <a:off x="3117103" y="4884512"/>
            <a:ext cx="308163" cy="32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4607789">
            <a:off x="423939" y="2590250"/>
            <a:ext cx="192358" cy="20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1342980">
            <a:off x="11742372" y="4340963"/>
            <a:ext cx="192359" cy="20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2213351">
            <a:off x="10082459" y="4676710"/>
            <a:ext cx="308163" cy="32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5103057">
            <a:off x="6931694" y="207105"/>
            <a:ext cx="192358" cy="20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2263104">
            <a:off x="9496190" y="1512947"/>
            <a:ext cx="192358" cy="20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PPTMON slide">
  <p:cSld name="13_PPTMON slide">
    <p:bg>
      <p:bgPr>
        <a:solidFill>
          <a:srgbClr val="798915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8">
            <a:hlinkClick r:id="rId4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0" y="5422004"/>
            <a:ext cx="3672114" cy="143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519886" y="5422004"/>
            <a:ext cx="3672114" cy="143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8"/>
          <p:cNvPicPr preferRelativeResize="0"/>
          <p:nvPr/>
        </p:nvPicPr>
        <p:blipFill rotWithShape="1">
          <a:blip r:embed="rId7">
            <a:alphaModFix/>
          </a:blip>
          <a:srcRect t="4478"/>
          <a:stretch/>
        </p:blipFill>
        <p:spPr>
          <a:xfrm>
            <a:off x="6917654" y="0"/>
            <a:ext cx="5274346" cy="92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8"/>
          <p:cNvPicPr preferRelativeResize="0"/>
          <p:nvPr/>
        </p:nvPicPr>
        <p:blipFill rotWithShape="1">
          <a:blip r:embed="rId8">
            <a:alphaModFix/>
          </a:blip>
          <a:srcRect b="23330"/>
          <a:stretch/>
        </p:blipFill>
        <p:spPr>
          <a:xfrm>
            <a:off x="177086" y="4965935"/>
            <a:ext cx="940514" cy="1892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PPTMON slide">
  <p:cSld name="8_PPTMON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8969828" y="0"/>
            <a:ext cx="3222165" cy="135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7125606" y="4725234"/>
            <a:ext cx="5066388" cy="213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9">
            <a:hlinkClick r:id="rId6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6000" y="426663"/>
            <a:ext cx="5444235" cy="600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PPTMON slide">
  <p:cSld name="10_PPTMON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4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0">
            <a:hlinkClick r:id="rId4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8519146" y="-1"/>
            <a:ext cx="3672853" cy="1777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7757023" y="4991039"/>
            <a:ext cx="4434975" cy="186695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0"/>
          <p:cNvSpPr>
            <a:spLocks noGrp="1"/>
          </p:cNvSpPr>
          <p:nvPr>
            <p:ph type="pic" idx="2"/>
          </p:nvPr>
        </p:nvSpPr>
        <p:spPr>
          <a:xfrm>
            <a:off x="917575" y="0"/>
            <a:ext cx="4625975" cy="59943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PPTMON slide">
  <p:cSld name="14_PPTMON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1">
            <a:hlinkClick r:id="rId4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8519146" y="-1"/>
            <a:ext cx="3672853" cy="1777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"/>
            <a:ext cx="3672114" cy="143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7757023" y="4991039"/>
            <a:ext cx="4434975" cy="186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 flipH="1">
            <a:off x="1" y="3719376"/>
            <a:ext cx="3918856" cy="313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1"/>
          <p:cNvSpPr>
            <a:spLocks noGrp="1"/>
          </p:cNvSpPr>
          <p:nvPr>
            <p:ph type="pic" idx="2"/>
          </p:nvPr>
        </p:nvSpPr>
        <p:spPr>
          <a:xfrm>
            <a:off x="4804534" y="1504960"/>
            <a:ext cx="2582933" cy="3644868"/>
          </a:xfrm>
          <a:prstGeom prst="roundRect">
            <a:avLst>
              <a:gd name="adj" fmla="val 6035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106" name="Google Shape;106;p41"/>
          <p:cNvSpPr>
            <a:spLocks noGrp="1"/>
          </p:cNvSpPr>
          <p:nvPr>
            <p:ph type="pic" idx="3"/>
          </p:nvPr>
        </p:nvSpPr>
        <p:spPr>
          <a:xfrm>
            <a:off x="1247858" y="1504960"/>
            <a:ext cx="2582933" cy="3644868"/>
          </a:xfrm>
          <a:prstGeom prst="roundRect">
            <a:avLst>
              <a:gd name="adj" fmla="val 6035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107" name="Google Shape;107;p41"/>
          <p:cNvSpPr>
            <a:spLocks noGrp="1"/>
          </p:cNvSpPr>
          <p:nvPr>
            <p:ph type="pic" idx="4"/>
          </p:nvPr>
        </p:nvSpPr>
        <p:spPr>
          <a:xfrm>
            <a:off x="8361209" y="1504960"/>
            <a:ext cx="2582933" cy="3644868"/>
          </a:xfrm>
          <a:prstGeom prst="roundRect">
            <a:avLst>
              <a:gd name="adj" fmla="val 6035"/>
            </a:avLst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4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9">
            <a:hlinkClick r:id="rId4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4337-0D30-488E-8F67-36E84170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66215-C595-451F-BF2D-91C36D266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F457-0211-423E-B4D2-F364C353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522C-A8CA-4B70-8A6E-7ACC3A08527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8527A-EC03-4C79-86E8-9C35B00C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6C4C2-608C-4326-ABFB-EFFE9677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B89E-57C3-4F50-825B-3528070D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9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slide">
  <p:cSld name="1_PPTMON slide">
    <p:bg>
      <p:bgPr>
        <a:solidFill>
          <a:srgbClr val="798915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3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0">
            <a:hlinkClick r:id="rId4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9245599" y="5617673"/>
            <a:ext cx="2946397" cy="124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" y="0"/>
            <a:ext cx="2827260" cy="1190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PTMON slide">
  <p:cSld name="2_PPTMON slide">
    <p:bg>
      <p:bgPr>
        <a:solidFill>
          <a:srgbClr val="798915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1">
            <a:hlinkClick r:id="rId4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0" y="5422004"/>
            <a:ext cx="3672114" cy="143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519886" y="5422004"/>
            <a:ext cx="3672114" cy="1435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slide">
  <p:cSld name="3_PPTMON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>
            <a:hlinkClick r:id="rId4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9187542" y="-1"/>
            <a:ext cx="3004457" cy="145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"/>
            <a:ext cx="3004457" cy="117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8389256" y="5257185"/>
            <a:ext cx="3802741" cy="160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88896" y="711200"/>
            <a:ext cx="5614208" cy="54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 flipH="1">
            <a:off x="0" y="5257185"/>
            <a:ext cx="3802741" cy="160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PTMON slide">
  <p:cSld name="4_PPTMON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3">
            <a:hlinkClick r:id="rId4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1" y="3719376"/>
            <a:ext cx="3918856" cy="313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9364740" y="0"/>
            <a:ext cx="2827260" cy="119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8920" y="4252686"/>
            <a:ext cx="2449660" cy="2328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PTMON slide">
  <p:cSld name="9_PPTMON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8389259" y="1"/>
            <a:ext cx="3802741" cy="160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4">
            <a:hlinkClick r:id="rId5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4"/>
          <p:cNvSpPr>
            <a:spLocks noGrp="1"/>
          </p:cNvSpPr>
          <p:nvPr>
            <p:ph type="pic" idx="2"/>
          </p:nvPr>
        </p:nvSpPr>
        <p:spPr>
          <a:xfrm>
            <a:off x="2435758" y="924833"/>
            <a:ext cx="7347766" cy="5008334"/>
          </a:xfrm>
          <a:prstGeom prst="roundRect">
            <a:avLst>
              <a:gd name="adj" fmla="val 7792"/>
            </a:avLst>
          </a:prstGeom>
          <a:solidFill>
            <a:srgbClr val="F2F2F2"/>
          </a:solidFill>
          <a:ln>
            <a:noFill/>
          </a:ln>
        </p:spPr>
      </p:sp>
      <p:pic>
        <p:nvPicPr>
          <p:cNvPr id="63" name="Google Shape;63;p34"/>
          <p:cNvPicPr preferRelativeResize="0"/>
          <p:nvPr/>
        </p:nvPicPr>
        <p:blipFill rotWithShape="1">
          <a:blip r:embed="rId7">
            <a:alphaModFix/>
          </a:blip>
          <a:srcRect t="5717"/>
          <a:stretch/>
        </p:blipFill>
        <p:spPr>
          <a:xfrm>
            <a:off x="9956737" y="0"/>
            <a:ext cx="2125060" cy="525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PTMON slide">
  <p:cSld name="5_PPTMON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5">
            <a:hlinkClick r:id="rId4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1" y="4321881"/>
            <a:ext cx="6024562" cy="253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389259" y="1"/>
            <a:ext cx="3802741" cy="160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5"/>
          <p:cNvPicPr preferRelativeResize="0"/>
          <p:nvPr/>
        </p:nvPicPr>
        <p:blipFill rotWithShape="1">
          <a:blip r:embed="rId7">
            <a:alphaModFix/>
          </a:blip>
          <a:srcRect b="7055"/>
          <a:stretch/>
        </p:blipFill>
        <p:spPr>
          <a:xfrm>
            <a:off x="530632" y="-1"/>
            <a:ext cx="486169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PTMON slide">
  <p:cSld name="6_PPTMON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5254170" y="3937430"/>
            <a:ext cx="6937825" cy="292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6">
            <a:hlinkClick r:id="rId5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6"/>
          <p:cNvSpPr>
            <a:spLocks noGrp="1"/>
          </p:cNvSpPr>
          <p:nvPr>
            <p:ph type="pic" idx="2"/>
          </p:nvPr>
        </p:nvSpPr>
        <p:spPr>
          <a:xfrm>
            <a:off x="7063296" y="1673729"/>
            <a:ext cx="3510548" cy="3510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PPTMON slide">
  <p:cSld name="7_PPTMON slide">
    <p:bg>
      <p:bgPr>
        <a:solidFill>
          <a:srgbClr val="798915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7">
            <a:hlinkClick r:id="rId4"/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37"/>
          <p:cNvPicPr preferRelativeResize="0"/>
          <p:nvPr/>
        </p:nvPicPr>
        <p:blipFill rotWithShape="1">
          <a:blip r:embed="rId6">
            <a:alphaModFix/>
          </a:blip>
          <a:srcRect l="388" t="421" r="1" b="361"/>
          <a:stretch/>
        </p:blipFill>
        <p:spPr>
          <a:xfrm>
            <a:off x="1" y="0"/>
            <a:ext cx="74349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A91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9" r:id="rId14"/>
    <p:sldLayoutId id="214748367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slide" Target="slide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BE3A877-3798-4E67-A08C-07F6B8D2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A463E78-3033-4CD7-A8BA-3967D0412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E2DA4F28-AF09-4B4E-873E-BE037857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49AC718A-3ABD-44B8-B689-BB5A6E1E6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F467E23C-112B-4D86-8E2B-DEE62A0F6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17D1A6FF-FE9A-436C-B191-5D0AA0BAFA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F64D80D6-5FA0-4184-96E9-A85CCC5BCB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BCF70941-9E77-49CC-A799-6DFAAEB4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A235FB65-9933-4F2F-8ECC-8FE3825342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4968" y="4893733"/>
            <a:ext cx="5044017" cy="984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ĐẠO ĐỨC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3A840E-F16F-4963-B789-23F9A2A0A1EA}"/>
              </a:ext>
            </a:extLst>
          </p:cNvPr>
          <p:cNvSpPr/>
          <p:nvPr/>
        </p:nvSpPr>
        <p:spPr>
          <a:xfrm>
            <a:off x="2209800" y="310991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F4BB8A22-2274-4E54-9A4D-BCB22893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136570" y="838668"/>
            <a:ext cx="805543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sz="4000" b="1" i="1" u="sng" dirty="0" err="1">
                <a:latin typeface="iCiel Bambola" panose="02000000000000000000" pitchFamily="50" charset="0"/>
              </a:rPr>
              <a:t>Tình</a:t>
            </a:r>
            <a:r>
              <a:rPr lang="en-US" altLang="vi-VN" sz="4000" b="1" i="1" u="sng" dirty="0">
                <a:latin typeface="iCiel Bambola" panose="02000000000000000000" pitchFamily="50" charset="0"/>
              </a:rPr>
              <a:t> </a:t>
            </a:r>
            <a:r>
              <a:rPr lang="en-US" altLang="vi-VN" sz="4000" b="1" i="1" u="sng" dirty="0" err="1">
                <a:latin typeface="iCiel Bambola" panose="02000000000000000000" pitchFamily="50" charset="0"/>
              </a:rPr>
              <a:t>huống</a:t>
            </a:r>
            <a:r>
              <a:rPr lang="en-US" altLang="vi-VN" sz="4000" b="1" i="1" u="sng" dirty="0">
                <a:latin typeface="iCiel Bambola" panose="02000000000000000000" pitchFamily="50" charset="0"/>
              </a:rPr>
              <a:t> 1</a:t>
            </a:r>
            <a:r>
              <a:rPr lang="en-US" altLang="vi-VN" sz="4000" b="1" i="1" dirty="0">
                <a:latin typeface="iCiel Bambola" panose="02000000000000000000" pitchFamily="50" charset="0"/>
              </a:rPr>
              <a:t>:</a:t>
            </a:r>
            <a:r>
              <a:rPr lang="en-US" altLang="vi-VN" sz="4000" b="1" dirty="0">
                <a:latin typeface="iCiel Bambola" panose="02000000000000000000" pitchFamily="50" charset="0"/>
              </a:rPr>
              <a:t> 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sz="4000" b="1" dirty="0" err="1">
                <a:latin typeface="iCiel Bambola" panose="02000000000000000000" pitchFamily="50" charset="0"/>
              </a:rPr>
              <a:t>Em</a:t>
            </a:r>
            <a:r>
              <a:rPr lang="en-US" altLang="vi-VN" sz="4000" b="1" dirty="0">
                <a:latin typeface="iCiel Bambola" panose="02000000000000000000" pitchFamily="50" charset="0"/>
              </a:rPr>
              <a:t> </a:t>
            </a:r>
            <a:r>
              <a:rPr lang="en-US" altLang="vi-VN" sz="4000" b="1" dirty="0" err="1">
                <a:latin typeface="iCiel Bambola" panose="02000000000000000000" pitchFamily="50" charset="0"/>
              </a:rPr>
              <a:t>nhìn</a:t>
            </a:r>
            <a:r>
              <a:rPr lang="en-US" altLang="vi-VN" sz="4000" b="1" dirty="0">
                <a:latin typeface="iCiel Bambola" panose="02000000000000000000" pitchFamily="50" charset="0"/>
              </a:rPr>
              <a:t> </a:t>
            </a:r>
            <a:r>
              <a:rPr lang="en-US" altLang="vi-VN" sz="4000" b="1" dirty="0" err="1">
                <a:latin typeface="iCiel Bambola" panose="02000000000000000000" pitchFamily="50" charset="0"/>
              </a:rPr>
              <a:t>thấy</a:t>
            </a:r>
            <a:r>
              <a:rPr lang="en-US" altLang="vi-VN" sz="4000" b="1" dirty="0">
                <a:latin typeface="iCiel Bambola" panose="02000000000000000000" pitchFamily="50" charset="0"/>
              </a:rPr>
              <a:t> </a:t>
            </a:r>
            <a:r>
              <a:rPr lang="en-US" altLang="vi-VN" sz="4000" b="1" dirty="0" err="1">
                <a:latin typeface="iCiel Bambola" panose="02000000000000000000" pitchFamily="50" charset="0"/>
              </a:rPr>
              <a:t>bạn</a:t>
            </a:r>
            <a:r>
              <a:rPr lang="en-US" altLang="vi-VN" sz="4000" b="1" dirty="0">
                <a:latin typeface="iCiel Bambola" panose="02000000000000000000" pitchFamily="50" charset="0"/>
              </a:rPr>
              <a:t> </a:t>
            </a:r>
            <a:r>
              <a:rPr lang="en-US" altLang="vi-VN" sz="4000" b="1" dirty="0" err="1">
                <a:latin typeface="iCiel Bambola" panose="02000000000000000000" pitchFamily="50" charset="0"/>
              </a:rPr>
              <a:t>em</a:t>
            </a:r>
            <a:r>
              <a:rPr lang="en-US" altLang="vi-VN" sz="4000" b="1" dirty="0">
                <a:latin typeface="iCiel Bambola" panose="02000000000000000000" pitchFamily="50" charset="0"/>
              </a:rPr>
              <a:t> </a:t>
            </a:r>
            <a:r>
              <a:rPr lang="en-US" altLang="vi-VN" sz="4000" b="1" dirty="0" err="1">
                <a:latin typeface="iCiel Bambola" panose="02000000000000000000" pitchFamily="50" charset="0"/>
              </a:rPr>
              <a:t>đeo</a:t>
            </a:r>
            <a:r>
              <a:rPr lang="en-US" altLang="vi-VN" sz="4000" b="1" dirty="0">
                <a:latin typeface="iCiel Bambola" panose="02000000000000000000" pitchFamily="50" charset="0"/>
              </a:rPr>
              <a:t> </a:t>
            </a:r>
            <a:r>
              <a:rPr lang="en-US" altLang="vi-VN" sz="4000" b="1" dirty="0" err="1">
                <a:latin typeface="iCiel Bambola" panose="02000000000000000000" pitchFamily="50" charset="0"/>
              </a:rPr>
              <a:t>băng</a:t>
            </a:r>
            <a:r>
              <a:rPr lang="en-US" altLang="vi-VN" sz="4000" b="1" dirty="0">
                <a:latin typeface="iCiel Bambola" panose="02000000000000000000" pitchFamily="50" charset="0"/>
              </a:rPr>
              <a:t> tang, </a:t>
            </a:r>
            <a:r>
              <a:rPr lang="en-US" altLang="vi-VN" sz="4000" b="1" dirty="0" err="1">
                <a:latin typeface="iCiel Bambola" panose="02000000000000000000" pitchFamily="50" charset="0"/>
              </a:rPr>
              <a:t>đi</a:t>
            </a:r>
            <a:r>
              <a:rPr lang="en-US" altLang="vi-VN" sz="4000" b="1" dirty="0">
                <a:latin typeface="iCiel Bambola" panose="02000000000000000000" pitchFamily="50" charset="0"/>
              </a:rPr>
              <a:t> </a:t>
            </a:r>
            <a:r>
              <a:rPr lang="en-US" altLang="vi-VN" sz="4000" b="1" dirty="0" err="1">
                <a:latin typeface="iCiel Bambola" panose="02000000000000000000" pitchFamily="50" charset="0"/>
              </a:rPr>
              <a:t>đằng</a:t>
            </a:r>
            <a:r>
              <a:rPr lang="en-US" altLang="vi-VN" sz="4000" b="1" dirty="0">
                <a:latin typeface="iCiel Bambola" panose="02000000000000000000" pitchFamily="50" charset="0"/>
              </a:rPr>
              <a:t> </a:t>
            </a:r>
            <a:r>
              <a:rPr lang="en-US" altLang="vi-VN" sz="4000" b="1" dirty="0" err="1">
                <a:latin typeface="iCiel Bambola" panose="02000000000000000000" pitchFamily="50" charset="0"/>
              </a:rPr>
              <a:t>sau</a:t>
            </a:r>
            <a:r>
              <a:rPr lang="en-US" altLang="vi-VN" sz="4000" b="1" dirty="0">
                <a:latin typeface="iCiel Bambola" panose="02000000000000000000" pitchFamily="50" charset="0"/>
              </a:rPr>
              <a:t> </a:t>
            </a:r>
            <a:r>
              <a:rPr lang="en-US" altLang="vi-VN" sz="4000" b="1" dirty="0" err="1">
                <a:latin typeface="iCiel Bambola" panose="02000000000000000000" pitchFamily="50" charset="0"/>
              </a:rPr>
              <a:t>xe</a:t>
            </a:r>
            <a:r>
              <a:rPr lang="en-US" altLang="vi-VN" sz="4000" b="1" dirty="0">
                <a:latin typeface="iCiel Bambola" panose="02000000000000000000" pitchFamily="50" charset="0"/>
              </a:rPr>
              <a:t> tang.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80857" y="2670629"/>
            <a:ext cx="7315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600" b="1" i="1" dirty="0">
                <a:solidFill>
                  <a:schemeClr val="bg1"/>
                </a:solidFill>
                <a:latin typeface="iCiel Altus Serif" panose="02000000000000000000" pitchFamily="50" charset="0"/>
              </a:rPr>
              <a:t>*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Em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không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nên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gọi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bạn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hoặc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chỉ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trỏ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,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cười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đùa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.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Nếu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bạn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nhìn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thấy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em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,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em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khẽ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gật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đầu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chia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buồn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cùng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bạn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.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Nếu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có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thể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,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em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nên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đi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cùng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với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bạn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một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đoạn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iCiel Altus Serif" panose="02000000000000000000" pitchFamily="50" charset="0"/>
              </a:rPr>
              <a:t>đường</a:t>
            </a:r>
            <a:r>
              <a:rPr lang="en-US" altLang="vi-VN" sz="3600" b="1" dirty="0">
                <a:solidFill>
                  <a:schemeClr val="bg1"/>
                </a:solidFill>
                <a:latin typeface="iCiel Altus Serif" panose="02000000000000000000" pitchFamily="50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730" y="1364343"/>
            <a:ext cx="928748" cy="67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/>
          <p:cNvPicPr preferRelativeResize="0"/>
          <p:nvPr/>
        </p:nvPicPr>
        <p:blipFill rotWithShape="1">
          <a:blip r:embed="rId4">
            <a:alphaModFix/>
          </a:blip>
          <a:srcRect t="33798"/>
          <a:stretch/>
        </p:blipFill>
        <p:spPr>
          <a:xfrm>
            <a:off x="7459434" y="817751"/>
            <a:ext cx="3448238" cy="213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8"/>
          <p:cNvPicPr preferRelativeResize="0"/>
          <p:nvPr/>
        </p:nvPicPr>
        <p:blipFill rotWithShape="1">
          <a:blip r:embed="rId5">
            <a:alphaModFix/>
          </a:blip>
          <a:srcRect b="31906"/>
          <a:stretch/>
        </p:blipFill>
        <p:spPr>
          <a:xfrm>
            <a:off x="6957060" y="2953097"/>
            <a:ext cx="4452986" cy="21353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9314" y="2539449"/>
            <a:ext cx="59888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i="1" u="sng" dirty="0" err="1">
                <a:latin typeface="Pacifico" panose="020B0604020202020204" charset="0"/>
              </a:rPr>
              <a:t>Tình</a:t>
            </a:r>
            <a:r>
              <a:rPr lang="en-US" altLang="vi-VN" i="1" u="sng" dirty="0">
                <a:latin typeface="Pacifico" panose="020B0604020202020204" charset="0"/>
              </a:rPr>
              <a:t> </a:t>
            </a:r>
            <a:r>
              <a:rPr lang="en-US" altLang="vi-VN" i="1" u="sng" dirty="0" err="1">
                <a:latin typeface="Pacifico" panose="020B0604020202020204" charset="0"/>
              </a:rPr>
              <a:t>huống</a:t>
            </a:r>
            <a:r>
              <a:rPr lang="en-US" altLang="vi-VN" i="1" u="sng" dirty="0">
                <a:latin typeface="Pacifico" panose="020B0604020202020204" charset="0"/>
              </a:rPr>
              <a:t> 2</a:t>
            </a:r>
            <a:r>
              <a:rPr lang="en-US" altLang="vi-VN" i="1" dirty="0">
                <a:latin typeface="Pacifico" panose="020B0604020202020204" charset="0"/>
              </a:rPr>
              <a:t>:</a:t>
            </a:r>
            <a:r>
              <a:rPr lang="en-US" altLang="vi-VN" dirty="0">
                <a:latin typeface="Pacifico" panose="020B0604020202020204" charset="0"/>
              </a:rPr>
              <a:t> 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dirty="0" err="1">
                <a:latin typeface="Pacifico" panose="020B0604020202020204" charset="0"/>
              </a:rPr>
              <a:t>Bên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nhà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hàng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xóm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có</a:t>
            </a:r>
            <a:r>
              <a:rPr lang="en-US" altLang="vi-VN" dirty="0">
                <a:latin typeface="Pacifico" panose="020B0604020202020204" charset="0"/>
              </a:rPr>
              <a:t> tang.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020770"/>
            <a:ext cx="723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</a:rPr>
              <a:t>*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</a:rPr>
              <a:t>Em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</a:rPr>
              <a:t>không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</a:rPr>
              <a:t>nên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</a:rPr>
              <a:t>chạy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</a:rPr>
              <a:t>nhảy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</a:rPr>
              <a:t>,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</a:rPr>
              <a:t>cười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</a:rPr>
              <a:t>đùa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</a:rPr>
              <a:t>,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</a:rPr>
              <a:t>vặn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</a:rPr>
              <a:t> to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</a:rPr>
              <a:t>đài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</a:rPr>
              <a:t>,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</a:rPr>
              <a:t>ti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</a:rPr>
              <a:t>-vi,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</a:rPr>
              <a:t>chạy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</a:rPr>
              <a:t> sang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</a:rPr>
              <a:t>xem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</a:rPr>
              <a:t>,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</a:rPr>
              <a:t>chỉ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</a:rPr>
              <a:t>trỏ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/>
          <p:nvPr/>
        </p:nvSpPr>
        <p:spPr>
          <a:xfrm>
            <a:off x="3781714" y="1944914"/>
            <a:ext cx="7495886" cy="1190172"/>
          </a:xfrm>
          <a:prstGeom prst="roundRect">
            <a:avLst>
              <a:gd name="adj" fmla="val 7805"/>
            </a:avLst>
          </a:prstGeom>
          <a:solidFill>
            <a:srgbClr val="F4EDD5"/>
          </a:solidFill>
          <a:ln>
            <a:noFill/>
          </a:ln>
          <a:effectLst>
            <a:outerShdw blurRad="1270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6763657" y="3775403"/>
            <a:ext cx="3976914" cy="2291568"/>
          </a:xfrm>
          <a:prstGeom prst="roundRect">
            <a:avLst>
              <a:gd name="adj" fmla="val 7805"/>
            </a:avLst>
          </a:prstGeom>
          <a:solidFill>
            <a:srgbClr val="F4EDD5"/>
          </a:solidFill>
          <a:ln>
            <a:noFill/>
          </a:ln>
          <a:effectLst>
            <a:outerShdw blurRad="1270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0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86357" y="2068286"/>
            <a:ext cx="708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i="1" u="sng" dirty="0" err="1">
                <a:latin typeface="Pacifico" panose="020B0604020202020204" charset="0"/>
              </a:rPr>
              <a:t>Tình</a:t>
            </a:r>
            <a:r>
              <a:rPr lang="en-US" altLang="vi-VN" i="1" u="sng" dirty="0">
                <a:latin typeface="Pacifico" panose="020B0604020202020204" charset="0"/>
              </a:rPr>
              <a:t> </a:t>
            </a:r>
            <a:r>
              <a:rPr lang="en-US" altLang="vi-VN" i="1" u="sng" dirty="0" err="1">
                <a:latin typeface="Pacifico" panose="020B0604020202020204" charset="0"/>
              </a:rPr>
              <a:t>huống</a:t>
            </a:r>
            <a:r>
              <a:rPr lang="en-US" altLang="vi-VN" i="1" u="sng" dirty="0">
                <a:latin typeface="Pacifico" panose="020B0604020202020204" charset="0"/>
              </a:rPr>
              <a:t> 3:</a:t>
            </a:r>
            <a:r>
              <a:rPr lang="en-US" altLang="vi-VN" dirty="0">
                <a:latin typeface="Pacifico" panose="020B0604020202020204" charset="0"/>
              </a:rPr>
              <a:t> 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dirty="0" err="1">
                <a:latin typeface="Pacifico" panose="020B0604020202020204" charset="0"/>
              </a:rPr>
              <a:t>Gia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đình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của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bạn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học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cùng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lớp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em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có</a:t>
            </a:r>
            <a:r>
              <a:rPr lang="en-US" altLang="vi-VN" dirty="0">
                <a:latin typeface="Pacifico" panose="020B0604020202020204" charset="0"/>
              </a:rPr>
              <a:t> tang.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7028914" y="4150872"/>
            <a:ext cx="3446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600" dirty="0">
                <a:solidFill>
                  <a:srgbClr val="FF0000"/>
                </a:solidFill>
                <a:latin typeface="Pacifico" panose="020B0604020202020204" charset="0"/>
              </a:rPr>
              <a:t>*</a:t>
            </a:r>
            <a:r>
              <a:rPr lang="en-US" altLang="vi-VN" sz="3600" dirty="0" err="1">
                <a:solidFill>
                  <a:srgbClr val="FF0000"/>
                </a:solidFill>
                <a:latin typeface="Pacifico" panose="020B0604020202020204" charset="0"/>
              </a:rPr>
              <a:t>Em</a:t>
            </a:r>
            <a:r>
              <a:rPr lang="en-US" altLang="vi-VN" sz="3600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Pacifico" panose="020B0604020202020204" charset="0"/>
              </a:rPr>
              <a:t>nên</a:t>
            </a:r>
            <a:r>
              <a:rPr lang="en-US" altLang="vi-VN" sz="3600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Pacifico" panose="020B0604020202020204" charset="0"/>
              </a:rPr>
              <a:t>đến</a:t>
            </a:r>
            <a:r>
              <a:rPr lang="en-US" altLang="vi-VN" sz="3600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Pacifico" panose="020B0604020202020204" charset="0"/>
              </a:rPr>
              <a:t>nhà</a:t>
            </a:r>
            <a:r>
              <a:rPr lang="en-US" altLang="vi-VN" sz="3600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Pacifico" panose="020B0604020202020204" charset="0"/>
              </a:rPr>
              <a:t>hỏi</a:t>
            </a:r>
            <a:r>
              <a:rPr lang="en-US" altLang="vi-VN" sz="3600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Pacifico" panose="020B0604020202020204" charset="0"/>
              </a:rPr>
              <a:t>thăm</a:t>
            </a:r>
            <a:r>
              <a:rPr lang="en-US" altLang="vi-VN" sz="3600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Pacifico" panose="020B0604020202020204" charset="0"/>
              </a:rPr>
              <a:t>và</a:t>
            </a:r>
            <a:r>
              <a:rPr lang="en-US" altLang="vi-VN" sz="3600" dirty="0">
                <a:solidFill>
                  <a:srgbClr val="FF0000"/>
                </a:solidFill>
                <a:latin typeface="Pacifico" panose="020B0604020202020204" charset="0"/>
              </a:rPr>
              <a:t> chia </a:t>
            </a:r>
            <a:r>
              <a:rPr lang="en-US" altLang="vi-VN" sz="3600" dirty="0" err="1">
                <a:solidFill>
                  <a:srgbClr val="FF0000"/>
                </a:solidFill>
                <a:latin typeface="Pacifico" panose="020B0604020202020204" charset="0"/>
              </a:rPr>
              <a:t>buồn</a:t>
            </a:r>
            <a:r>
              <a:rPr lang="en-US" altLang="vi-VN" sz="3600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Pacifico" panose="020B0604020202020204" charset="0"/>
              </a:rPr>
              <a:t>cùng</a:t>
            </a:r>
            <a:r>
              <a:rPr lang="en-US" altLang="vi-VN" sz="3600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Pacifico" panose="020B0604020202020204" charset="0"/>
              </a:rPr>
              <a:t>bạn</a:t>
            </a:r>
            <a:r>
              <a:rPr lang="en-US" altLang="vi-VN" sz="3600" dirty="0">
                <a:solidFill>
                  <a:srgbClr val="FF0000"/>
                </a:solidFill>
                <a:latin typeface="Pacifico" panose="020B06040202020202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9;p9"/>
          <p:cNvSpPr/>
          <p:nvPr/>
        </p:nvSpPr>
        <p:spPr>
          <a:xfrm>
            <a:off x="99786" y="3528660"/>
            <a:ext cx="6388100" cy="1261054"/>
          </a:xfrm>
          <a:prstGeom prst="roundRect">
            <a:avLst>
              <a:gd name="adj" fmla="val 7805"/>
            </a:avLst>
          </a:prstGeom>
          <a:solidFill>
            <a:srgbClr val="F4EDD5"/>
          </a:solidFill>
          <a:ln>
            <a:noFill/>
          </a:ln>
          <a:effectLst>
            <a:outerShdw blurRad="1270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181429" y="1727200"/>
            <a:ext cx="7391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i="1" u="sng" dirty="0" err="1">
                <a:latin typeface="Pacifico" panose="020B0604020202020204" charset="0"/>
              </a:rPr>
              <a:t>Tình</a:t>
            </a:r>
            <a:r>
              <a:rPr lang="en-US" altLang="vi-VN" i="1" u="sng" dirty="0">
                <a:latin typeface="Pacifico" panose="020B0604020202020204" charset="0"/>
              </a:rPr>
              <a:t> </a:t>
            </a:r>
            <a:r>
              <a:rPr lang="en-US" altLang="vi-VN" i="1" u="sng" dirty="0" err="1">
                <a:latin typeface="Pacifico" panose="020B0604020202020204" charset="0"/>
              </a:rPr>
              <a:t>huống</a:t>
            </a:r>
            <a:r>
              <a:rPr lang="en-US" altLang="vi-VN" i="1" u="sng" dirty="0">
                <a:latin typeface="Pacifico" panose="020B0604020202020204" charset="0"/>
              </a:rPr>
              <a:t> 4</a:t>
            </a:r>
            <a:r>
              <a:rPr lang="en-US" altLang="vi-VN" i="1" dirty="0">
                <a:latin typeface="Pacifico" panose="020B0604020202020204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dirty="0" err="1">
                <a:latin typeface="Pacifico" panose="020B0604020202020204" charset="0"/>
              </a:rPr>
              <a:t>Em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nhìn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thấy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mấy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bạn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nhỏ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đang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chạy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theo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xem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một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đám</a:t>
            </a:r>
            <a:r>
              <a:rPr lang="en-US" altLang="vi-VN" dirty="0">
                <a:latin typeface="Pacifico" panose="020B0604020202020204" charset="0"/>
              </a:rPr>
              <a:t> tang, </a:t>
            </a:r>
            <a:r>
              <a:rPr lang="en-US" altLang="vi-VN" dirty="0" err="1">
                <a:latin typeface="Pacifico" panose="020B0604020202020204" charset="0"/>
              </a:rPr>
              <a:t>cười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nói</a:t>
            </a:r>
            <a:r>
              <a:rPr lang="en-US" altLang="vi-VN" dirty="0">
                <a:latin typeface="Pacifico" panose="020B0604020202020204" charset="0"/>
              </a:rPr>
              <a:t>, </a:t>
            </a:r>
            <a:r>
              <a:rPr lang="en-US" altLang="vi-VN" dirty="0" err="1">
                <a:latin typeface="Pacifico" panose="020B0604020202020204" charset="0"/>
              </a:rPr>
              <a:t>chỉ</a:t>
            </a:r>
            <a:r>
              <a:rPr lang="en-US" altLang="vi-VN" dirty="0">
                <a:latin typeface="Pacifico" panose="020B0604020202020204" charset="0"/>
              </a:rPr>
              <a:t> </a:t>
            </a:r>
            <a:r>
              <a:rPr lang="en-US" altLang="vi-VN" dirty="0" err="1">
                <a:latin typeface="Pacifico" panose="020B0604020202020204" charset="0"/>
              </a:rPr>
              <a:t>trỏ</a:t>
            </a:r>
            <a:r>
              <a:rPr lang="en-US" altLang="vi-VN" dirty="0">
                <a:latin typeface="Pacifico" panose="020B0604020202020204" charset="0"/>
              </a:rPr>
              <a:t>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24543" y="3869468"/>
            <a:ext cx="551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</a:rPr>
              <a:t>*</a:t>
            </a:r>
            <a:r>
              <a:rPr lang="en-US" altLang="vi-VN" i="1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Pacifico" panose="020B0604020202020204" charset="0"/>
              </a:rPr>
              <a:t>Em</a:t>
            </a:r>
            <a:r>
              <a:rPr lang="en-US" altLang="vi-VN" i="1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Pacifico" panose="020B0604020202020204" charset="0"/>
              </a:rPr>
              <a:t>nên</a:t>
            </a:r>
            <a:r>
              <a:rPr lang="en-US" altLang="vi-VN" i="1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Pacifico" panose="020B0604020202020204" charset="0"/>
              </a:rPr>
              <a:t>khuyên</a:t>
            </a:r>
            <a:r>
              <a:rPr lang="en-US" altLang="vi-VN" i="1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Pacifico" panose="020B0604020202020204" charset="0"/>
              </a:rPr>
              <a:t>ngăn</a:t>
            </a:r>
            <a:r>
              <a:rPr lang="en-US" altLang="vi-VN" i="1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Pacifico" panose="020B0604020202020204" charset="0"/>
              </a:rPr>
              <a:t>các</a:t>
            </a:r>
            <a:r>
              <a:rPr lang="en-US" altLang="vi-VN" i="1" dirty="0">
                <a:solidFill>
                  <a:srgbClr val="FF0000"/>
                </a:solidFill>
                <a:latin typeface="Pacifico" panose="020B0604020202020204" charset="0"/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  <a:latin typeface="Pacifico" panose="020B0604020202020204" charset="0"/>
              </a:rPr>
              <a:t>bạn</a:t>
            </a:r>
            <a:endParaRPr lang="en-US" altLang="vi-VN" dirty="0">
              <a:solidFill>
                <a:srgbClr val="FF0000"/>
              </a:solidFill>
              <a:latin typeface="Pacifico" panose="020B06040202020202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59;p9"/>
          <p:cNvSpPr/>
          <p:nvPr/>
        </p:nvSpPr>
        <p:spPr>
          <a:xfrm>
            <a:off x="3377299" y="2121516"/>
            <a:ext cx="8321216" cy="3582598"/>
          </a:xfrm>
          <a:prstGeom prst="roundRect">
            <a:avLst>
              <a:gd name="adj" fmla="val 7805"/>
            </a:avLst>
          </a:prstGeom>
          <a:solidFill>
            <a:srgbClr val="F4EDD5"/>
          </a:solidFill>
          <a:ln>
            <a:noFill/>
          </a:ln>
          <a:effectLst>
            <a:outerShdw blurRad="1270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92" name="Google Shape;292;p10"/>
          <p:cNvSpPr/>
          <p:nvPr/>
        </p:nvSpPr>
        <p:spPr>
          <a:xfrm>
            <a:off x="0" y="1828344"/>
            <a:ext cx="3532417" cy="1847399"/>
          </a:xfrm>
          <a:custGeom>
            <a:avLst/>
            <a:gdLst/>
            <a:ahLst/>
            <a:cxnLst/>
            <a:rect l="l" t="t" r="r" b="b"/>
            <a:pathLst>
              <a:path w="3532417" h="1917700" extrusionOk="0">
                <a:moveTo>
                  <a:pt x="0" y="0"/>
                </a:moveTo>
                <a:lnTo>
                  <a:pt x="2573567" y="0"/>
                </a:lnTo>
                <a:cubicBezTo>
                  <a:pt x="3103125" y="0"/>
                  <a:pt x="3532417" y="429292"/>
                  <a:pt x="3532417" y="958850"/>
                </a:cubicBezTo>
                <a:cubicBezTo>
                  <a:pt x="3532417" y="1488408"/>
                  <a:pt x="3103125" y="1917700"/>
                  <a:pt x="2573567" y="1917700"/>
                </a:cubicBezTo>
                <a:lnTo>
                  <a:pt x="0" y="1917700"/>
                </a:lnTo>
                <a:close/>
              </a:path>
            </a:pathLst>
          </a:custGeom>
          <a:solidFill>
            <a:srgbClr val="A6B75A"/>
          </a:solidFill>
          <a:ln>
            <a:noFill/>
          </a:ln>
        </p:spPr>
        <p:txBody>
          <a:bodyPr spcFirstLastPara="1" wrap="square" lIns="108000" tIns="36000" rIns="432000" bIns="36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Kết</a:t>
            </a:r>
            <a:r>
              <a:rPr lang="en-US" sz="5400" dirty="0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5400" dirty="0" err="1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Luận</a:t>
            </a:r>
            <a:endParaRPr sz="5400" dirty="0">
              <a:solidFill>
                <a:srgbClr val="F4EDD5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721103" y="2389321"/>
            <a:ext cx="778872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  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Tôn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trọng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đám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tang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của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gia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đình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bạn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bè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mình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,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gia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đình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hàng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xóm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gia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đình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những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quen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biết</a:t>
            </a:r>
            <a:r>
              <a:rPr lang="en-US" altLang="vi-VN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bằng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những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việc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làm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cụ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thể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như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:  </a:t>
            </a:r>
            <a:r>
              <a:rPr lang="vi-VN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an ủi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động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viên</a:t>
            </a:r>
            <a:r>
              <a:rPr lang="vi-VN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giúp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đỡ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những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việc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mình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thể</a:t>
            </a:r>
            <a:r>
              <a:rPr lang="vi-VN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làm</a:t>
            </a:r>
            <a:r>
              <a:rPr lang="vi-VN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được</a:t>
            </a:r>
            <a:r>
              <a:rPr lang="en-US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,</a:t>
            </a:r>
            <a:r>
              <a:rPr lang="vi-VN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không</a:t>
            </a:r>
            <a:r>
              <a:rPr lang="vi-VN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trêu</a:t>
            </a:r>
            <a:r>
              <a:rPr lang="vi-VN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chọc</a:t>
            </a:r>
            <a:r>
              <a:rPr lang="vi-VN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cười</a:t>
            </a:r>
            <a:r>
              <a:rPr lang="vi-VN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đùa</a:t>
            </a:r>
            <a:r>
              <a:rPr lang="vi-VN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chỉ</a:t>
            </a:r>
            <a:r>
              <a:rPr lang="vi-VN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tr</a:t>
            </a:r>
            <a:r>
              <a:rPr lang="vi-VN" altLang="vi-VN" b="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4775199"/>
            <a:ext cx="2600563" cy="208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2"/>
          <p:cNvPicPr preferRelativeResize="0"/>
          <p:nvPr/>
        </p:nvPicPr>
        <p:blipFill rotWithShape="1">
          <a:blip r:embed="rId4">
            <a:alphaModFix/>
          </a:blip>
          <a:srcRect l="19588"/>
          <a:stretch/>
        </p:blipFill>
        <p:spPr>
          <a:xfrm flipH="1">
            <a:off x="3410857" y="1"/>
            <a:ext cx="2264228" cy="110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2"/>
          <p:cNvPicPr preferRelativeResize="0"/>
          <p:nvPr/>
        </p:nvPicPr>
        <p:blipFill rotWithShape="1">
          <a:blip r:embed="rId5">
            <a:alphaModFix/>
          </a:blip>
          <a:srcRect l="21209" t="35888"/>
          <a:stretch/>
        </p:blipFill>
        <p:spPr>
          <a:xfrm rot="10800000">
            <a:off x="3626064" y="4775198"/>
            <a:ext cx="2049021" cy="1335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"/>
            <a:ext cx="3637345" cy="142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00564" y="1117977"/>
            <a:ext cx="8001000" cy="838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vi-VN" sz="3200" b="1" u="sng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Hoạt</a:t>
            </a:r>
            <a:r>
              <a:rPr lang="en-US" altLang="vi-VN" sz="3200" b="1" u="sng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u="sng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3</a:t>
            </a:r>
            <a:r>
              <a:rPr lang="en-US" altLang="vi-VN" sz="3200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i="1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Trò</a:t>
            </a:r>
            <a:r>
              <a:rPr lang="en-US" altLang="vi-VN" sz="3200" b="1" i="1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chơi</a:t>
            </a:r>
            <a:r>
              <a:rPr lang="en-US" altLang="vi-VN" sz="3200" b="1" i="1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Nên</a:t>
            </a:r>
            <a:r>
              <a:rPr lang="en-US" altLang="vi-VN" sz="3200" b="1" i="1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i="1" dirty="0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Pacifico" panose="020B0604020202020204" charset="0"/>
                <a:cs typeface="Times New Roman" panose="02020603050405020304" pitchFamily="18" charset="0"/>
              </a:rPr>
              <a:t>nên</a:t>
            </a:r>
            <a:endParaRPr lang="en-US" altLang="vi-VN" sz="3200" b="1" i="1" dirty="0">
              <a:solidFill>
                <a:srgbClr val="FF0000"/>
              </a:solidFill>
              <a:latin typeface="Pacifico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180849"/>
              </p:ext>
            </p:extLst>
          </p:nvPr>
        </p:nvGraphicFramePr>
        <p:xfrm>
          <a:off x="1545772" y="1956177"/>
          <a:ext cx="9325428" cy="4142166"/>
        </p:xfrm>
        <a:graphic>
          <a:graphicData uri="http://schemas.openxmlformats.org/drawingml/2006/table">
            <a:tbl>
              <a:tblPr/>
              <a:tblGrid>
                <a:gridCol w="440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kumimoji="0" 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068286" y="2917220"/>
            <a:ext cx="3886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-</a:t>
            </a:r>
            <a:r>
              <a:rPr lang="en-US" altLang="vi-VN" sz="2800" b="0" dirty="0">
                <a:solidFill>
                  <a:schemeClr val="bg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Nhường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đường</a:t>
            </a:r>
            <a:endParaRPr lang="en-US" altLang="vi-VN" sz="2800" b="0" dirty="0">
              <a:latin typeface="Pacifico" panose="020B060402020202020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Ngả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mũ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nón</a:t>
            </a:r>
            <a:endParaRPr lang="en-US" altLang="vi-VN" sz="2800" b="0" dirty="0">
              <a:latin typeface="Pacifico" panose="020B060402020202020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Chia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buồn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cùng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bạn</a:t>
            </a:r>
            <a:endParaRPr lang="en-US" altLang="vi-VN" sz="2800" b="0" dirty="0">
              <a:latin typeface="Pacifico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6030686" y="2893408"/>
            <a:ext cx="40386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vi-VN" sz="2800" b="0" dirty="0">
                <a:solidFill>
                  <a:schemeClr val="bg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Chạy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t</a:t>
            </a:r>
            <a:r>
              <a:rPr lang="vi-VN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heo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xem</a:t>
            </a:r>
            <a:endParaRPr lang="en-US" altLang="vi-VN" sz="2800" b="0" dirty="0">
              <a:latin typeface="Pacifico" panose="020B060402020202020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Luồn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lách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vượt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lên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trước</a:t>
            </a:r>
            <a:endParaRPr lang="en-US" altLang="vi-VN" sz="2800" b="0" dirty="0">
              <a:latin typeface="Pacifico" panose="020B060402020202020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trỏ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cười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đùa</a:t>
            </a:r>
            <a:endParaRPr lang="en-US" altLang="vi-VN" sz="2800" b="0" dirty="0">
              <a:latin typeface="Pacifico" panose="020B060402020202020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Bóp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còi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xe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xin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đường</a:t>
            </a:r>
            <a:endParaRPr lang="en-US" altLang="vi-VN" sz="2800" b="0" dirty="0">
              <a:latin typeface="Pacifico" panose="020B060402020202020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Vặn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to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đài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vi-VN" sz="2800" b="0" dirty="0" err="1">
                <a:latin typeface="Pacifico" panose="020B0604020202020204" charset="0"/>
                <a:cs typeface="Times New Roman" panose="02020603050405020304" pitchFamily="18" charset="0"/>
              </a:rPr>
              <a:t>ti</a:t>
            </a:r>
            <a:r>
              <a:rPr lang="en-US" altLang="vi-VN" sz="2800" b="0" dirty="0">
                <a:latin typeface="Pacifico" panose="020B0604020202020204" charset="0"/>
                <a:cs typeface="Times New Roman" panose="02020603050405020304" pitchFamily="18" charset="0"/>
              </a:rPr>
              <a:t> vi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1140" y="5039831"/>
            <a:ext cx="2756944" cy="168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032" y="4920342"/>
            <a:ext cx="1641244" cy="180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7859" y="5177695"/>
            <a:ext cx="1464341" cy="109611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4"/>
          <p:cNvSpPr txBox="1"/>
          <p:nvPr/>
        </p:nvSpPr>
        <p:spPr>
          <a:xfrm>
            <a:off x="-143306" y="644107"/>
            <a:ext cx="722254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0000"/>
                </a:solidFill>
                <a:latin typeface="Pacifico" panose="020B0604020202020204" charset="0"/>
                <a:ea typeface="Pacifico"/>
                <a:cs typeface="Pacifico"/>
                <a:sym typeface="Pacifico"/>
              </a:rPr>
              <a:t>Kết</a:t>
            </a:r>
            <a:r>
              <a:rPr lang="en-US" sz="5400" dirty="0">
                <a:solidFill>
                  <a:srgbClr val="FF0000"/>
                </a:solidFill>
                <a:latin typeface="Pacifico" panose="020B0604020202020204" charset="0"/>
                <a:ea typeface="Pacifico"/>
                <a:cs typeface="Pacifico"/>
                <a:sym typeface="Pacific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Pacifico" panose="020B0604020202020204" charset="0"/>
                <a:ea typeface="Pacifico"/>
                <a:cs typeface="Pacifico"/>
                <a:sym typeface="Pacifico"/>
              </a:rPr>
              <a:t>Luận</a:t>
            </a:r>
            <a:r>
              <a:rPr lang="en-US" sz="5400" dirty="0">
                <a:solidFill>
                  <a:srgbClr val="FF0000"/>
                </a:solidFill>
                <a:latin typeface="Pacifico" panose="020B0604020202020204" charset="0"/>
                <a:ea typeface="Pacifico"/>
                <a:cs typeface="Pacifico"/>
                <a:sym typeface="Pacifico"/>
              </a:rPr>
              <a:t> Chung</a:t>
            </a:r>
            <a:endParaRPr sz="5400" b="0" dirty="0">
              <a:solidFill>
                <a:srgbClr val="FF0000"/>
              </a:solidFill>
              <a:latin typeface="Pacifico" panose="020B0604020202020204" charset="0"/>
              <a:ea typeface="Pacifico"/>
              <a:cs typeface="Pacifico"/>
              <a:sym typeface="Pacifico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10315" y="2161229"/>
            <a:ext cx="8229600" cy="1828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vi-VN" altLang="vi-VN" sz="4800" dirty="0">
                <a:solidFill>
                  <a:schemeClr val="bg1"/>
                </a:solidFill>
                <a:latin typeface="Pacifico" panose="020B0604020202020204" charset="0"/>
                <a:cs typeface="Times New Roman" panose="02020603050405020304" pitchFamily="18" charset="0"/>
              </a:rPr>
              <a:t>     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Cần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phải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tôn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trọng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đám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tang,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không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nên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làm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gì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xúc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phạm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đến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tang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lễ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.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Đó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là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một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biểu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hiện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của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nếp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sống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văn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hóa</a:t>
            </a:r>
            <a:r>
              <a:rPr lang="en-US" altLang="vi-VN" sz="4800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25"/>
          <p:cNvSpPr txBox="1"/>
          <p:nvPr/>
        </p:nvSpPr>
        <p:spPr>
          <a:xfrm>
            <a:off x="2821940" y="2828836"/>
            <a:ext cx="654812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dirty="0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Thanks 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/>
          <p:nvPr/>
        </p:nvSpPr>
        <p:spPr>
          <a:xfrm>
            <a:off x="762000" y="2561058"/>
            <a:ext cx="10668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Chào mừng các em đến với lớp học</a:t>
            </a:r>
            <a:endParaRPr sz="6000">
              <a:solidFill>
                <a:srgbClr val="F4EDD5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3197290" y="3760623"/>
            <a:ext cx="57974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BE4D4"/>
                </a:solidFill>
                <a:latin typeface="Dosis"/>
                <a:ea typeface="Dosis"/>
                <a:cs typeface="Dosis"/>
                <a:sym typeface="Dosis"/>
              </a:rPr>
              <a:t>MÔN: ĐẠO ĐỨC</a:t>
            </a:r>
            <a:endParaRPr sz="3600" dirty="0">
              <a:solidFill>
                <a:srgbClr val="FBE4D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1704109" y="4683777"/>
            <a:ext cx="72906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34819"/>
                </a:solidFill>
                <a:latin typeface="Dosis"/>
                <a:ea typeface="Dosis"/>
                <a:cs typeface="Dosis"/>
                <a:sym typeface="Dosis"/>
              </a:rPr>
              <a:t>BÀI: TÔN TRỌNG ĐÁM TANG ( TIẾT 2)</a:t>
            </a:r>
            <a:endParaRPr sz="3600" dirty="0">
              <a:solidFill>
                <a:srgbClr val="234819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1703917" y="2266951"/>
            <a:ext cx="1547283" cy="116046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19034" y="2276475"/>
            <a:ext cx="1547284" cy="1162050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32033" y="2266951"/>
            <a:ext cx="1549400" cy="116046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947151" y="2266951"/>
            <a:ext cx="1547283" cy="116046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85" y="2381250"/>
            <a:ext cx="1085849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18" y="2425700"/>
            <a:ext cx="1085849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2439989"/>
            <a:ext cx="1085851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85" y="2468564"/>
            <a:ext cx="1085849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: Rounded Corners 27"/>
          <p:cNvSpPr/>
          <p:nvPr/>
        </p:nvSpPr>
        <p:spPr>
          <a:xfrm>
            <a:off x="1411817" y="3429001"/>
            <a:ext cx="21336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en-US" altLang="zh-CN" sz="2100" b="1">
                <a:solidFill>
                  <a:srgbClr val="222A3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ea"/>
              </a:rPr>
              <a:t>Chuẩn bị đầy đủ sách vở, đồ dùng</a:t>
            </a:r>
            <a:endParaRPr lang="zh-CN" altLang="en-US" sz="2100" b="1">
              <a:solidFill>
                <a:srgbClr val="222A35"/>
              </a:solidFill>
              <a:latin typeface="Times New Roman" pitchFamily="18" charset="0"/>
              <a:ea typeface="SimSun" pitchFamily="2" charset="-122"/>
              <a:cs typeface="Times New Roman" pitchFamily="18" charset="0"/>
              <a:sym typeface="+mn-ea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3826934" y="3429001"/>
            <a:ext cx="2131484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100" b="1">
                <a:solidFill>
                  <a:srgbClr val="222A3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ea"/>
              </a:rPr>
              <a:t>Tập trung lắng nghe</a:t>
            </a:r>
            <a:endParaRPr lang="zh-CN" altLang="en-US" sz="2100" b="1">
              <a:solidFill>
                <a:srgbClr val="222A35"/>
              </a:solidFill>
              <a:latin typeface="Times New Roman" pitchFamily="18" charset="0"/>
              <a:ea typeface="SimSun" pitchFamily="2" charset="-122"/>
              <a:cs typeface="Times New Roman" pitchFamily="18" charset="0"/>
              <a:sym typeface="+mn-ea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6239933" y="3429001"/>
            <a:ext cx="21336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100" b="1">
                <a:solidFill>
                  <a:srgbClr val="222A3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ea"/>
              </a:rPr>
              <a:t>Chủ động ghi chép</a:t>
            </a:r>
            <a:endParaRPr lang="zh-CN" altLang="en-US" sz="2100" b="1">
              <a:solidFill>
                <a:srgbClr val="222A35"/>
              </a:solidFill>
              <a:latin typeface="Times New Roman" pitchFamily="18" charset="0"/>
              <a:ea typeface="SimSun" pitchFamily="2" charset="-122"/>
              <a:cs typeface="Times New Roman" pitchFamily="18" charset="0"/>
              <a:sym typeface="+mn-ea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8655051" y="3429001"/>
            <a:ext cx="2131483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en-US" altLang="zh-CN" sz="2100" b="1">
                <a:solidFill>
                  <a:srgbClr val="222A3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ea"/>
              </a:rPr>
              <a:t>Thực hành yêu cầu của giáo viên</a:t>
            </a:r>
            <a:endParaRPr lang="zh-CN" altLang="en-US" sz="2100" b="1">
              <a:solidFill>
                <a:srgbClr val="222A35"/>
              </a:solidFill>
              <a:latin typeface="Times New Roman" pitchFamily="18" charset="0"/>
              <a:ea typeface="SimSun" pitchFamily="2" charset="-122"/>
              <a:cs typeface="Times New Roman" pitchFamily="18" charset="0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325563"/>
            <a:ext cx="12192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833034" y="1071564"/>
            <a:ext cx="8525933" cy="51117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YÊU CẦU THAM GIA TIẾT HỌC</a:t>
            </a:r>
            <a:endParaRPr lang="zh-CN" altLang="en-US" sz="2400" b="1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14592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/>
          <p:nvPr/>
        </p:nvSpPr>
        <p:spPr>
          <a:xfrm>
            <a:off x="2456542" y="556183"/>
            <a:ext cx="81788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ÔN BÀI CŨ</a:t>
            </a:r>
            <a:endParaRPr sz="3600" b="0" i="1" dirty="0">
              <a:solidFill>
                <a:srgbClr val="F4EDD5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290436"/>
            <a:ext cx="5685972" cy="4422422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1428894"/>
            <a:ext cx="8106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Vì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sao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cần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phải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tôn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trọng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đám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tang?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63772" y="3127061"/>
            <a:ext cx="616857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b="0" dirty="0">
                <a:solidFill>
                  <a:schemeClr val="bg1"/>
                </a:solidFill>
                <a:latin typeface="Pacifico" panose="020B0604020202020204" charset="0"/>
                <a:cs typeface="Times New Roman" panose="02020603050405020304" pitchFamily="18" charset="0"/>
              </a:rPr>
              <a:t>  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Đám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tang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là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lễ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chôn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cất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người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đã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khuất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đây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là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sự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kiện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đau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buồn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đối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với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người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thân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trong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gia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đình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họ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vì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thế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chúng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ta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cần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chia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sẻ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nỗi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buồn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lịch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sự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nghiêm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túc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tôn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trọng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không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khí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 tang </a:t>
            </a:r>
            <a:r>
              <a:rPr lang="en-US" altLang="vi-VN" b="0" dirty="0" err="1">
                <a:latin typeface="Pacifico" panose="020B0604020202020204" charset="0"/>
                <a:cs typeface="Times New Roman" panose="02020603050405020304" pitchFamily="18" charset="0"/>
              </a:rPr>
              <a:t>lễ</a:t>
            </a:r>
            <a:r>
              <a:rPr lang="en-US" altLang="vi-VN" b="0" dirty="0">
                <a:latin typeface="Pacifico" panose="020B0604020202020204" charset="0"/>
                <a:cs typeface="Times New Roman" panose="02020603050405020304" pitchFamily="18" charset="0"/>
              </a:rPr>
              <a:t>. </a:t>
            </a:r>
            <a:endParaRPr lang="en-US" altLang="vi-VN" dirty="0">
              <a:latin typeface="Pacific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"/>
          <p:cNvSpPr txBox="1"/>
          <p:nvPr/>
        </p:nvSpPr>
        <p:spPr>
          <a:xfrm>
            <a:off x="285086" y="1078698"/>
            <a:ext cx="1191622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1" dirty="0" err="1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Hãy</a:t>
            </a:r>
            <a:r>
              <a:rPr lang="en-US" sz="3600" b="0" i="1" dirty="0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3600" b="0" i="1" dirty="0" err="1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kể</a:t>
            </a:r>
            <a:r>
              <a:rPr lang="en-US" sz="3600" b="0" i="1" dirty="0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3600" b="0" i="1" dirty="0" err="1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nhữn</a:t>
            </a:r>
            <a:r>
              <a:rPr lang="en-US" sz="3600" i="1" dirty="0" err="1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g</a:t>
            </a:r>
            <a:r>
              <a:rPr lang="en-US" sz="3600" i="1" dirty="0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việc</a:t>
            </a:r>
            <a:r>
              <a:rPr lang="en-US" sz="3600" i="1" dirty="0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làm</a:t>
            </a:r>
            <a:r>
              <a:rPr lang="en-US" sz="3600" i="1" dirty="0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đúng</a:t>
            </a:r>
            <a:r>
              <a:rPr lang="en-US" sz="3600" i="1" dirty="0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thể</a:t>
            </a:r>
            <a:r>
              <a:rPr lang="en-US" sz="3600" i="1" dirty="0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hiện</a:t>
            </a:r>
            <a:r>
              <a:rPr lang="en-US" sz="3600" i="1" dirty="0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sự</a:t>
            </a:r>
            <a:r>
              <a:rPr lang="en-US" sz="3600" i="1" dirty="0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tôn</a:t>
            </a:r>
            <a:r>
              <a:rPr lang="en-US" sz="3600" i="1" dirty="0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trọng</a:t>
            </a:r>
            <a:r>
              <a:rPr lang="en-US" sz="3600" i="1" dirty="0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đám</a:t>
            </a:r>
            <a:r>
              <a:rPr lang="en-US" sz="3600" i="1" dirty="0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rPr>
              <a:t> tang?</a:t>
            </a:r>
            <a:endParaRPr sz="3600" b="0" i="1" dirty="0">
              <a:solidFill>
                <a:schemeClr val="tx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grpSp>
        <p:nvGrpSpPr>
          <p:cNvPr id="186" name="Google Shape;186;p3"/>
          <p:cNvGrpSpPr/>
          <p:nvPr/>
        </p:nvGrpSpPr>
        <p:grpSpPr>
          <a:xfrm>
            <a:off x="5840519" y="3128057"/>
            <a:ext cx="511634" cy="524832"/>
            <a:chOff x="2772242" y="1560385"/>
            <a:chExt cx="376198" cy="385905"/>
          </a:xfrm>
        </p:grpSpPr>
        <p:sp>
          <p:nvSpPr>
            <p:cNvPr id="187" name="Google Shape;187;p3"/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 extrusionOk="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solidFill>
              <a:srgbClr val="7989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/>
              <a:ahLst/>
              <a:cxnLst/>
              <a:rect l="l" t="t" r="r" b="b"/>
              <a:pathLst>
                <a:path w="238125" h="171450" extrusionOk="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solidFill>
              <a:srgbClr val="7989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/>
              <a:ahLst/>
              <a:cxnLst/>
              <a:rect l="l" t="t" r="r" b="b"/>
              <a:pathLst>
                <a:path w="142875" h="133350" extrusionOk="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solidFill>
              <a:srgbClr val="7989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/>
              <a:ahLst/>
              <a:cxnLst/>
              <a:rect l="l" t="t" r="r" b="b"/>
              <a:pathLst>
                <a:path w="180975" h="276225" extrusionOk="0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solidFill>
              <a:srgbClr val="7989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93" name="Google Shape;193;p3"/>
          <p:cNvGrpSpPr/>
          <p:nvPr/>
        </p:nvGrpSpPr>
        <p:grpSpPr>
          <a:xfrm>
            <a:off x="2750783" y="3122713"/>
            <a:ext cx="401576" cy="535520"/>
            <a:chOff x="3471472" y="902398"/>
            <a:chExt cx="295275" cy="393763"/>
          </a:xfrm>
        </p:grpSpPr>
        <p:sp>
          <p:nvSpPr>
            <p:cNvPr id="194" name="Google Shape;194;p3"/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/>
              <a:ahLst/>
              <a:cxnLst/>
              <a:rect l="l" t="t" r="r" b="b"/>
              <a:pathLst>
                <a:path w="142875" h="76200" extrusionOk="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solidFill>
              <a:srgbClr val="7989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/>
              <a:ahLst/>
              <a:cxnLst/>
              <a:rect l="l" t="t" r="r" b="b"/>
              <a:pathLst>
                <a:path w="295275" h="371475" extrusionOk="0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solidFill>
              <a:srgbClr val="7989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97" name="Google Shape;197;p3"/>
          <p:cNvSpPr/>
          <p:nvPr/>
        </p:nvSpPr>
        <p:spPr>
          <a:xfrm>
            <a:off x="159657" y="5367127"/>
            <a:ext cx="494937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Dừng</a:t>
            </a:r>
            <a:r>
              <a:rPr lang="en-US" sz="3200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xe</a:t>
            </a:r>
            <a:r>
              <a:rPr lang="en-US" sz="3200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nhường</a:t>
            </a:r>
            <a:r>
              <a:rPr lang="en-US" sz="3200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đường</a:t>
            </a:r>
            <a:endParaRPr sz="3200" b="1" dirty="0">
              <a:solidFill>
                <a:schemeClr val="tx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98" name="Google Shape;198;p3"/>
          <p:cNvGrpSpPr/>
          <p:nvPr/>
        </p:nvGrpSpPr>
        <p:grpSpPr>
          <a:xfrm>
            <a:off x="8962426" y="3124916"/>
            <a:ext cx="531118" cy="531114"/>
            <a:chOff x="752656" y="1562597"/>
            <a:chExt cx="390525" cy="390525"/>
          </a:xfrm>
        </p:grpSpPr>
        <p:sp>
          <p:nvSpPr>
            <p:cNvPr id="199" name="Google Shape;199;p3"/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/>
              <a:ahLst/>
              <a:cxnLst/>
              <a:rect l="l" t="t" r="r" b="b"/>
              <a:pathLst>
                <a:path w="209550" h="161925" extrusionOk="0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solidFill>
              <a:srgbClr val="7989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/>
              <a:ahLst/>
              <a:cxnLst/>
              <a:rect l="l" t="t" r="r" b="b"/>
              <a:pathLst>
                <a:path w="95250" h="104775" extrusionOk="0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solidFill>
              <a:srgbClr val="7989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/>
              <a:ahLst/>
              <a:cxnLst/>
              <a:rect l="l" t="t" r="r" b="b"/>
              <a:pathLst>
                <a:path w="95250" h="171450" extrusionOk="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solidFill>
              <a:srgbClr val="7989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/>
              <a:ahLst/>
              <a:cxnLst/>
              <a:rect l="l" t="t" r="r" b="b"/>
              <a:pathLst>
                <a:path w="142875" h="304800" extrusionOk="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solidFill>
              <a:srgbClr val="7989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 extrusionOk="0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solidFill>
              <a:srgbClr val="7989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pic>
        <p:nvPicPr>
          <p:cNvPr id="23" name="Picture 18" descr="Ton trong dam t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9" y="1823198"/>
            <a:ext cx="5899807" cy="341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7344" r="69542" b="59657"/>
          <a:stretch/>
        </p:blipFill>
        <p:spPr>
          <a:xfrm>
            <a:off x="6055979" y="3295621"/>
            <a:ext cx="6136022" cy="3372665"/>
          </a:xfrm>
          <a:prstGeom prst="rect">
            <a:avLst/>
          </a:prstGeom>
        </p:spPr>
      </p:pic>
      <p:sp>
        <p:nvSpPr>
          <p:cNvPr id="25" name="Google Shape;197;p3"/>
          <p:cNvSpPr/>
          <p:nvPr/>
        </p:nvSpPr>
        <p:spPr>
          <a:xfrm>
            <a:off x="6678943" y="2337854"/>
            <a:ext cx="494937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Ngả</a:t>
            </a:r>
            <a:r>
              <a:rPr lang="en-US" sz="3200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mũ</a:t>
            </a:r>
            <a:r>
              <a:rPr lang="en-US" sz="3200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nón</a:t>
            </a:r>
            <a:r>
              <a:rPr lang="en-US" sz="3200" b="1" dirty="0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Dosis"/>
                <a:ea typeface="Dosis"/>
                <a:cs typeface="Dosis"/>
                <a:sym typeface="Dosis"/>
              </a:rPr>
              <a:t>chào</a:t>
            </a:r>
            <a:endParaRPr sz="3200" b="1" dirty="0">
              <a:solidFill>
                <a:schemeClr val="tx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3" y="1474840"/>
            <a:ext cx="12192000" cy="53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320800" y="2347312"/>
            <a:ext cx="1087120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F2F2F2"/>
                </a:solidFill>
                <a:latin typeface="HP001 4 hàng" pitchFamily="34" charset="0"/>
              </a:rPr>
              <a:t>Thứ</a:t>
            </a:r>
            <a:r>
              <a:rPr lang="en-US" altLang="en-US" sz="4400" b="1" dirty="0">
                <a:solidFill>
                  <a:srgbClr val="F2F2F2"/>
                </a:solidFill>
                <a:latin typeface="HP001 4 hàng" pitchFamily="34" charset="0"/>
              </a:rPr>
              <a:t> , </a:t>
            </a:r>
            <a:r>
              <a:rPr lang="en-US" altLang="en-US" sz="4400" b="1" dirty="0" err="1">
                <a:solidFill>
                  <a:srgbClr val="F2F2F2"/>
                </a:solidFill>
                <a:latin typeface="HP001 4 hàng" pitchFamily="34" charset="0"/>
              </a:rPr>
              <a:t>ngày</a:t>
            </a:r>
            <a:r>
              <a:rPr lang="en-US" altLang="en-US" sz="4400" b="1" dirty="0">
                <a:solidFill>
                  <a:srgbClr val="F2F2F2"/>
                </a:solidFill>
                <a:latin typeface="HP001 4 hàng" pitchFamily="34" charset="0"/>
              </a:rPr>
              <a:t>  </a:t>
            </a:r>
            <a:r>
              <a:rPr lang="en-US" altLang="en-US" sz="4400" b="1" dirty="0" err="1">
                <a:solidFill>
                  <a:srgbClr val="F2F2F2"/>
                </a:solidFill>
                <a:latin typeface="HP001 4 hàng" pitchFamily="34" charset="0"/>
              </a:rPr>
              <a:t>tháng</a:t>
            </a:r>
            <a:r>
              <a:rPr lang="en-US" altLang="en-US" sz="4400" b="1" dirty="0">
                <a:solidFill>
                  <a:srgbClr val="F2F2F2"/>
                </a:solidFill>
                <a:latin typeface="HP001 4 hàng" pitchFamily="34" charset="0"/>
              </a:rPr>
              <a:t>  </a:t>
            </a:r>
            <a:r>
              <a:rPr lang="en-US" altLang="en-US" sz="4400" b="1" dirty="0" err="1">
                <a:solidFill>
                  <a:srgbClr val="F2F2F2"/>
                </a:solidFill>
                <a:latin typeface="HP001 4 hàng" pitchFamily="34" charset="0"/>
              </a:rPr>
              <a:t>năm</a:t>
            </a:r>
            <a:r>
              <a:rPr lang="en-US" altLang="en-US" sz="4400" b="1" dirty="0">
                <a:solidFill>
                  <a:srgbClr val="F2F2F2"/>
                </a:solidFill>
                <a:latin typeface="HP001 4 hàng" pitchFamily="34" charset="0"/>
              </a:rPr>
              <a:t> 2022</a:t>
            </a:r>
            <a:endParaRPr lang="vi-VN" altLang="en-US" sz="4400" b="1" dirty="0">
              <a:solidFill>
                <a:srgbClr val="F2F2F2"/>
              </a:solidFill>
              <a:latin typeface="HP001 4 hàng" pitchFamily="34" charset="0"/>
            </a:endParaRPr>
          </a:p>
        </p:txBody>
      </p: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4966911" y="3243999"/>
            <a:ext cx="807508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F2F2F2"/>
                </a:solidFill>
                <a:latin typeface="HP001 4 hàng" pitchFamily="34" charset="0"/>
              </a:rPr>
              <a:t>Đạo</a:t>
            </a:r>
            <a:r>
              <a:rPr lang="en-US" altLang="en-US" sz="4400" b="1" dirty="0">
                <a:solidFill>
                  <a:srgbClr val="F2F2F2"/>
                </a:solidFill>
                <a:latin typeface="HP001 4 hàng" pitchFamily="34" charset="0"/>
              </a:rPr>
              <a:t> </a:t>
            </a:r>
            <a:r>
              <a:rPr lang="en-US" altLang="en-US" sz="4400" b="1" dirty="0" err="1">
                <a:solidFill>
                  <a:srgbClr val="F2F2F2"/>
                </a:solidFill>
                <a:latin typeface="HP001 4 hàng" pitchFamily="34" charset="0"/>
              </a:rPr>
              <a:t>đức</a:t>
            </a:r>
            <a:endParaRPr lang="vi-VN" altLang="en-US" sz="4400" b="1" dirty="0">
              <a:solidFill>
                <a:srgbClr val="F2F2F2"/>
              </a:solidFill>
              <a:latin typeface="HP001 4 hàng" pitchFamily="34" charset="0"/>
            </a:endParaRP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430913" y="4176114"/>
            <a:ext cx="939800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FFFF00"/>
                </a:solidFill>
                <a:latin typeface="HP001 4 hàng" pitchFamily="34" charset="0"/>
              </a:rPr>
              <a:t>        </a:t>
            </a:r>
            <a:r>
              <a:rPr lang="en-US" altLang="en-US" sz="4400" b="1" dirty="0" err="1">
                <a:solidFill>
                  <a:srgbClr val="FFFF00"/>
                </a:solidFill>
                <a:latin typeface="HP001 4 hàng" pitchFamily="34" charset="0"/>
              </a:rPr>
              <a:t>Tôn</a:t>
            </a:r>
            <a:r>
              <a:rPr lang="en-US" altLang="en-US" sz="44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HP001 4 hàng" pitchFamily="34" charset="0"/>
              </a:rPr>
              <a:t>trọng</a:t>
            </a:r>
            <a:r>
              <a:rPr lang="en-US" altLang="en-US" sz="44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HP001 4 hàng" pitchFamily="34" charset="0"/>
              </a:rPr>
              <a:t>đám</a:t>
            </a:r>
            <a:r>
              <a:rPr lang="en-US" altLang="en-US" sz="44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4400" b="1">
                <a:solidFill>
                  <a:srgbClr val="FFFF00"/>
                </a:solidFill>
                <a:latin typeface="HP001 4 hàng" pitchFamily="34" charset="0"/>
              </a:rPr>
              <a:t>tang (Tiết </a:t>
            </a:r>
            <a:r>
              <a:rPr lang="en-US" altLang="en-US" sz="4400" b="1" dirty="0">
                <a:solidFill>
                  <a:srgbClr val="FFFF00"/>
                </a:solidFill>
                <a:latin typeface="HP001 4 hàng" pitchFamily="34" charset="0"/>
              </a:rPr>
              <a:t>2)</a:t>
            </a:r>
            <a:endParaRPr lang="vi-VN" altLang="en-US" sz="44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4024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10912" y="5673513"/>
            <a:ext cx="1122591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800" dirty="0">
                <a:latin typeface="Pacifico" panose="020B0604020202020204" charset="0"/>
              </a:rPr>
              <a:t>c) </a:t>
            </a:r>
            <a:r>
              <a:rPr lang="en-US" altLang="vi-VN" sz="3800" dirty="0" err="1">
                <a:latin typeface="Pacifico" panose="020B0604020202020204" charset="0"/>
              </a:rPr>
              <a:t>Tôn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trọng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đám</a:t>
            </a:r>
            <a:r>
              <a:rPr lang="en-US" altLang="vi-VN" sz="3800" dirty="0">
                <a:latin typeface="Pacifico" panose="020B0604020202020204" charset="0"/>
              </a:rPr>
              <a:t> tang </a:t>
            </a:r>
            <a:r>
              <a:rPr lang="en-US" altLang="vi-VN" sz="3800" dirty="0" err="1">
                <a:latin typeface="Pacifico" panose="020B0604020202020204" charset="0"/>
              </a:rPr>
              <a:t>là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biểu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hiện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của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nếp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sống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văn</a:t>
            </a:r>
            <a:r>
              <a:rPr lang="en-US" altLang="vi-VN" sz="3800" dirty="0">
                <a:latin typeface="Pacifico" panose="020B0604020202020204" charset="0"/>
              </a:rPr>
              <a:t> minh.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10912" y="3991656"/>
            <a:ext cx="111810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800" dirty="0">
                <a:latin typeface="Pacifico" panose="020B0604020202020204" charset="0"/>
              </a:rPr>
              <a:t>b) </a:t>
            </a:r>
            <a:r>
              <a:rPr lang="en-US" altLang="vi-VN" sz="3800" dirty="0" err="1">
                <a:latin typeface="Pacifico" panose="020B0604020202020204" charset="0"/>
              </a:rPr>
              <a:t>Tôn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trọng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đám</a:t>
            </a:r>
            <a:r>
              <a:rPr lang="en-US" altLang="vi-VN" sz="3800" dirty="0">
                <a:latin typeface="Pacifico" panose="020B0604020202020204" charset="0"/>
              </a:rPr>
              <a:t> tang </a:t>
            </a:r>
            <a:r>
              <a:rPr lang="en-US" altLang="vi-VN" sz="3800" dirty="0" err="1">
                <a:latin typeface="Pacifico" panose="020B0604020202020204" charset="0"/>
              </a:rPr>
              <a:t>là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tôn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trọng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người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đã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khuất</a:t>
            </a:r>
            <a:r>
              <a:rPr lang="en-US" altLang="vi-VN" sz="3800" dirty="0">
                <a:latin typeface="Pacifico" panose="020B0604020202020204" charset="0"/>
              </a:rPr>
              <a:t>, </a:t>
            </a:r>
            <a:r>
              <a:rPr lang="en-US" altLang="vi-VN" sz="3800" dirty="0" err="1">
                <a:latin typeface="Pacifico" panose="020B0604020202020204" charset="0"/>
              </a:rPr>
              <a:t>gia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đình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họ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và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những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người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cùng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đi</a:t>
            </a:r>
            <a:r>
              <a:rPr lang="en-US" altLang="vi-VN" sz="3800" dirty="0">
                <a:latin typeface="Pacifico" panose="020B0604020202020204" charset="0"/>
              </a:rPr>
              <a:t> </a:t>
            </a:r>
            <a:r>
              <a:rPr lang="en-US" altLang="vi-VN" sz="3800" dirty="0" err="1">
                <a:latin typeface="Pacifico" panose="020B0604020202020204" charset="0"/>
              </a:rPr>
              <a:t>đưa</a:t>
            </a:r>
            <a:r>
              <a:rPr lang="en-US" altLang="vi-VN" sz="3800" dirty="0">
                <a:latin typeface="Pacifico" panose="020B0604020202020204" charset="0"/>
              </a:rPr>
              <a:t> tang.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14795" y="828333"/>
            <a:ext cx="116763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4000" dirty="0" err="1">
                <a:latin typeface="Pacifico" panose="020B0604020202020204" charset="0"/>
              </a:rPr>
              <a:t>Đưa</a:t>
            </a:r>
            <a:r>
              <a:rPr lang="en-US" altLang="vi-VN" sz="4000" dirty="0">
                <a:latin typeface="Pacifico" panose="020B0604020202020204" charset="0"/>
              </a:rPr>
              <a:t> </a:t>
            </a:r>
            <a:r>
              <a:rPr lang="en-US" altLang="vi-VN" sz="4000" dirty="0" err="1">
                <a:latin typeface="Pacifico" panose="020B0604020202020204" charset="0"/>
              </a:rPr>
              <a:t>thẻ</a:t>
            </a:r>
            <a:r>
              <a:rPr lang="en-US" altLang="vi-VN" sz="4000" dirty="0">
                <a:latin typeface="Pacifico" panose="020B0604020202020204" charset="0"/>
              </a:rPr>
              <a:t> </a:t>
            </a:r>
            <a:r>
              <a:rPr lang="en-US" altLang="vi-VN" sz="4000" dirty="0" err="1">
                <a:latin typeface="Pacifico" panose="020B0604020202020204" charset="0"/>
              </a:rPr>
              <a:t>sai</a:t>
            </a:r>
            <a:r>
              <a:rPr lang="en-US" altLang="vi-VN" sz="4000" dirty="0">
                <a:latin typeface="Pacifico" panose="020B0604020202020204" charset="0"/>
              </a:rPr>
              <a:t> (</a:t>
            </a:r>
            <a:r>
              <a:rPr lang="en-US" altLang="vi-VN" sz="4000" dirty="0" err="1">
                <a:latin typeface="Pacifico" panose="020B0604020202020204" charset="0"/>
              </a:rPr>
              <a:t>màu</a:t>
            </a:r>
            <a:r>
              <a:rPr lang="en-US" altLang="vi-VN" sz="4000" dirty="0">
                <a:latin typeface="Pacifico" panose="020B0604020202020204" charset="0"/>
              </a:rPr>
              <a:t> </a:t>
            </a:r>
            <a:r>
              <a:rPr lang="en-US" altLang="vi-VN" sz="4000" dirty="0" err="1">
                <a:latin typeface="Pacifico" panose="020B0604020202020204" charset="0"/>
              </a:rPr>
              <a:t>xanh</a:t>
            </a:r>
            <a:r>
              <a:rPr lang="en-US" altLang="vi-VN" sz="4000" dirty="0">
                <a:latin typeface="Pacifico" panose="020B0604020202020204" charset="0"/>
              </a:rPr>
              <a:t>) </a:t>
            </a:r>
            <a:r>
              <a:rPr lang="en-US" altLang="vi-VN" sz="4000" dirty="0" err="1">
                <a:latin typeface="Pacifico" panose="020B0604020202020204" charset="0"/>
              </a:rPr>
              <a:t>nếu</a:t>
            </a:r>
            <a:r>
              <a:rPr lang="en-US" altLang="vi-VN" sz="4000" dirty="0">
                <a:latin typeface="Pacifico" panose="020B0604020202020204" charset="0"/>
              </a:rPr>
              <a:t> </a:t>
            </a:r>
            <a:r>
              <a:rPr lang="en-US" altLang="vi-VN" sz="4000" dirty="0" err="1">
                <a:latin typeface="Pacifico" panose="020B0604020202020204" charset="0"/>
              </a:rPr>
              <a:t>không</a:t>
            </a:r>
            <a:r>
              <a:rPr lang="en-US" altLang="vi-VN" sz="4000" dirty="0">
                <a:latin typeface="Pacifico" panose="020B0604020202020204" charset="0"/>
              </a:rPr>
              <a:t> </a:t>
            </a:r>
            <a:r>
              <a:rPr lang="en-US" altLang="vi-VN" sz="4000" dirty="0" err="1">
                <a:latin typeface="Pacifico" panose="020B0604020202020204" charset="0"/>
              </a:rPr>
              <a:t>tán</a:t>
            </a:r>
            <a:r>
              <a:rPr lang="en-US" altLang="vi-VN" sz="4000" dirty="0">
                <a:latin typeface="Pacifico" panose="020B0604020202020204" charset="0"/>
              </a:rPr>
              <a:t> </a:t>
            </a:r>
            <a:r>
              <a:rPr lang="en-US" altLang="vi-VN" sz="4000" dirty="0" err="1">
                <a:latin typeface="Pacifico" panose="020B0604020202020204" charset="0"/>
              </a:rPr>
              <a:t>thành</a:t>
            </a:r>
            <a:r>
              <a:rPr lang="en-US" altLang="vi-VN" sz="4000" dirty="0">
                <a:latin typeface="Pacifico" panose="020B0604020202020204" charset="0"/>
              </a:rPr>
              <a:t>, </a:t>
            </a:r>
            <a:r>
              <a:rPr lang="en-US" altLang="vi-VN" sz="4000" dirty="0" err="1">
                <a:latin typeface="Pacifico" panose="020B0604020202020204" charset="0"/>
              </a:rPr>
              <a:t>đưa</a:t>
            </a:r>
            <a:r>
              <a:rPr lang="en-US" altLang="vi-VN" sz="4000" dirty="0">
                <a:latin typeface="Pacifico" panose="020B0604020202020204" charset="0"/>
              </a:rPr>
              <a:t> </a:t>
            </a:r>
            <a:r>
              <a:rPr lang="en-US" altLang="vi-VN" sz="4000" dirty="0" err="1">
                <a:latin typeface="Pacifico" panose="020B0604020202020204" charset="0"/>
              </a:rPr>
              <a:t>thẻ</a:t>
            </a:r>
            <a:r>
              <a:rPr lang="en-US" altLang="vi-VN" sz="4000" dirty="0">
                <a:latin typeface="Pacifico" panose="020B0604020202020204" charset="0"/>
              </a:rPr>
              <a:t> </a:t>
            </a:r>
            <a:r>
              <a:rPr lang="en-US" altLang="vi-VN" sz="4000" dirty="0" err="1">
                <a:latin typeface="Pacifico" panose="020B0604020202020204" charset="0"/>
              </a:rPr>
              <a:t>đúng</a:t>
            </a:r>
            <a:r>
              <a:rPr lang="en-US" altLang="vi-VN" sz="4000" dirty="0">
                <a:latin typeface="Pacifico" panose="020B0604020202020204" charset="0"/>
              </a:rPr>
              <a:t> (</a:t>
            </a:r>
            <a:r>
              <a:rPr lang="en-US" altLang="vi-VN" sz="4000" dirty="0" err="1">
                <a:latin typeface="Pacifico" panose="020B0604020202020204" charset="0"/>
              </a:rPr>
              <a:t>màu</a:t>
            </a:r>
            <a:r>
              <a:rPr lang="en-US" altLang="vi-VN" sz="4000" dirty="0">
                <a:latin typeface="Pacifico" panose="020B0604020202020204" charset="0"/>
              </a:rPr>
              <a:t> </a:t>
            </a:r>
            <a:r>
              <a:rPr lang="en-US" altLang="vi-VN" sz="4000" dirty="0" err="1">
                <a:latin typeface="Pacifico" panose="020B0604020202020204" charset="0"/>
              </a:rPr>
              <a:t>đỏ</a:t>
            </a:r>
            <a:r>
              <a:rPr lang="en-US" altLang="vi-VN" sz="4000" dirty="0">
                <a:latin typeface="Pacifico" panose="020B0604020202020204" charset="0"/>
              </a:rPr>
              <a:t>) </a:t>
            </a:r>
            <a:r>
              <a:rPr lang="en-US" altLang="vi-VN" sz="4000" dirty="0" err="1">
                <a:latin typeface="Pacifico" panose="020B0604020202020204" charset="0"/>
              </a:rPr>
              <a:t>nếu</a:t>
            </a:r>
            <a:r>
              <a:rPr lang="en-US" altLang="vi-VN" sz="4000" dirty="0">
                <a:latin typeface="Pacifico" panose="020B0604020202020204" charset="0"/>
              </a:rPr>
              <a:t> </a:t>
            </a:r>
            <a:r>
              <a:rPr lang="en-US" altLang="vi-VN" sz="4000" dirty="0" err="1">
                <a:latin typeface="Pacifico" panose="020B0604020202020204" charset="0"/>
              </a:rPr>
              <a:t>tán</a:t>
            </a:r>
            <a:r>
              <a:rPr lang="en-US" altLang="vi-VN" sz="4000" dirty="0">
                <a:latin typeface="Pacifico" panose="020B0604020202020204" charset="0"/>
              </a:rPr>
              <a:t> </a:t>
            </a:r>
            <a:r>
              <a:rPr lang="en-US" altLang="vi-VN" sz="4000" dirty="0" err="1">
                <a:latin typeface="Pacifico" panose="020B0604020202020204" charset="0"/>
              </a:rPr>
              <a:t>thành</a:t>
            </a:r>
            <a:r>
              <a:rPr lang="en-US" altLang="vi-VN" sz="4000" dirty="0">
                <a:latin typeface="Pacifico" panose="020B0604020202020204" charset="0"/>
              </a:rPr>
              <a:t> </a:t>
            </a:r>
            <a:r>
              <a:rPr lang="en-US" altLang="vi-VN" sz="4000" dirty="0" err="1">
                <a:latin typeface="Pacifico" panose="020B0604020202020204" charset="0"/>
              </a:rPr>
              <a:t>những</a:t>
            </a:r>
            <a:r>
              <a:rPr lang="en-US" altLang="vi-VN" sz="4000" dirty="0">
                <a:latin typeface="Pacifico" panose="020B0604020202020204" charset="0"/>
              </a:rPr>
              <a:t> ý </a:t>
            </a:r>
            <a:r>
              <a:rPr lang="en-US" altLang="vi-VN" sz="4000" dirty="0" err="1">
                <a:latin typeface="Pacifico" panose="020B0604020202020204" charset="0"/>
              </a:rPr>
              <a:t>kiến</a:t>
            </a:r>
            <a:r>
              <a:rPr lang="en-US" altLang="vi-VN" sz="4000" dirty="0">
                <a:latin typeface="Pacifico" panose="020B0604020202020204" charset="0"/>
              </a:rPr>
              <a:t> </a:t>
            </a:r>
            <a:r>
              <a:rPr lang="en-US" altLang="vi-VN" sz="4000" dirty="0" err="1">
                <a:latin typeface="Pacifico" panose="020B0604020202020204" charset="0"/>
              </a:rPr>
              <a:t>sau</a:t>
            </a:r>
            <a:r>
              <a:rPr lang="en-US" altLang="vi-VN" sz="4000" dirty="0">
                <a:latin typeface="Pacifico" panose="020B0604020202020204" charset="0"/>
              </a:rPr>
              <a:t>: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67323" y="2510190"/>
            <a:ext cx="111694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800" b="1" dirty="0">
                <a:latin typeface="Pacifico" panose="020B0604020202020204" charset="0"/>
              </a:rPr>
              <a:t>a) </a:t>
            </a:r>
            <a:r>
              <a:rPr lang="en-US" altLang="vi-VN" sz="3800" b="1" dirty="0" err="1">
                <a:latin typeface="Pacifico" panose="020B0604020202020204" charset="0"/>
              </a:rPr>
              <a:t>Chỉ</a:t>
            </a:r>
            <a:r>
              <a:rPr lang="en-US" altLang="vi-VN" sz="3800" b="1" dirty="0">
                <a:latin typeface="Pacifico" panose="020B0604020202020204" charset="0"/>
              </a:rPr>
              <a:t> </a:t>
            </a:r>
            <a:r>
              <a:rPr lang="en-US" altLang="vi-VN" sz="3800" b="1" dirty="0" err="1">
                <a:latin typeface="Pacifico" panose="020B0604020202020204" charset="0"/>
              </a:rPr>
              <a:t>cần</a:t>
            </a:r>
            <a:r>
              <a:rPr lang="en-US" altLang="vi-VN" sz="3800" b="1" dirty="0">
                <a:latin typeface="Pacifico" panose="020B0604020202020204" charset="0"/>
              </a:rPr>
              <a:t> </a:t>
            </a:r>
            <a:r>
              <a:rPr lang="en-US" altLang="vi-VN" sz="3800" b="1" dirty="0" err="1">
                <a:latin typeface="Pacifico" panose="020B0604020202020204" charset="0"/>
              </a:rPr>
              <a:t>tôn</a:t>
            </a:r>
            <a:r>
              <a:rPr lang="en-US" altLang="vi-VN" sz="3800" b="1" dirty="0">
                <a:latin typeface="Pacifico" panose="020B0604020202020204" charset="0"/>
              </a:rPr>
              <a:t> </a:t>
            </a:r>
            <a:r>
              <a:rPr lang="en-US" altLang="vi-VN" sz="3800" b="1" dirty="0" err="1">
                <a:latin typeface="Pacifico" panose="020B0604020202020204" charset="0"/>
              </a:rPr>
              <a:t>trọng</a:t>
            </a:r>
            <a:r>
              <a:rPr lang="en-US" altLang="vi-VN" sz="3800" b="1" dirty="0">
                <a:latin typeface="Pacifico" panose="020B0604020202020204" charset="0"/>
              </a:rPr>
              <a:t> </a:t>
            </a:r>
            <a:r>
              <a:rPr lang="en-US" altLang="vi-VN" sz="3800" b="1" dirty="0" err="1">
                <a:latin typeface="Pacifico" panose="020B0604020202020204" charset="0"/>
              </a:rPr>
              <a:t>đám</a:t>
            </a:r>
            <a:r>
              <a:rPr lang="en-US" altLang="vi-VN" sz="3800" b="1" dirty="0">
                <a:latin typeface="Pacifico" panose="020B0604020202020204" charset="0"/>
              </a:rPr>
              <a:t> tang </a:t>
            </a:r>
            <a:r>
              <a:rPr lang="en-US" altLang="vi-VN" sz="3800" b="1" dirty="0" err="1">
                <a:latin typeface="Pacifico" panose="020B0604020202020204" charset="0"/>
              </a:rPr>
              <a:t>của</a:t>
            </a:r>
            <a:r>
              <a:rPr lang="en-US" altLang="vi-VN" sz="3800" b="1" dirty="0">
                <a:latin typeface="Pacifico" panose="020B0604020202020204" charset="0"/>
              </a:rPr>
              <a:t> </a:t>
            </a:r>
            <a:r>
              <a:rPr lang="en-US" altLang="vi-VN" sz="3800" b="1" dirty="0" err="1">
                <a:latin typeface="Pacifico" panose="020B0604020202020204" charset="0"/>
              </a:rPr>
              <a:t>những</a:t>
            </a:r>
            <a:r>
              <a:rPr lang="en-US" altLang="vi-VN" sz="3800" b="1" dirty="0">
                <a:latin typeface="Pacifico" panose="020B0604020202020204" charset="0"/>
              </a:rPr>
              <a:t> </a:t>
            </a:r>
            <a:r>
              <a:rPr lang="en-US" altLang="vi-VN" sz="3800" b="1" dirty="0" err="1">
                <a:latin typeface="Pacifico" panose="020B0604020202020204" charset="0"/>
              </a:rPr>
              <a:t>người</a:t>
            </a:r>
            <a:r>
              <a:rPr lang="en-US" altLang="vi-VN" sz="3800" b="1" dirty="0">
                <a:latin typeface="Pacifico" panose="020B0604020202020204" charset="0"/>
              </a:rPr>
              <a:t> </a:t>
            </a:r>
            <a:r>
              <a:rPr lang="en-US" altLang="vi-VN" sz="3800" b="1" dirty="0" err="1">
                <a:latin typeface="Pacifico" panose="020B0604020202020204" charset="0"/>
              </a:rPr>
              <a:t>mình</a:t>
            </a:r>
            <a:r>
              <a:rPr lang="en-US" altLang="vi-VN" sz="3800" b="1" dirty="0">
                <a:latin typeface="Pacifico" panose="020B0604020202020204" charset="0"/>
              </a:rPr>
              <a:t> </a:t>
            </a:r>
            <a:r>
              <a:rPr lang="en-US" altLang="vi-VN" sz="3800" b="1" dirty="0" err="1">
                <a:latin typeface="Pacifico" panose="020B0604020202020204" charset="0"/>
              </a:rPr>
              <a:t>quen</a:t>
            </a:r>
            <a:r>
              <a:rPr lang="en-US" altLang="vi-VN" sz="3800" b="1" dirty="0">
                <a:latin typeface="Pacifico" panose="020B0604020202020204" charset="0"/>
              </a:rPr>
              <a:t> </a:t>
            </a:r>
            <a:r>
              <a:rPr lang="en-US" altLang="vi-VN" sz="3800" b="1" dirty="0" err="1">
                <a:latin typeface="Pacifico" panose="020B0604020202020204" charset="0"/>
              </a:rPr>
              <a:t>biết</a:t>
            </a:r>
            <a:r>
              <a:rPr lang="en-US" altLang="vi-VN" sz="3800" b="1" dirty="0">
                <a:latin typeface="Pacifico" panose="020B0604020202020204" charset="0"/>
              </a:rPr>
              <a:t>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4045644"/>
            <a:ext cx="849192" cy="707886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vi-VN" altLang="vi-VN" sz="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5553774"/>
            <a:ext cx="849192" cy="707886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vi-VN" altLang="vi-VN" sz="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2712214"/>
            <a:ext cx="849192" cy="707886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vi-VN" altLang="vi-VN" sz="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78650" y="58892"/>
            <a:ext cx="56172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400" u="sng" dirty="0" err="1">
                <a:solidFill>
                  <a:srgbClr val="003300"/>
                </a:solidFill>
                <a:latin typeface="UTM Spring" panose="02040603050506020204" pitchFamily="18" charset="0"/>
              </a:rPr>
              <a:t>Hoạt</a:t>
            </a:r>
            <a:r>
              <a:rPr lang="en-US" altLang="vi-VN" sz="4400" u="sng" dirty="0">
                <a:solidFill>
                  <a:srgbClr val="003300"/>
                </a:solidFill>
                <a:latin typeface="UTM Spring" panose="02040603050506020204" pitchFamily="18" charset="0"/>
              </a:rPr>
              <a:t> </a:t>
            </a:r>
            <a:r>
              <a:rPr lang="en-US" altLang="vi-VN" sz="4400" u="sng" dirty="0" err="1">
                <a:solidFill>
                  <a:srgbClr val="003300"/>
                </a:solidFill>
                <a:latin typeface="UTM Spring" panose="02040603050506020204" pitchFamily="18" charset="0"/>
              </a:rPr>
              <a:t>động</a:t>
            </a:r>
            <a:r>
              <a:rPr lang="en-US" altLang="vi-VN" sz="4400" u="sng" dirty="0">
                <a:solidFill>
                  <a:srgbClr val="003300"/>
                </a:solidFill>
                <a:latin typeface="UTM Spring" panose="02040603050506020204" pitchFamily="18" charset="0"/>
              </a:rPr>
              <a:t> 1:</a:t>
            </a:r>
            <a:r>
              <a:rPr lang="en-US" altLang="vi-VN" sz="4400" dirty="0">
                <a:solidFill>
                  <a:srgbClr val="003300"/>
                </a:solidFill>
                <a:latin typeface="UTM Spring" panose="02040603050506020204" pitchFamily="18" charset="0"/>
              </a:rPr>
              <a:t>  </a:t>
            </a:r>
            <a:r>
              <a:rPr lang="en-US" altLang="vi-VN" sz="4400" dirty="0" err="1">
                <a:solidFill>
                  <a:srgbClr val="003300"/>
                </a:solidFill>
                <a:latin typeface="UTM Spring" panose="02040603050506020204" pitchFamily="18" charset="0"/>
              </a:rPr>
              <a:t>Bày</a:t>
            </a:r>
            <a:r>
              <a:rPr lang="en-US" altLang="vi-VN" sz="4400" dirty="0">
                <a:solidFill>
                  <a:srgbClr val="003300"/>
                </a:solidFill>
                <a:latin typeface="UTM Spring" panose="02040603050506020204" pitchFamily="18" charset="0"/>
              </a:rPr>
              <a:t> </a:t>
            </a:r>
            <a:r>
              <a:rPr lang="en-US" altLang="vi-VN" sz="4400" dirty="0" err="1">
                <a:solidFill>
                  <a:srgbClr val="003300"/>
                </a:solidFill>
                <a:latin typeface="UTM Spring" panose="02040603050506020204" pitchFamily="18" charset="0"/>
              </a:rPr>
              <a:t>tỏ</a:t>
            </a:r>
            <a:r>
              <a:rPr lang="en-US" altLang="vi-VN" sz="4400" dirty="0">
                <a:solidFill>
                  <a:srgbClr val="003300"/>
                </a:solidFill>
                <a:latin typeface="UTM Spring" panose="02040603050506020204" pitchFamily="18" charset="0"/>
              </a:rPr>
              <a:t> ý </a:t>
            </a:r>
            <a:r>
              <a:rPr lang="en-US" altLang="vi-VN" sz="4400" dirty="0" err="1">
                <a:solidFill>
                  <a:srgbClr val="003300"/>
                </a:solidFill>
                <a:latin typeface="UTM Spring" panose="02040603050506020204" pitchFamily="18" charset="0"/>
              </a:rPr>
              <a:t>kiến</a:t>
            </a:r>
            <a:endParaRPr lang="en-US" altLang="vi-VN" sz="4400" dirty="0">
              <a:solidFill>
                <a:srgbClr val="003300"/>
              </a:solidFill>
              <a:latin typeface="UTM Spring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5370" y="2264229"/>
            <a:ext cx="8548915" cy="406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Google Shape;213;p5"/>
          <p:cNvSpPr txBox="1"/>
          <p:nvPr/>
        </p:nvSpPr>
        <p:spPr>
          <a:xfrm>
            <a:off x="439012" y="1248607"/>
            <a:ext cx="500752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chemeClr val="tx2">
                    <a:lumMod val="10000"/>
                  </a:schemeClr>
                </a:solidFill>
                <a:latin typeface="Pacifico"/>
                <a:ea typeface="Pacifico"/>
                <a:cs typeface="Pacifico"/>
                <a:sym typeface="Pacifico"/>
              </a:rPr>
              <a:t>Kết</a:t>
            </a:r>
            <a:r>
              <a:rPr lang="en-US" sz="6000" dirty="0">
                <a:solidFill>
                  <a:schemeClr val="tx2">
                    <a:lumMod val="10000"/>
                  </a:schemeClr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6000" dirty="0" err="1">
                <a:solidFill>
                  <a:schemeClr val="tx2">
                    <a:lumMod val="10000"/>
                  </a:schemeClr>
                </a:solidFill>
                <a:latin typeface="Pacifico"/>
                <a:ea typeface="Pacifico"/>
                <a:cs typeface="Pacifico"/>
                <a:sym typeface="Pacifico"/>
              </a:rPr>
              <a:t>Luận</a:t>
            </a:r>
            <a:endParaRPr sz="6000" dirty="0">
              <a:solidFill>
                <a:schemeClr val="tx2">
                  <a:lumMod val="10000"/>
                </a:schemeClr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933369" y="2772040"/>
            <a:ext cx="7532916" cy="30483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FontTx/>
              <a:buNone/>
            </a:pP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Tôn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trọng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đám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tang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là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tôn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trọng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người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đã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khuất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.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Đó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cũng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là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biểu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hiện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của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nếp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sống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văn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vi-VN" sz="5000" i="1" dirty="0" err="1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hóa</a:t>
            </a:r>
            <a:r>
              <a:rPr lang="en-US" altLang="vi-VN" sz="5000" i="1" dirty="0">
                <a:solidFill>
                  <a:schemeClr val="tx1"/>
                </a:solidFill>
                <a:latin typeface="Pacifico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191657" y="1512993"/>
            <a:ext cx="8403772" cy="4731657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1" name="Google Shape;2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5257188"/>
            <a:ext cx="3802741" cy="160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80570">
            <a:off x="377371" y="5526935"/>
            <a:ext cx="3048000" cy="1606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515" y="4317350"/>
            <a:ext cx="1884380" cy="2666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6"/>
          <p:cNvSpPr txBox="1"/>
          <p:nvPr/>
        </p:nvSpPr>
        <p:spPr>
          <a:xfrm>
            <a:off x="1104745" y="509334"/>
            <a:ext cx="9982511" cy="83099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srgbClr val="234819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dirty="0" err="1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Hoạt</a:t>
            </a:r>
            <a:r>
              <a:rPr lang="en-US" sz="4800" b="0" dirty="0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4800" b="0" dirty="0" err="1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động</a:t>
            </a:r>
            <a:r>
              <a:rPr lang="en-US" sz="4800" b="0" dirty="0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 2: </a:t>
            </a:r>
            <a:r>
              <a:rPr lang="en-US" sz="4800" b="0" dirty="0" err="1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Xử</a:t>
            </a:r>
            <a:r>
              <a:rPr lang="en-US" sz="4800" b="0" dirty="0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4800" b="0" dirty="0" err="1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lí</a:t>
            </a:r>
            <a:r>
              <a:rPr lang="en-US" sz="4800" b="0" dirty="0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4800" b="0" dirty="0" err="1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tình</a:t>
            </a:r>
            <a:r>
              <a:rPr lang="en-US" sz="4800" b="0" dirty="0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4800" b="0" dirty="0" err="1">
                <a:solidFill>
                  <a:srgbClr val="F4EDD5"/>
                </a:solidFill>
                <a:latin typeface="Pacifico"/>
                <a:ea typeface="Pacifico"/>
                <a:cs typeface="Pacifico"/>
                <a:sym typeface="Pacifico"/>
              </a:rPr>
              <a:t>huống</a:t>
            </a:r>
            <a:endParaRPr sz="4800" b="0" dirty="0">
              <a:solidFill>
                <a:srgbClr val="F4EDD5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59400" y="1402850"/>
            <a:ext cx="219504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dirty="0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Em</a:t>
            </a:r>
            <a:r>
              <a:rPr lang="en-US" altLang="vi-VN" sz="3600" dirty="0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sẽ</a:t>
            </a:r>
            <a:r>
              <a:rPr lang="en-US" altLang="vi-VN" sz="3600" dirty="0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ứng</a:t>
            </a:r>
            <a:r>
              <a:rPr lang="en-US" altLang="vi-VN" sz="3600" dirty="0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xử</a:t>
            </a:r>
            <a:r>
              <a:rPr lang="en-US" altLang="vi-VN" sz="3600" dirty="0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như</a:t>
            </a:r>
            <a:r>
              <a:rPr lang="en-US" altLang="vi-VN" sz="3600" dirty="0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thế</a:t>
            </a:r>
            <a:r>
              <a:rPr lang="en-US" altLang="vi-VN" sz="3600" dirty="0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nào</a:t>
            </a:r>
            <a:r>
              <a:rPr lang="en-US" altLang="vi-VN" sz="3600" dirty="0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nếu</a:t>
            </a:r>
            <a:r>
              <a:rPr lang="en-US" altLang="vi-VN" sz="3600" dirty="0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 ở </a:t>
            </a:r>
            <a:r>
              <a:rPr lang="en-US" altLang="vi-VN" sz="3600" dirty="0" err="1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vào</a:t>
            </a:r>
            <a:r>
              <a:rPr lang="en-US" altLang="vi-VN" sz="3600" dirty="0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các</a:t>
            </a:r>
            <a:r>
              <a:rPr lang="en-US" altLang="vi-VN" sz="3600" dirty="0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tình</a:t>
            </a:r>
            <a:r>
              <a:rPr lang="en-US" altLang="vi-VN" sz="3600" dirty="0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huống</a:t>
            </a:r>
            <a:r>
              <a:rPr lang="en-US" altLang="vi-VN" sz="3600" dirty="0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sau</a:t>
            </a:r>
            <a:r>
              <a:rPr lang="en-US" altLang="vi-VN" sz="3600" dirty="0">
                <a:solidFill>
                  <a:schemeClr val="bg1">
                    <a:lumMod val="95000"/>
                  </a:schemeClr>
                </a:solidFill>
                <a:latin typeface="Pacifico" panose="020B0604020202020204" charset="0"/>
              </a:rPr>
              <a:t>:</a:t>
            </a:r>
          </a:p>
        </p:txBody>
      </p:sp>
      <p:sp>
        <p:nvSpPr>
          <p:cNvPr id="9" name="Text Box 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135643" y="2329388"/>
            <a:ext cx="8318108" cy="10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sz="3000" i="1" u="sng" dirty="0" err="1">
                <a:solidFill>
                  <a:srgbClr val="00B050"/>
                </a:solidFill>
                <a:latin typeface="iCiel Bambola" panose="02000000000000000000" pitchFamily="50" charset="0"/>
              </a:rPr>
              <a:t>Tình</a:t>
            </a:r>
            <a:r>
              <a:rPr lang="en-US" altLang="vi-VN" sz="3000" i="1" u="sng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i="1" u="sng" dirty="0" err="1">
                <a:solidFill>
                  <a:srgbClr val="00B050"/>
                </a:solidFill>
                <a:latin typeface="iCiel Bambola" panose="02000000000000000000" pitchFamily="50" charset="0"/>
              </a:rPr>
              <a:t>huống</a:t>
            </a:r>
            <a:r>
              <a:rPr lang="en-US" altLang="vi-VN" sz="3000" i="1" u="sng" dirty="0">
                <a:solidFill>
                  <a:srgbClr val="00B050"/>
                </a:solidFill>
                <a:latin typeface="iCiel Bambola" panose="02000000000000000000" pitchFamily="50" charset="0"/>
              </a:rPr>
              <a:t> 1</a:t>
            </a:r>
            <a:r>
              <a:rPr lang="en-US" altLang="vi-VN" sz="3000" i="1" dirty="0">
                <a:solidFill>
                  <a:srgbClr val="00B050"/>
                </a:solidFill>
                <a:latin typeface="iCiel Bambola" panose="02000000000000000000" pitchFamily="50" charset="0"/>
              </a:rPr>
              <a:t>: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Em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nhìn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thấy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bạn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em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đeo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băng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tang,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đi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đằng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sau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xe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tang.</a:t>
            </a:r>
          </a:p>
        </p:txBody>
      </p:sp>
      <p:sp>
        <p:nvSpPr>
          <p:cNvPr id="10" name="Text Box 19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135643" y="3361260"/>
            <a:ext cx="6772265" cy="57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sz="3000" i="1" u="sng" dirty="0" err="1">
                <a:solidFill>
                  <a:srgbClr val="00B050"/>
                </a:solidFill>
                <a:latin typeface="iCiel Bambola" panose="02000000000000000000" pitchFamily="50" charset="0"/>
              </a:rPr>
              <a:t>Tình</a:t>
            </a:r>
            <a:r>
              <a:rPr lang="en-US" altLang="vi-VN" sz="3000" i="1" u="sng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i="1" u="sng" dirty="0" err="1">
                <a:solidFill>
                  <a:srgbClr val="00B050"/>
                </a:solidFill>
                <a:latin typeface="iCiel Bambola" panose="02000000000000000000" pitchFamily="50" charset="0"/>
              </a:rPr>
              <a:t>huống</a:t>
            </a:r>
            <a:r>
              <a:rPr lang="en-US" altLang="vi-VN" sz="3000" i="1" u="sng" dirty="0">
                <a:solidFill>
                  <a:srgbClr val="00B050"/>
                </a:solidFill>
                <a:latin typeface="iCiel Bambola" panose="02000000000000000000" pitchFamily="50" charset="0"/>
              </a:rPr>
              <a:t> 2</a:t>
            </a:r>
            <a:r>
              <a:rPr lang="en-US" altLang="vi-VN" sz="3000" i="1" dirty="0">
                <a:solidFill>
                  <a:srgbClr val="00B050"/>
                </a:solidFill>
                <a:latin typeface="iCiel Bambola" panose="02000000000000000000" pitchFamily="50" charset="0"/>
              </a:rPr>
              <a:t>: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Bên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nhà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hàng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xóm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có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tang.</a:t>
            </a:r>
          </a:p>
        </p:txBody>
      </p:sp>
      <p:sp>
        <p:nvSpPr>
          <p:cNvPr id="11" name="Text Box 2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135643" y="4165225"/>
            <a:ext cx="80972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sz="3000" i="1" u="sng" dirty="0" err="1">
                <a:solidFill>
                  <a:srgbClr val="00B050"/>
                </a:solidFill>
                <a:latin typeface="iCiel Bambola" panose="02000000000000000000" pitchFamily="50" charset="0"/>
              </a:rPr>
              <a:t>Tình</a:t>
            </a:r>
            <a:r>
              <a:rPr lang="en-US" altLang="vi-VN" sz="3000" i="1" u="sng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i="1" u="sng" dirty="0" err="1">
                <a:solidFill>
                  <a:srgbClr val="00B050"/>
                </a:solidFill>
                <a:latin typeface="iCiel Bambola" panose="02000000000000000000" pitchFamily="50" charset="0"/>
              </a:rPr>
              <a:t>huống</a:t>
            </a:r>
            <a:r>
              <a:rPr lang="en-US" altLang="vi-VN" sz="3000" i="1" u="sng" dirty="0">
                <a:solidFill>
                  <a:srgbClr val="00B050"/>
                </a:solidFill>
                <a:latin typeface="iCiel Bambola" panose="02000000000000000000" pitchFamily="50" charset="0"/>
              </a:rPr>
              <a:t> 3: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Gia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đình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của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bạn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học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cùng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lớp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em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có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tang.</a:t>
            </a:r>
          </a:p>
        </p:txBody>
      </p:sp>
      <p:sp>
        <p:nvSpPr>
          <p:cNvPr id="12" name="Text Box 2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172449" y="4789807"/>
            <a:ext cx="82444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sz="3000" i="1" u="sng" dirty="0" err="1">
                <a:solidFill>
                  <a:srgbClr val="00B050"/>
                </a:solidFill>
                <a:latin typeface="iCiel Bambola" panose="02000000000000000000" pitchFamily="50" charset="0"/>
              </a:rPr>
              <a:t>Tình</a:t>
            </a:r>
            <a:r>
              <a:rPr lang="en-US" altLang="vi-VN" sz="3000" i="1" u="sng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i="1" u="sng" dirty="0" err="1">
                <a:solidFill>
                  <a:srgbClr val="00B050"/>
                </a:solidFill>
                <a:latin typeface="iCiel Bambola" panose="02000000000000000000" pitchFamily="50" charset="0"/>
              </a:rPr>
              <a:t>huống</a:t>
            </a:r>
            <a:r>
              <a:rPr lang="en-US" altLang="vi-VN" sz="3000" i="1" u="sng" dirty="0">
                <a:solidFill>
                  <a:srgbClr val="00B050"/>
                </a:solidFill>
                <a:latin typeface="iCiel Bambola" panose="02000000000000000000" pitchFamily="50" charset="0"/>
              </a:rPr>
              <a:t> 4</a:t>
            </a:r>
            <a:r>
              <a:rPr lang="en-US" altLang="vi-VN" sz="3000" i="1" dirty="0">
                <a:solidFill>
                  <a:srgbClr val="00B050"/>
                </a:solidFill>
                <a:latin typeface="iCiel Bambola" panose="02000000000000000000" pitchFamily="50" charset="0"/>
              </a:rPr>
              <a:t>: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Em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nhìn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thấy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mấy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bạn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nhỏ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đang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chạy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theo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xem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một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đám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tang,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cười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nói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,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chỉ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 </a:t>
            </a:r>
            <a:r>
              <a:rPr lang="en-US" altLang="vi-VN" sz="3000" dirty="0" err="1">
                <a:solidFill>
                  <a:srgbClr val="00B050"/>
                </a:solidFill>
                <a:latin typeface="iCiel Bambola" panose="02000000000000000000" pitchFamily="50" charset="0"/>
              </a:rPr>
              <a:t>trỏ</a:t>
            </a:r>
            <a:r>
              <a:rPr lang="en-US" altLang="vi-VN" sz="3000" dirty="0">
                <a:solidFill>
                  <a:srgbClr val="00B050"/>
                </a:solidFill>
                <a:latin typeface="iCiel Bambola" panose="02000000000000000000" pitchFamily="50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689</Words>
  <Application>Microsoft Office PowerPoint</Application>
  <PresentationFormat>Màn hình rộng</PresentationFormat>
  <Paragraphs>63</Paragraphs>
  <Slides>17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8" baseType="lpstr">
      <vt:lpstr>Times New Roman</vt:lpstr>
      <vt:lpstr>HP001 4 hàng</vt:lpstr>
      <vt:lpstr>Pacifico</vt:lpstr>
      <vt:lpstr>Wingdings</vt:lpstr>
      <vt:lpstr>Dosis</vt:lpstr>
      <vt:lpstr>UTM Spring</vt:lpstr>
      <vt:lpstr>Malgun Gothic</vt:lpstr>
      <vt:lpstr>iCiel Altus Serif</vt:lpstr>
      <vt:lpstr>iCiel Bambola</vt:lpstr>
      <vt:lpstr>Arial</vt:lpstr>
      <vt:lpstr>PPTMON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</dc:creator>
  <cp:lastModifiedBy>Hà Nguyễn Thị Thu</cp:lastModifiedBy>
  <cp:revision>7</cp:revision>
  <dcterms:created xsi:type="dcterms:W3CDTF">2019-04-06T05:20:47Z</dcterms:created>
  <dcterms:modified xsi:type="dcterms:W3CDTF">2022-03-01T03:19:40Z</dcterms:modified>
</cp:coreProperties>
</file>