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56" r:id="rId4"/>
    <p:sldId id="272" r:id="rId5"/>
    <p:sldId id="297" r:id="rId6"/>
    <p:sldId id="298" r:id="rId7"/>
    <p:sldId id="299" r:id="rId8"/>
    <p:sldId id="268" r:id="rId9"/>
    <p:sldId id="322" r:id="rId10"/>
    <p:sldId id="271" r:id="rId11"/>
    <p:sldId id="262" r:id="rId12"/>
    <p:sldId id="300" r:id="rId13"/>
    <p:sldId id="301" r:id="rId14"/>
    <p:sldId id="302" r:id="rId15"/>
    <p:sldId id="303" r:id="rId16"/>
    <p:sldId id="306" r:id="rId17"/>
    <p:sldId id="304" r:id="rId18"/>
    <p:sldId id="309" r:id="rId19"/>
    <p:sldId id="312" r:id="rId20"/>
    <p:sldId id="273" r:id="rId21"/>
    <p:sldId id="310" r:id="rId22"/>
    <p:sldId id="311" r:id="rId23"/>
    <p:sldId id="313" r:id="rId24"/>
    <p:sldId id="314" r:id="rId25"/>
    <p:sldId id="315" r:id="rId26"/>
    <p:sldId id="317" r:id="rId27"/>
    <p:sldId id="318" r:id="rId28"/>
    <p:sldId id="316" r:id="rId29"/>
    <p:sldId id="319" r:id="rId30"/>
    <p:sldId id="305" r:id="rId31"/>
    <p:sldId id="320" r:id="rId32"/>
  </p:sldIdLst>
  <p:sldSz cx="18288000" cy="10287000"/>
  <p:notesSz cx="6858000" cy="9144000"/>
  <p:embeddedFontLst>
    <p:embeddedFont>
      <p:font typeface="2005_iannnnnMTV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iny" panose="020B0604020202020204" charset="0"/>
      <p:regular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iCiel Cadena" panose="020B0604020202020204" charset="0"/>
      <p:bold r:id="rId42"/>
    </p:embeddedFont>
    <p:embeddedFont>
      <p:font typeface="Nunito" pitchFamily="2" charset="0"/>
      <p:regular r:id="rId43"/>
      <p:bold r:id="rId44"/>
      <p:italic r:id="rId45"/>
      <p:boldItalic r:id="rId46"/>
    </p:embeddedFont>
    <p:embeddedFont>
      <p:font typeface="Roboto Condensed Light" panose="02000000000000000000" pitchFamily="2" charset="0"/>
      <p:regular r:id="rId47"/>
      <p:italic r:id="rId48"/>
    </p:embeddedFont>
    <p:embeddedFont>
      <p:font typeface="SFU Rhythm" panose="020B0604020202020204"/>
      <p:regular r:id="rId49"/>
    </p:embeddedFont>
    <p:embeddedFont>
      <p:font typeface="Sriracha" panose="020B0604020202020204" charset="-34"/>
      <p:regular r:id="rId50"/>
    </p:embeddedFont>
    <p:embeddedFont>
      <p:font typeface="VNI-Truck" panose="00000400000000000000" pitchFamily="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A10A-A93B-44D2-977D-5F6D353B2B4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69D-1811-4B69-A69B-BB7915E96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1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799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2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40000" y="2431505"/>
            <a:ext cx="15408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755" lvl="1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131" lvl="2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509" lvl="3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886" lvl="4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264" lvl="5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640" lvl="6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017" lvl="7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395" lvl="8" indent="-6095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0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5379701" y="3185951"/>
            <a:ext cx="7528800" cy="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5048100" y="4234250"/>
            <a:ext cx="8191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8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7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2641350"/>
            <a:ext cx="13152000" cy="50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3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2568000" y="6956250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9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7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75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7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1045700" y="1651301"/>
            <a:ext cx="161508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1999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4294100" y="5402726"/>
            <a:ext cx="9745800" cy="1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65326" y="2877359"/>
            <a:ext cx="56820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9637436" y="2877368"/>
            <a:ext cx="54852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3165350" y="6790226"/>
            <a:ext cx="56820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801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9539100" y="6790226"/>
            <a:ext cx="56820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80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2230850" y="5401625"/>
            <a:ext cx="431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835750" y="6446474"/>
            <a:ext cx="5100600" cy="13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6922451" y="5401625"/>
            <a:ext cx="431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6816401" y="6446525"/>
            <a:ext cx="4678200" cy="13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11614050" y="5372825"/>
            <a:ext cx="431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11374650" y="6436422"/>
            <a:ext cx="4789200" cy="13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761701" y="2799350"/>
            <a:ext cx="43902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4761701" y="3854750"/>
            <a:ext cx="36768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12294800" y="2799350"/>
            <a:ext cx="43902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12294800" y="3854750"/>
            <a:ext cx="36768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4761701" y="5818535"/>
            <a:ext cx="43902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4761701" y="6873950"/>
            <a:ext cx="36768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12294800" y="5818535"/>
            <a:ext cx="43902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12294800" y="6873953"/>
            <a:ext cx="36768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2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5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6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3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7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3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6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4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8924651" y="3220850"/>
            <a:ext cx="74784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1107115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1010725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7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2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1384301" y="3220850"/>
            <a:ext cx="7478400" cy="3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3530801" y="16088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2566901" y="71787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4154400" y="4125950"/>
            <a:ext cx="9979200" cy="22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7551300" y="2513951"/>
            <a:ext cx="318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6587400" y="6693150"/>
            <a:ext cx="5113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9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6" y="964741"/>
            <a:ext cx="15120507" cy="835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45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4.jpg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3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4.jpg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3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4.jpg"/><Relationship Id="rId7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3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82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6.wav"/><Relationship Id="rId7" Type="http://schemas.openxmlformats.org/officeDocument/2006/relationships/image" Target="../media/image8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8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8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61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6324">
            <a:off x="65376" y="827686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8372" y="6594944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6855">
            <a:off x="14979283" y="1001799"/>
            <a:ext cx="3201028" cy="1018509"/>
          </a:xfrm>
          <a:prstGeom prst="rect">
            <a:avLst/>
          </a:prstGeom>
        </p:spPr>
      </p:pic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C0F7105A-B048-4148-B948-3F471C4231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21464"/>
            <a:ext cx="15431544" cy="4375821"/>
          </a:xfrm>
          <a:prstGeom prst="rect">
            <a:avLst/>
          </a:prstGeom>
        </p:spPr>
      </p:pic>
      <p:pic>
        <p:nvPicPr>
          <p:cNvPr id="4" name="Picture 3" descr="A couple of figurines on a cake&#10;&#10;Description automatically generated with low confidence">
            <a:extLst>
              <a:ext uri="{FF2B5EF4-FFF2-40B4-BE49-F238E27FC236}">
                <a16:creationId xmlns:a16="http://schemas.microsoft.com/office/drawing/2014/main" id="{0E10DEE0-C471-42C2-8937-228870205E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04" b="92759" l="5340" r="93661">
                        <a14:foregroundMark x1="61736" y1="31149" x2="66134" y2="33293"/>
                        <a14:foregroundMark x1="62935" y1="30340" x2="67590" y2="35801"/>
                        <a14:foregroundMark x1="62935" y1="27144" x2="62935" y2="27144"/>
                        <a14:foregroundMark x1="12935" y1="66828" x2="16790" y2="72937"/>
                        <a14:foregroundMark x1="16790" y1="72937" x2="16790" y2="72937"/>
                        <a14:foregroundMark x1="8966" y1="67435" x2="8966" y2="67435"/>
                        <a14:foregroundMark x1="8024" y1="68730" x2="8024" y2="68730"/>
                        <a14:foregroundMark x1="6282" y1="71885" x2="6282" y2="71885"/>
                        <a14:foregroundMark x1="7224" y1="78641" x2="7224" y2="78641"/>
                        <a14:foregroundMark x1="9480" y1="78196" x2="5368" y2="77589"/>
                        <a14:foregroundMark x1="19732" y1="91909" x2="19732" y2="91909"/>
                        <a14:foregroundMark x1="93661" y1="70833" x2="93661" y2="70833"/>
                        <a14:foregroundMark x1="92319" y1="66586" x2="92604" y2="68285"/>
                        <a14:foregroundMark x1="83952" y1="92759" x2="83952" y2="92759"/>
                        <a14:foregroundMark x1="26071" y1="31675" x2="30440" y2="30178"/>
                        <a14:foregroundMark x1="30040" y1="30178" x2="2618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3048000" y="4457700"/>
            <a:ext cx="13353802" cy="6313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24200" y="190500"/>
            <a:ext cx="1164607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1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Đọc bài thơ và trả lời câu hỏi.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F7D63-07D6-44B8-A4CD-4DADFFA40C95}"/>
              </a:ext>
            </a:extLst>
          </p:cNvPr>
          <p:cNvSpPr txBox="1"/>
          <p:nvPr/>
        </p:nvSpPr>
        <p:spPr>
          <a:xfrm>
            <a:off x="6400800" y="1889751"/>
            <a:ext cx="8105775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  </a:t>
            </a:r>
            <a:r>
              <a:rPr lang="vi-VN" sz="4400" b="1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Đồng hồ báo thức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Bác kim giờ thận trọng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Nhích từng li, từng li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Anh kim phút lầm lì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Đi từng bước, từng bước.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 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Bé kim giây tinh nghịch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Chạy vút lên trước hàng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Ba kim cùng tới đích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Rung một hồi chuông vang.</a:t>
            </a:r>
          </a:p>
          <a:p>
            <a:r>
              <a:rPr lang="vi-VN" sz="4400">
                <a:solidFill>
                  <a:srgbClr val="00B050"/>
                </a:solidFill>
                <a:effectLst/>
                <a:latin typeface="OpenSans"/>
              </a:rPr>
              <a:t>                                            </a:t>
            </a:r>
            <a:r>
              <a:rPr lang="vi-VN" sz="3200">
                <a:solidFill>
                  <a:srgbClr val="00B050"/>
                </a:solidFill>
                <a:effectLst/>
                <a:latin typeface="OpenSans"/>
              </a:rPr>
              <a:t>HOÀI KHÁNH</a:t>
            </a:r>
            <a:endParaRPr lang="vi-VN" sz="4400">
              <a:solidFill>
                <a:srgbClr val="00B050"/>
              </a:solidFill>
              <a:effectLst/>
              <a:latin typeface="OpenSans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9251">
            <a:off x="14450387" y="881074"/>
            <a:ext cx="3170920" cy="196020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8C2AF62-6DA5-4749-9A0A-5B1FE6698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-472155" y="3736640"/>
            <a:ext cx="7266870" cy="67389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E5E43D7-D6B7-4D34-B191-8555A4353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072" y="4543657"/>
            <a:ext cx="4699941" cy="70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20965" y="647700"/>
            <a:ext cx="1164607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1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Đọc bài thơ và trả lời câu hỏi.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D6C0-3F7B-4E27-A95E-2317F122D0BD}"/>
              </a:ext>
            </a:extLst>
          </p:cNvPr>
          <p:cNvSpPr txBox="1"/>
          <p:nvPr/>
        </p:nvSpPr>
        <p:spPr>
          <a:xfrm>
            <a:off x="2209800" y="3162300"/>
            <a:ext cx="15392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a) Trong bài thơ trên, những vật nào được nhân hóa?</a:t>
            </a:r>
          </a:p>
          <a:p>
            <a:endParaRPr lang="vi-VN" sz="4800">
              <a:solidFill>
                <a:srgbClr val="00B050"/>
              </a:solidFill>
              <a:latin typeface="iCiel Cadena" panose="02000503000000020004" pitchFamily="2" charset="0"/>
            </a:endParaRPr>
          </a:p>
          <a:p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b) Những nhân vật ấy được nhân hoá như thế nào?</a:t>
            </a:r>
          </a:p>
          <a:p>
            <a:endParaRPr lang="vi-VN" sz="4800">
              <a:solidFill>
                <a:srgbClr val="00B050"/>
              </a:solidFill>
              <a:latin typeface="iCiel Cadena" panose="02000503000000020004" pitchFamily="2" charset="0"/>
            </a:endParaRPr>
          </a:p>
          <a:p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c) Em thích hình ảnh nào ? Vì sao ?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14173200" y="5448300"/>
            <a:ext cx="5503287" cy="51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6B1BA5-2AD5-4A49-9AFE-879234068866}"/>
              </a:ext>
            </a:extLst>
          </p:cNvPr>
          <p:cNvSpPr/>
          <p:nvPr/>
        </p:nvSpPr>
        <p:spPr>
          <a:xfrm>
            <a:off x="11049000" y="3860641"/>
            <a:ext cx="19812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6A15DE-A2CD-4B84-93B8-0CB05DD825C1}"/>
              </a:ext>
            </a:extLst>
          </p:cNvPr>
          <p:cNvSpPr/>
          <p:nvPr/>
        </p:nvSpPr>
        <p:spPr>
          <a:xfrm>
            <a:off x="10668000" y="5893266"/>
            <a:ext cx="19812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9A0D7-591D-44B8-9CAC-1F9A81510842}"/>
              </a:ext>
            </a:extLst>
          </p:cNvPr>
          <p:cNvSpPr/>
          <p:nvPr/>
        </p:nvSpPr>
        <p:spPr>
          <a:xfrm>
            <a:off x="10896600" y="2552700"/>
            <a:ext cx="1752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F7D63-07D6-44B8-A4CD-4DADFFA40C95}"/>
              </a:ext>
            </a:extLst>
          </p:cNvPr>
          <p:cNvSpPr txBox="1"/>
          <p:nvPr/>
        </p:nvSpPr>
        <p:spPr>
          <a:xfrm>
            <a:off x="9454582" y="1786779"/>
            <a:ext cx="8833418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  </a:t>
            </a:r>
            <a:r>
              <a:rPr lang="vi-VN" sz="4400" b="1" dirty="0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Đồng hồ báo thức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Bá</a:t>
            </a:r>
            <a:r>
              <a:rPr lang="en-US" sz="4400" dirty="0">
                <a:solidFill>
                  <a:srgbClr val="002060"/>
                </a:solidFill>
                <a:effectLst/>
                <a:latin typeface="OpenSans"/>
              </a:rPr>
              <a:t>c </a:t>
            </a:r>
            <a:r>
              <a:rPr lang="en-US" sz="4400" dirty="0" err="1">
                <a:solidFill>
                  <a:srgbClr val="002060"/>
                </a:solidFill>
                <a:effectLst/>
                <a:latin typeface="OpenSans"/>
              </a:rPr>
              <a:t>kim</a:t>
            </a:r>
            <a:r>
              <a:rPr lang="en-US" sz="440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 thận trọng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Nhích từng li, từng li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Anh kim phút lầm lì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Đi từng bước, từng bước.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 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Bé kim giây tinh nghịch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Chạy vút lên trước hàng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Ba kim cùng tới đích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Rung một hồi chuông vang.</a:t>
            </a:r>
          </a:p>
          <a:p>
            <a:r>
              <a:rPr lang="vi-VN" sz="4400" dirty="0">
                <a:solidFill>
                  <a:srgbClr val="00B050"/>
                </a:solidFill>
                <a:effectLst/>
                <a:latin typeface="OpenSans"/>
              </a:rPr>
              <a:t>                                      </a:t>
            </a:r>
            <a:r>
              <a:rPr lang="vi-VN" sz="3200" dirty="0">
                <a:solidFill>
                  <a:srgbClr val="00B050"/>
                </a:solidFill>
                <a:effectLst/>
                <a:latin typeface="OpenSans"/>
              </a:rPr>
              <a:t>HOÀI KHÁNH</a:t>
            </a:r>
            <a:endParaRPr lang="vi-VN" sz="4400" dirty="0">
              <a:solidFill>
                <a:srgbClr val="00B050"/>
              </a:solidFill>
              <a:effectLst/>
              <a:latin typeface="Open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971800" y="190500"/>
            <a:ext cx="1164607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1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Đọc bài thơ và trả lời câu hỏi.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9251">
            <a:off x="14602787" y="635228"/>
            <a:ext cx="3170920" cy="1960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284AE-8008-4957-A6C8-C9B242FE1869}"/>
              </a:ext>
            </a:extLst>
          </p:cNvPr>
          <p:cNvSpPr txBox="1"/>
          <p:nvPr/>
        </p:nvSpPr>
        <p:spPr>
          <a:xfrm>
            <a:off x="2291782" y="2872780"/>
            <a:ext cx="7162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a) Trong bài thơ trên, những vật nào được nhân hóa?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28FCC-7224-4064-ADD5-B4D77FA0BA0B}"/>
              </a:ext>
            </a:extLst>
          </p:cNvPr>
          <p:cNvSpPr txBox="1"/>
          <p:nvPr/>
        </p:nvSpPr>
        <p:spPr>
          <a:xfrm>
            <a:off x="2198913" y="7207419"/>
            <a:ext cx="7348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OpenSans"/>
              </a:rPr>
              <a:t>kim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OpenSans"/>
              </a:rPr>
              <a:t>giờ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OpenSans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OpenSans"/>
              </a:rPr>
              <a:t>kim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OpenSans"/>
              </a:rPr>
              <a:t>phút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OpenSans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OpenSans"/>
              </a:rPr>
              <a:t>kim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OpenSans"/>
              </a:rPr>
              <a:t>giây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OpenSans"/>
              </a:rPr>
              <a:t>.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5144F7-EC79-4EA5-81F6-5C1197D88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43500"/>
            <a:ext cx="2933700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7" grpId="0"/>
      <p:bldP spid="3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6B1BA5-2AD5-4A49-9AFE-879234068866}"/>
              </a:ext>
            </a:extLst>
          </p:cNvPr>
          <p:cNvSpPr/>
          <p:nvPr/>
        </p:nvSpPr>
        <p:spPr>
          <a:xfrm>
            <a:off x="11049000" y="3860641"/>
            <a:ext cx="19812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6A15DE-A2CD-4B84-93B8-0CB05DD825C1}"/>
              </a:ext>
            </a:extLst>
          </p:cNvPr>
          <p:cNvSpPr/>
          <p:nvPr/>
        </p:nvSpPr>
        <p:spPr>
          <a:xfrm>
            <a:off x="10668000" y="5893266"/>
            <a:ext cx="19812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9A0D7-591D-44B8-9CAC-1F9A81510842}"/>
              </a:ext>
            </a:extLst>
          </p:cNvPr>
          <p:cNvSpPr/>
          <p:nvPr/>
        </p:nvSpPr>
        <p:spPr>
          <a:xfrm>
            <a:off x="10896600" y="2552700"/>
            <a:ext cx="1752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71800" y="190500"/>
            <a:ext cx="1164607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1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Đọc bài thơ và trả lời câu hỏi.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9251">
            <a:off x="14602787" y="635228"/>
            <a:ext cx="3170920" cy="1960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284AE-8008-4957-A6C8-C9B242FE1869}"/>
              </a:ext>
            </a:extLst>
          </p:cNvPr>
          <p:cNvSpPr txBox="1"/>
          <p:nvPr/>
        </p:nvSpPr>
        <p:spPr>
          <a:xfrm>
            <a:off x="2333625" y="2297475"/>
            <a:ext cx="7162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b) Những nhân vật ấy được nhân hoá như thế nào?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5144F7-EC79-4EA5-81F6-5C1197D88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91" y="4446655"/>
            <a:ext cx="1842068" cy="16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8F74D1-6954-4D23-931E-ED71E77B1469}"/>
              </a:ext>
            </a:extLst>
          </p:cNvPr>
          <p:cNvSpPr/>
          <p:nvPr/>
        </p:nvSpPr>
        <p:spPr>
          <a:xfrm>
            <a:off x="4815112" y="5893266"/>
            <a:ext cx="2252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0070C0"/>
                </a:solidFill>
                <a:latin typeface="+mj-lt"/>
              </a:rPr>
              <a:t>kim giờ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4C1E17-073F-4757-A849-CC07D65D3514}"/>
              </a:ext>
            </a:extLst>
          </p:cNvPr>
          <p:cNvSpPr/>
          <p:nvPr/>
        </p:nvSpPr>
        <p:spPr>
          <a:xfrm>
            <a:off x="4721542" y="6967234"/>
            <a:ext cx="2691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0070C0"/>
                </a:solidFill>
                <a:latin typeface="+mj-lt"/>
              </a:rPr>
              <a:t>kim phút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013C69-736A-4B32-9848-096BD658EFF8}"/>
              </a:ext>
            </a:extLst>
          </p:cNvPr>
          <p:cNvSpPr/>
          <p:nvPr/>
        </p:nvSpPr>
        <p:spPr>
          <a:xfrm>
            <a:off x="4815112" y="7989525"/>
            <a:ext cx="2484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0070C0"/>
                </a:solidFill>
                <a:latin typeface="+mj-lt"/>
              </a:rPr>
              <a:t>kim giây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85B640-E313-4CDB-9468-430DA0086972}"/>
              </a:ext>
            </a:extLst>
          </p:cNvPr>
          <p:cNvSpPr/>
          <p:nvPr/>
        </p:nvSpPr>
        <p:spPr>
          <a:xfrm>
            <a:off x="3362492" y="5855766"/>
            <a:ext cx="1188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B050"/>
                </a:solidFill>
              </a:rPr>
              <a:t>bác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29DB3F-98D9-47C9-923B-D2B87D706A9F}"/>
              </a:ext>
            </a:extLst>
          </p:cNvPr>
          <p:cNvSpPr txBox="1"/>
          <p:nvPr/>
        </p:nvSpPr>
        <p:spPr>
          <a:xfrm>
            <a:off x="2148868" y="3270443"/>
            <a:ext cx="7837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Nhân hoá bằng cách gọi:</a:t>
            </a:r>
            <a:endParaRPr lang="vi-VN" sz="5400">
              <a:solidFill>
                <a:schemeClr val="accent6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CB66E0-7ACE-4BF6-8E79-4174BF09E698}"/>
              </a:ext>
            </a:extLst>
          </p:cNvPr>
          <p:cNvSpPr/>
          <p:nvPr/>
        </p:nvSpPr>
        <p:spPr>
          <a:xfrm>
            <a:off x="3321615" y="6967234"/>
            <a:ext cx="126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B050"/>
                </a:solidFill>
              </a:rPr>
              <a:t>anh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D8F67C-8CC9-4DBC-8AEF-1E60D77DBE0E}"/>
              </a:ext>
            </a:extLst>
          </p:cNvPr>
          <p:cNvSpPr/>
          <p:nvPr/>
        </p:nvSpPr>
        <p:spPr>
          <a:xfrm>
            <a:off x="3504357" y="7989525"/>
            <a:ext cx="90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B050"/>
                </a:solidFill>
              </a:rPr>
              <a:t>bé</a:t>
            </a:r>
            <a:endParaRPr lang="en-US" sz="5400" b="1" cap="none" spc="0">
              <a:ln w="0"/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01D92E-124A-4145-8ECF-88B6C661B63D}"/>
              </a:ext>
            </a:extLst>
          </p:cNvPr>
          <p:cNvSpPr/>
          <p:nvPr/>
        </p:nvSpPr>
        <p:spPr>
          <a:xfrm>
            <a:off x="9906000" y="2559855"/>
            <a:ext cx="91944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86F9E0-C429-4DCB-B09C-8E9D17ED6340}"/>
              </a:ext>
            </a:extLst>
          </p:cNvPr>
          <p:cNvSpPr/>
          <p:nvPr/>
        </p:nvSpPr>
        <p:spPr>
          <a:xfrm>
            <a:off x="9976827" y="3860641"/>
            <a:ext cx="91944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35AEFD-8B1C-4613-8434-BFA199212C28}"/>
              </a:ext>
            </a:extLst>
          </p:cNvPr>
          <p:cNvSpPr/>
          <p:nvPr/>
        </p:nvSpPr>
        <p:spPr>
          <a:xfrm>
            <a:off x="9976827" y="5910509"/>
            <a:ext cx="620485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F7D63-07D6-44B8-A4CD-4DADFFA40C95}"/>
              </a:ext>
            </a:extLst>
          </p:cNvPr>
          <p:cNvSpPr txBox="1"/>
          <p:nvPr/>
        </p:nvSpPr>
        <p:spPr>
          <a:xfrm>
            <a:off x="9906000" y="1786779"/>
            <a:ext cx="8105775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  </a:t>
            </a:r>
            <a:r>
              <a:rPr lang="vi-VN" sz="4400" b="1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Đồng hồ báo thức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Bác kim giờ thận trọng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Nhích từng li, từng li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Anh kim phút lầm lì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Đi từng bước, từng bước.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 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Bé kim giây tinh nghịch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Chạy vút lên trước hàng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Ba kim cùng tới đích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Rung một hồi chuông vang.</a:t>
            </a:r>
          </a:p>
          <a:p>
            <a:r>
              <a:rPr lang="vi-VN" sz="4400">
                <a:solidFill>
                  <a:srgbClr val="00B050"/>
                </a:solidFill>
                <a:effectLst/>
                <a:latin typeface="OpenSans"/>
              </a:rPr>
              <a:t>                                            </a:t>
            </a:r>
            <a:r>
              <a:rPr lang="vi-VN" sz="3200">
                <a:solidFill>
                  <a:srgbClr val="00B050"/>
                </a:solidFill>
                <a:effectLst/>
                <a:latin typeface="OpenSans"/>
              </a:rPr>
              <a:t>HOÀI KHÁNH</a:t>
            </a:r>
            <a:endParaRPr lang="vi-VN" sz="4400">
              <a:solidFill>
                <a:srgbClr val="00B05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38603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3" grpId="0"/>
      <p:bldP spid="9" grpId="0"/>
      <p:bldP spid="9" grpId="1"/>
      <p:bldP spid="2" grpId="0"/>
      <p:bldP spid="15" grpId="0"/>
      <p:bldP spid="16" grpId="0"/>
      <p:bldP spid="4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20965" y="1051130"/>
            <a:ext cx="1164607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1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Đọc bài thơ và trả lời câu hỏi.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D6C0-3F7B-4E27-A95E-2317F122D0BD}"/>
              </a:ext>
            </a:extLst>
          </p:cNvPr>
          <p:cNvSpPr txBox="1"/>
          <p:nvPr/>
        </p:nvSpPr>
        <p:spPr>
          <a:xfrm>
            <a:off x="2209800" y="3162300"/>
            <a:ext cx="1539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iCiel Cadena" panose="02000503000000020004" pitchFamily="2" charset="0"/>
              </a:rPr>
              <a:t>a) Trong bài thơ trên, những vật nào được nhân hóa?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14850556" y="5524500"/>
            <a:ext cx="5503287" cy="5103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99034-9C2B-40A1-867C-0266B3AC6316}"/>
              </a:ext>
            </a:extLst>
          </p:cNvPr>
          <p:cNvSpPr txBox="1"/>
          <p:nvPr/>
        </p:nvSpPr>
        <p:spPr>
          <a:xfrm>
            <a:off x="2209800" y="5721445"/>
            <a:ext cx="14401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b) Những nhân vật ấy được nhân hoá như thế nào?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045D9-87DE-46A6-9BFC-73642CE3A293}"/>
              </a:ext>
            </a:extLst>
          </p:cNvPr>
          <p:cNvSpPr txBox="1"/>
          <p:nvPr/>
        </p:nvSpPr>
        <p:spPr>
          <a:xfrm>
            <a:off x="2798549" y="4374059"/>
            <a:ext cx="98406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1">
                <a:solidFill>
                  <a:srgbClr val="FF0000"/>
                </a:solidFill>
                <a:effectLst/>
                <a:latin typeface="OpenSans"/>
              </a:rPr>
              <a:t>kim giờ, kim phút, kim giây.</a:t>
            </a:r>
            <a:endParaRPr lang="en-US" sz="5400" i="1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EC7A8-6878-4FEC-BFEC-A347D3B66F10}"/>
              </a:ext>
            </a:extLst>
          </p:cNvPr>
          <p:cNvSpPr txBox="1"/>
          <p:nvPr/>
        </p:nvSpPr>
        <p:spPr>
          <a:xfrm>
            <a:off x="2798548" y="6761833"/>
            <a:ext cx="13355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1">
                <a:solidFill>
                  <a:srgbClr val="FF0000"/>
                </a:solidFill>
                <a:effectLst/>
                <a:latin typeface="OpenSans"/>
              </a:rPr>
              <a:t>nhân hoá bằng cách gọi là bác, là anh, là bé.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A09B1C2-892F-4803-A350-59C682048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204709"/>
            <a:ext cx="3845789" cy="57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7F7D63-07D6-44B8-A4CD-4DADFFA40C95}"/>
              </a:ext>
            </a:extLst>
          </p:cNvPr>
          <p:cNvSpPr txBox="1"/>
          <p:nvPr/>
        </p:nvSpPr>
        <p:spPr>
          <a:xfrm>
            <a:off x="9792720" y="1786779"/>
            <a:ext cx="8105775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  </a:t>
            </a:r>
            <a:r>
              <a:rPr lang="vi-VN" sz="4400" b="1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Đồng hồ báo thức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Bác kim giờ thận trọng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Nhích từng li, từng li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Anh kim phút lầm lì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Đi từng bước, từng bước.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 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Bé kim giây tinh nghịch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Chạy vút lên trước hàng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Ba kim cùng tới đích</a:t>
            </a:r>
          </a:p>
          <a:p>
            <a:r>
              <a:rPr lang="vi-VN" sz="4400">
                <a:solidFill>
                  <a:srgbClr val="002060"/>
                </a:solidFill>
                <a:effectLst/>
                <a:latin typeface="OpenSans"/>
              </a:rPr>
              <a:t>Rung một hồi chuông vang.</a:t>
            </a:r>
          </a:p>
          <a:p>
            <a:r>
              <a:rPr lang="vi-VN" sz="4400">
                <a:solidFill>
                  <a:srgbClr val="00B050"/>
                </a:solidFill>
                <a:effectLst/>
                <a:latin typeface="OpenSans"/>
              </a:rPr>
              <a:t>                                            </a:t>
            </a:r>
            <a:r>
              <a:rPr lang="vi-VN" sz="3200">
                <a:solidFill>
                  <a:srgbClr val="00B050"/>
                </a:solidFill>
                <a:effectLst/>
                <a:latin typeface="OpenSans"/>
              </a:rPr>
              <a:t>HOÀI KHÁNH</a:t>
            </a:r>
            <a:endParaRPr lang="vi-VN" sz="4400">
              <a:solidFill>
                <a:srgbClr val="00B050"/>
              </a:solidFill>
              <a:effectLst/>
              <a:latin typeface="Open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971800" y="190500"/>
            <a:ext cx="1164607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1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Đọc bài thơ và trả lời câu hỏi.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9251">
            <a:off x="14602787" y="635228"/>
            <a:ext cx="3170920" cy="1960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284AE-8008-4957-A6C8-C9B242FE1869}"/>
              </a:ext>
            </a:extLst>
          </p:cNvPr>
          <p:cNvSpPr txBox="1"/>
          <p:nvPr/>
        </p:nvSpPr>
        <p:spPr>
          <a:xfrm>
            <a:off x="2291782" y="2872780"/>
            <a:ext cx="716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2" charset="0"/>
              </a:rPr>
              <a:t>c) Em thích hình ảnh nào ? Vì sao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28FCC-7224-4064-ADD5-B4D77FA0BA0B}"/>
              </a:ext>
            </a:extLst>
          </p:cNvPr>
          <p:cNvSpPr txBox="1"/>
          <p:nvPr/>
        </p:nvSpPr>
        <p:spPr>
          <a:xfrm>
            <a:off x="1973941" y="5143500"/>
            <a:ext cx="73485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  <a:latin typeface="OpenSans"/>
              </a:rPr>
              <a:t>"Bé kim giây tinh nghịch</a:t>
            </a:r>
          </a:p>
          <a:p>
            <a:pPr algn="ctr"/>
            <a:r>
              <a:rPr lang="vi-VN" sz="3200">
                <a:solidFill>
                  <a:srgbClr val="00B050"/>
                </a:solidFill>
                <a:latin typeface="OpenSans"/>
              </a:rPr>
              <a:t>Chạy vút lên trước hàng"</a:t>
            </a:r>
          </a:p>
          <a:p>
            <a:endParaRPr lang="vi-VN" sz="3200">
              <a:solidFill>
                <a:srgbClr val="FF0000"/>
              </a:solidFill>
              <a:latin typeface="OpenSans"/>
            </a:endParaRPr>
          </a:p>
          <a:p>
            <a:pPr algn="just"/>
            <a:r>
              <a:rPr lang="vi-VN" sz="3200">
                <a:solidFill>
                  <a:srgbClr val="002060"/>
                </a:solidFill>
                <a:latin typeface="OpenSans"/>
              </a:rPr>
              <a:t>- Vì hình ảnh này đã tả chiếc kim giây thật hay: nó vừa nhỏ bé, mảnh mai vừa chạy nhanh trên mặt đồng hồ tựa như một cậu bé rất nhanh nhẹn và tinh nghịch.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A393BA-9856-4583-ADA1-147B08D22EA6}"/>
              </a:ext>
            </a:extLst>
          </p:cNvPr>
          <p:cNvSpPr/>
          <p:nvPr/>
        </p:nvSpPr>
        <p:spPr>
          <a:xfrm>
            <a:off x="0" y="4914900"/>
            <a:ext cx="1996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>
                <a:ln w="0"/>
                <a:solidFill>
                  <a:srgbClr val="C00000"/>
                </a:solidFill>
                <a:latin typeface="UTM Isadora" panose="02040603050506020204" pitchFamily="18" charset="0"/>
              </a:rPr>
              <a:t>Gợi ý:</a:t>
            </a:r>
          </a:p>
        </p:txBody>
      </p:sp>
    </p:spTree>
    <p:extLst>
      <p:ext uri="{BB962C8B-B14F-4D97-AF65-F5344CB8AC3E}">
        <p14:creationId xmlns:p14="http://schemas.microsoft.com/office/powerpoint/2010/main" val="299185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1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429000" y="234572"/>
            <a:ext cx="11657778" cy="2429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2: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Dựa vào nội dung bài thơ trên, trả lời câu hỏi :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D6C0-3F7B-4E27-A95E-2317F122D0BD}"/>
              </a:ext>
            </a:extLst>
          </p:cNvPr>
          <p:cNvSpPr txBox="1"/>
          <p:nvPr/>
        </p:nvSpPr>
        <p:spPr>
          <a:xfrm>
            <a:off x="2209800" y="3003523"/>
            <a:ext cx="15392400" cy="427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a) Bác kim giờ nhích về phía trước như thế nào?</a:t>
            </a:r>
          </a:p>
          <a:p>
            <a:pPr>
              <a:lnSpc>
                <a:spcPct val="200000"/>
              </a:lnSpc>
            </a:pPr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b) Anh kim phút đi như thế nào ?</a:t>
            </a:r>
          </a:p>
          <a:p>
            <a:pPr>
              <a:lnSpc>
                <a:spcPct val="200000"/>
              </a:lnSpc>
            </a:pPr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c) Bé kim giây chạy lên trước hàng như thế nào?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14173200" y="5448300"/>
            <a:ext cx="5503287" cy="51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2286000" y="591598"/>
            <a:ext cx="1164607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7200" b="1">
                <a:solidFill>
                  <a:srgbClr val="CD4343"/>
                </a:solidFill>
                <a:latin typeface="Sriracha"/>
              </a:rPr>
              <a:t>Đọc </a:t>
            </a:r>
            <a:r>
              <a:rPr lang="en-US" sz="7200" b="1">
                <a:solidFill>
                  <a:srgbClr val="CD4343"/>
                </a:solidFill>
                <a:latin typeface="Sriracha"/>
              </a:rPr>
              <a:t>lại </a:t>
            </a:r>
            <a:r>
              <a:rPr lang="vi-VN" sz="7200" b="1">
                <a:solidFill>
                  <a:srgbClr val="CD4343"/>
                </a:solidFill>
                <a:latin typeface="Sriracha"/>
              </a:rPr>
              <a:t>bài thơ </a:t>
            </a:r>
            <a:r>
              <a:rPr lang="en-US" sz="7200" b="1">
                <a:solidFill>
                  <a:srgbClr val="CD4343"/>
                </a:solidFill>
                <a:latin typeface="Sriracha"/>
              </a:rPr>
              <a:t> </a:t>
            </a:r>
            <a:endParaRPr lang="vi-VN" sz="7200" b="1">
              <a:solidFill>
                <a:srgbClr val="CD4343"/>
              </a:solidFill>
              <a:latin typeface="Srirach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F7D63-07D6-44B8-A4CD-4DADFFA40C95}"/>
              </a:ext>
            </a:extLst>
          </p:cNvPr>
          <p:cNvSpPr txBox="1"/>
          <p:nvPr/>
        </p:nvSpPr>
        <p:spPr>
          <a:xfrm>
            <a:off x="6400800" y="1889751"/>
            <a:ext cx="10854901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  </a:t>
            </a:r>
            <a:r>
              <a:rPr lang="vi-VN" sz="4400" b="1" dirty="0">
                <a:solidFill>
                  <a:srgbClr val="00B050"/>
                </a:solidFill>
                <a:effectLst/>
                <a:latin typeface="iCiel Cadena" panose="02000503000000020004" pitchFamily="2" charset="0"/>
              </a:rPr>
              <a:t>Đồng hồ báo thức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Bác kim giờ thận trọng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Nhích từng li, từng li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Anh kim phút lầm lì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Đi từng bước, từng bước.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 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Bé kim giây tinh nghịch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Chạy vút lên trước hàng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Ba kim cùng tới đích</a:t>
            </a:r>
          </a:p>
          <a:p>
            <a:r>
              <a:rPr lang="vi-VN" sz="4400" dirty="0">
                <a:solidFill>
                  <a:srgbClr val="002060"/>
                </a:solidFill>
                <a:effectLst/>
                <a:latin typeface="OpenSans"/>
              </a:rPr>
              <a:t>Rung một hồi chuông vang.</a:t>
            </a:r>
          </a:p>
          <a:p>
            <a:r>
              <a:rPr lang="vi-VN" sz="4400" dirty="0">
                <a:solidFill>
                  <a:srgbClr val="00B050"/>
                </a:solidFill>
                <a:effectLst/>
                <a:latin typeface="OpenSans"/>
              </a:rPr>
              <a:t>                                            </a:t>
            </a:r>
            <a:r>
              <a:rPr lang="vi-VN" sz="3200" dirty="0">
                <a:solidFill>
                  <a:srgbClr val="00B050"/>
                </a:solidFill>
                <a:effectLst/>
                <a:latin typeface="OpenSans"/>
              </a:rPr>
              <a:t>HOÀI KHÁNH</a:t>
            </a:r>
            <a:endParaRPr lang="vi-VN" sz="4400" dirty="0">
              <a:solidFill>
                <a:srgbClr val="00B050"/>
              </a:solidFill>
              <a:effectLst/>
              <a:latin typeface="OpenSans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5697577" y="8122842"/>
            <a:ext cx="1481547" cy="7058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9251">
            <a:off x="14450387" y="881074"/>
            <a:ext cx="3170920" cy="196020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8C2AF62-6DA5-4749-9A0A-5B1FE6698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-472155" y="3736640"/>
            <a:ext cx="7266870" cy="67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6C875A9-C31F-4DA4-888A-7E06CE6F8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0" b="90000" l="7750" r="91750">
                        <a14:foregroundMark x1="7833" y1="46667" x2="14417" y2="46000"/>
                        <a14:foregroundMark x1="48750" y1="9750" x2="48750" y2="9750"/>
                        <a14:foregroundMark x1="91750" y1="47583" x2="91750" y2="47583"/>
                        <a14:foregroundMark x1="32333" y1="88333" x2="67417" y2="85583"/>
                        <a14:foregroundMark x1="67417" y1="85583" x2="69083" y2="85917"/>
                        <a14:foregroundMark x1="26583" y1="84667" x2="26583" y2="84667"/>
                        <a14:foregroundMark x1="20500" y1="85333" x2="27000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6613508"/>
            <a:ext cx="3702957" cy="3702957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AB98104-8039-419F-80D4-2B787F043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5" y="2552700"/>
            <a:ext cx="8352785" cy="8352785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86226FB4-C66B-49B7-BE9D-58364E5B4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9783"/>
            <a:ext cx="13717628" cy="699850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E525906-D388-4FEE-BBC5-9BD7D0CDAF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6" y="8174929"/>
            <a:ext cx="3577034" cy="2268214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33F42693-FB7F-4344-9F2F-CBC78CEBA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7942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6C875A9-C31F-4DA4-888A-7E06CE6F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0" b="90000" l="7750" r="91750">
                        <a14:foregroundMark x1="7833" y1="46667" x2="14417" y2="46000"/>
                        <a14:foregroundMark x1="48750" y1="9750" x2="48750" y2="9750"/>
                        <a14:foregroundMark x1="91750" y1="47583" x2="91750" y2="47583"/>
                        <a14:foregroundMark x1="32333" y1="88333" x2="67417" y2="85583"/>
                        <a14:foregroundMark x1="67417" y1="85583" x2="69083" y2="85917"/>
                        <a14:foregroundMark x1="26583" y1="84667" x2="26583" y2="84667"/>
                        <a14:foregroundMark x1="20500" y1="85333" x2="27000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6613508"/>
            <a:ext cx="3702957" cy="3702957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AB98104-8039-419F-80D4-2B787F043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5" y="2552700"/>
            <a:ext cx="8352785" cy="8352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E2FF-111F-46ED-90D8-CB4866A94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3183" r="10000" b="19317"/>
          <a:stretch/>
        </p:blipFill>
        <p:spPr>
          <a:xfrm>
            <a:off x="7353302" y="-343625"/>
            <a:ext cx="10934698" cy="68199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E525906-D388-4FEE-BBC5-9BD7D0CDA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6" y="8174929"/>
            <a:ext cx="2891234" cy="2268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851E8-1F59-405A-86B2-C1D25AD2222F}"/>
              </a:ext>
            </a:extLst>
          </p:cNvPr>
          <p:cNvSpPr txBox="1"/>
          <p:nvPr/>
        </p:nvSpPr>
        <p:spPr>
          <a:xfrm>
            <a:off x="8610600" y="1638300"/>
            <a:ext cx="8001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>
                <a:solidFill>
                  <a:srgbClr val="00B050"/>
                </a:solidFill>
                <a:latin typeface="iCiel Cadena" panose="02000503000000020004" pitchFamily="2" charset="0"/>
              </a:rPr>
              <a:t>a) Bác kim giờ nhích về phía trước như thế nào?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5C12F2-7811-4169-931D-2D2024F95B9B}"/>
              </a:ext>
            </a:extLst>
          </p:cNvPr>
          <p:cNvSpPr txBox="1"/>
          <p:nvPr/>
        </p:nvSpPr>
        <p:spPr>
          <a:xfrm>
            <a:off x="8820151" y="1915298"/>
            <a:ext cx="8001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>
                <a:solidFill>
                  <a:srgbClr val="FF6600"/>
                </a:solidFill>
                <a:latin typeface="iCiel Cadena" panose="02000503000000020004" pitchFamily="2" charset="0"/>
              </a:rPr>
              <a:t>Bác kim giờ nhích về phía trước từng li, từng li với vẻ rất thận trọng.</a:t>
            </a:r>
          </a:p>
        </p:txBody>
      </p:sp>
      <p:pic>
        <p:nvPicPr>
          <p:cNvPr id="20" name="Picture 19" descr="A picture containing text, key&#10;&#10;Description automatically generated">
            <a:extLst>
              <a:ext uri="{FF2B5EF4-FFF2-40B4-BE49-F238E27FC236}">
                <a16:creationId xmlns:a16="http://schemas.microsoft.com/office/drawing/2014/main" id="{420C1FE3-4B7F-4AE9-91DB-0909FE428B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124">
            <a:off x="6838734" y="7591965"/>
            <a:ext cx="2575692" cy="25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7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37966" y="2818779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7455" y="3985637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25" b="0" i="0" u="none" strike="noStrike" kern="1200" cap="none" spc="0" normalizeH="0" baseline="0" noProof="0">
                <a:ln>
                  <a:noFill/>
                </a:ln>
                <a:solidFill>
                  <a:srgbClr val="F46E16"/>
                </a:solidFill>
                <a:effectLst/>
                <a:uLnTx/>
                <a:uFillTx/>
                <a:latin typeface="SFU Rhythm" panose="00000400000000000000" pitchFamily="2" charset="0"/>
              </a:rPr>
              <a:t>01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999F4-9D15-4DB4-BB74-2A61F510D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3487"/>
            <a:ext cx="14638284" cy="36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6C875A9-C31F-4DA4-888A-7E06CE6F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0" b="90000" l="7750" r="91750">
                        <a14:foregroundMark x1="7833" y1="46667" x2="14417" y2="46000"/>
                        <a14:foregroundMark x1="48750" y1="9750" x2="48750" y2="9750"/>
                        <a14:foregroundMark x1="91750" y1="47583" x2="91750" y2="47583"/>
                        <a14:foregroundMark x1="32333" y1="88333" x2="67417" y2="85583"/>
                        <a14:foregroundMark x1="67417" y1="85583" x2="69083" y2="85917"/>
                        <a14:foregroundMark x1="26583" y1="84667" x2="26583" y2="84667"/>
                        <a14:foregroundMark x1="20500" y1="85333" x2="27000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6613508"/>
            <a:ext cx="3702957" cy="3702957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AB98104-8039-419F-80D4-2B787F043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5" y="2552700"/>
            <a:ext cx="8352785" cy="8352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E2FF-111F-46ED-90D8-CB4866A94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3183" r="10000" b="19317"/>
          <a:stretch/>
        </p:blipFill>
        <p:spPr>
          <a:xfrm>
            <a:off x="7353302" y="-343625"/>
            <a:ext cx="10934698" cy="68199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E525906-D388-4FEE-BBC5-9BD7D0CDA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6" y="8174929"/>
            <a:ext cx="2891234" cy="2268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851E8-1F59-405A-86B2-C1D25AD2222F}"/>
              </a:ext>
            </a:extLst>
          </p:cNvPr>
          <p:cNvSpPr txBox="1"/>
          <p:nvPr/>
        </p:nvSpPr>
        <p:spPr>
          <a:xfrm>
            <a:off x="8643257" y="2004496"/>
            <a:ext cx="8001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>
                <a:solidFill>
                  <a:srgbClr val="00B050"/>
                </a:solidFill>
                <a:latin typeface="iCiel Cadena" panose="02000503000000020004" pitchFamily="2" charset="0"/>
              </a:rPr>
              <a:t>b) Anh kim phút đi như thế nào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5C12F2-7811-4169-931D-2D2024F95B9B}"/>
              </a:ext>
            </a:extLst>
          </p:cNvPr>
          <p:cNvSpPr txBox="1"/>
          <p:nvPr/>
        </p:nvSpPr>
        <p:spPr>
          <a:xfrm>
            <a:off x="8610600" y="1661869"/>
            <a:ext cx="8001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>
                <a:solidFill>
                  <a:srgbClr val="FF6600"/>
                </a:solidFill>
                <a:latin typeface="iCiel Cadena" panose="02000503000000020004" pitchFamily="2" charset="0"/>
              </a:rPr>
              <a:t>Anh kim phút đi từng bước, từng bước một cách ung dung nhưng nhanh hơn kim giờ.</a:t>
            </a:r>
          </a:p>
        </p:txBody>
      </p:sp>
      <p:pic>
        <p:nvPicPr>
          <p:cNvPr id="20" name="Picture 19" descr="A picture containing text, key&#10;&#10;Description automatically generated">
            <a:extLst>
              <a:ext uri="{FF2B5EF4-FFF2-40B4-BE49-F238E27FC236}">
                <a16:creationId xmlns:a16="http://schemas.microsoft.com/office/drawing/2014/main" id="{420C1FE3-4B7F-4AE9-91DB-0909FE428B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124">
            <a:off x="6838734" y="7591965"/>
            <a:ext cx="2575692" cy="25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6C875A9-C31F-4DA4-888A-7E06CE6F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0" b="90000" l="7750" r="91750">
                        <a14:foregroundMark x1="7833" y1="46667" x2="14417" y2="46000"/>
                        <a14:foregroundMark x1="48750" y1="9750" x2="48750" y2="9750"/>
                        <a14:foregroundMark x1="91750" y1="47583" x2="91750" y2="47583"/>
                        <a14:foregroundMark x1="32333" y1="88333" x2="67417" y2="85583"/>
                        <a14:foregroundMark x1="67417" y1="85583" x2="69083" y2="85917"/>
                        <a14:foregroundMark x1="26583" y1="84667" x2="26583" y2="84667"/>
                        <a14:foregroundMark x1="20500" y1="85333" x2="27000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6613508"/>
            <a:ext cx="3702957" cy="3702957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AB98104-8039-419F-80D4-2B787F043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5" y="2552700"/>
            <a:ext cx="8352785" cy="8352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E2FF-111F-46ED-90D8-CB4866A94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3183" r="10000" b="19317"/>
          <a:stretch/>
        </p:blipFill>
        <p:spPr>
          <a:xfrm>
            <a:off x="7353302" y="-343625"/>
            <a:ext cx="10934698" cy="68199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E525906-D388-4FEE-BBC5-9BD7D0CDA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6" y="8174929"/>
            <a:ext cx="2891234" cy="2268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851E8-1F59-405A-86B2-C1D25AD2222F}"/>
              </a:ext>
            </a:extLst>
          </p:cNvPr>
          <p:cNvSpPr txBox="1"/>
          <p:nvPr/>
        </p:nvSpPr>
        <p:spPr>
          <a:xfrm>
            <a:off x="8828501" y="1832366"/>
            <a:ext cx="8001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>
                <a:solidFill>
                  <a:srgbClr val="00B050"/>
                </a:solidFill>
                <a:latin typeface="iCiel Cadena" panose="02000503000000020004" pitchFamily="2" charset="0"/>
              </a:rPr>
              <a:t>c) Bé kim giây chạy lên trước hàng như thế nào?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5C12F2-7811-4169-931D-2D2024F95B9B}"/>
              </a:ext>
            </a:extLst>
          </p:cNvPr>
          <p:cNvSpPr txBox="1"/>
          <p:nvPr/>
        </p:nvSpPr>
        <p:spPr>
          <a:xfrm>
            <a:off x="9046402" y="2109364"/>
            <a:ext cx="8001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>
                <a:solidFill>
                  <a:srgbClr val="FF6600"/>
                </a:solidFill>
                <a:latin typeface="iCiel Cadena" panose="02000503000000020004" pitchFamily="2" charset="0"/>
              </a:rPr>
              <a:t>Bé kim giây luôn tinh nghịch, nhanh chân chạy vút lên trước hàng.</a:t>
            </a:r>
          </a:p>
        </p:txBody>
      </p:sp>
      <p:pic>
        <p:nvPicPr>
          <p:cNvPr id="20" name="Picture 19" descr="A picture containing text, key&#10;&#10;Description automatically generated">
            <a:extLst>
              <a:ext uri="{FF2B5EF4-FFF2-40B4-BE49-F238E27FC236}">
                <a16:creationId xmlns:a16="http://schemas.microsoft.com/office/drawing/2014/main" id="{420C1FE3-4B7F-4AE9-91DB-0909FE428B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124">
            <a:off x="6838734" y="7591965"/>
            <a:ext cx="2575692" cy="25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429000" y="234572"/>
            <a:ext cx="11657778" cy="2429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5400" b="1" u="sng">
                <a:solidFill>
                  <a:srgbClr val="CD4343"/>
                </a:solidFill>
                <a:latin typeface="Sriracha"/>
              </a:rPr>
              <a:t>Câu </a:t>
            </a:r>
            <a:r>
              <a:rPr lang="en-US" sz="5400" b="1" u="sng">
                <a:solidFill>
                  <a:srgbClr val="CD4343"/>
                </a:solidFill>
                <a:latin typeface="Sriracha"/>
              </a:rPr>
              <a:t>2:</a:t>
            </a:r>
            <a:r>
              <a:rPr lang="en-US" sz="54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5400">
                <a:solidFill>
                  <a:srgbClr val="CD4343"/>
                </a:solidFill>
                <a:latin typeface="Sriracha"/>
              </a:rPr>
              <a:t>Dựa vào nội dung bài thơ trên, trả lời câu hỏi :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D6C0-3F7B-4E27-A95E-2317F122D0BD}"/>
              </a:ext>
            </a:extLst>
          </p:cNvPr>
          <p:cNvSpPr txBox="1"/>
          <p:nvPr/>
        </p:nvSpPr>
        <p:spPr>
          <a:xfrm>
            <a:off x="2209800" y="2190891"/>
            <a:ext cx="15392400" cy="5295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a) Bác kim giờ nhích về phía trước như thế nào?</a:t>
            </a:r>
          </a:p>
          <a:p>
            <a:pPr>
              <a:lnSpc>
                <a:spcPct val="250000"/>
              </a:lnSpc>
            </a:pPr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b) Anh kim phút đi như thế nào ?</a:t>
            </a:r>
          </a:p>
          <a:p>
            <a:pPr>
              <a:lnSpc>
                <a:spcPct val="250000"/>
              </a:lnSpc>
            </a:pPr>
            <a:r>
              <a:rPr lang="vi-VN" sz="4800">
                <a:solidFill>
                  <a:srgbClr val="00B050"/>
                </a:solidFill>
                <a:latin typeface="iCiel Cadena" panose="02000503000000020004" pitchFamily="2" charset="0"/>
              </a:rPr>
              <a:t>c) Bé kim giây chạy lên trước hàng như thế nào?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14173200" y="5448300"/>
            <a:ext cx="5503287" cy="5103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D8ED0-E3E9-46F7-9615-EC4414BBC1E2}"/>
              </a:ext>
            </a:extLst>
          </p:cNvPr>
          <p:cNvSpPr txBox="1"/>
          <p:nvPr/>
        </p:nvSpPr>
        <p:spPr>
          <a:xfrm>
            <a:off x="2514600" y="4013466"/>
            <a:ext cx="1478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1">
                <a:solidFill>
                  <a:srgbClr val="FF0000"/>
                </a:solidFill>
                <a:effectLst/>
                <a:latin typeface="OpenSans"/>
              </a:rPr>
              <a:t>Bác kim giờ nhích về phía trước từng li, từng li với vẻ rất thận trọng.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F3D79-6DA5-419F-B8DB-86FED7BA8D46}"/>
              </a:ext>
            </a:extLst>
          </p:cNvPr>
          <p:cNvSpPr txBox="1"/>
          <p:nvPr/>
        </p:nvSpPr>
        <p:spPr>
          <a:xfrm>
            <a:off x="2514600" y="7434389"/>
            <a:ext cx="125721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Bé kim giây luôn tinh nghịch, nhanh chân chạy vút lên trước hàng.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2A122-BD79-4E68-87D9-5D9B043F4B30}"/>
              </a:ext>
            </a:extLst>
          </p:cNvPr>
          <p:cNvSpPr txBox="1"/>
          <p:nvPr/>
        </p:nvSpPr>
        <p:spPr>
          <a:xfrm>
            <a:off x="2514600" y="5507446"/>
            <a:ext cx="125176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Anh kim phút đi từng bước, từng bước một cách ung dung nhưng nhanh hơn kim giờ.</a:t>
            </a:r>
          </a:p>
        </p:txBody>
      </p:sp>
    </p:spTree>
    <p:extLst>
      <p:ext uri="{BB962C8B-B14F-4D97-AF65-F5344CB8AC3E}">
        <p14:creationId xmlns:p14="http://schemas.microsoft.com/office/powerpoint/2010/main" val="13929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2000" y="356809"/>
            <a:ext cx="16764000" cy="2429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6000" b="1" u="sng">
                <a:solidFill>
                  <a:srgbClr val="CD4343"/>
                </a:solidFill>
                <a:latin typeface="Sriracha"/>
              </a:rPr>
              <a:t>Câu </a:t>
            </a:r>
            <a:r>
              <a:rPr lang="en-US" sz="6000" b="1" u="sng">
                <a:solidFill>
                  <a:srgbClr val="CD4343"/>
                </a:solidFill>
                <a:latin typeface="Sriracha"/>
              </a:rPr>
              <a:t>3:</a:t>
            </a:r>
            <a:r>
              <a:rPr lang="en-US" sz="60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6000">
                <a:solidFill>
                  <a:srgbClr val="CD4343"/>
                </a:solidFill>
                <a:latin typeface="Sriracha"/>
              </a:rPr>
              <a:t>Đặt câu hỏi cho các bộ phận câu </a:t>
            </a:r>
            <a:endParaRPr lang="en-US" sz="6000">
              <a:solidFill>
                <a:srgbClr val="CD4343"/>
              </a:solidFill>
              <a:latin typeface="Sriracha"/>
            </a:endParaRPr>
          </a:p>
          <a:p>
            <a:pPr algn="ctr">
              <a:lnSpc>
                <a:spcPts val="9900"/>
              </a:lnSpc>
            </a:pPr>
            <a:r>
              <a:rPr lang="vi-VN" sz="6000">
                <a:solidFill>
                  <a:srgbClr val="CD4343"/>
                </a:solidFill>
                <a:latin typeface="Sriracha"/>
              </a:rPr>
              <a:t>được in đậm :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D6C0-3F7B-4E27-A95E-2317F122D0BD}"/>
              </a:ext>
            </a:extLst>
          </p:cNvPr>
          <p:cNvSpPr txBox="1"/>
          <p:nvPr/>
        </p:nvSpPr>
        <p:spPr>
          <a:xfrm>
            <a:off x="2133600" y="3086100"/>
            <a:ext cx="15392400" cy="548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000">
                <a:solidFill>
                  <a:srgbClr val="002060"/>
                </a:solidFill>
                <a:latin typeface="OpenSans"/>
              </a:rPr>
              <a:t>a) Trương Vĩnh Kí hiểu biết </a:t>
            </a:r>
            <a:r>
              <a:rPr lang="vi-VN" sz="6000" b="1">
                <a:solidFill>
                  <a:srgbClr val="002060"/>
                </a:solidFill>
                <a:latin typeface="OpenSans"/>
              </a:rPr>
              <a:t>rất rộng</a:t>
            </a:r>
            <a:r>
              <a:rPr lang="vi-VN" sz="6000">
                <a:solidFill>
                  <a:srgbClr val="002060"/>
                </a:solidFill>
                <a:latin typeface="OpenSans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6000">
                <a:solidFill>
                  <a:srgbClr val="002060"/>
                </a:solidFill>
                <a:latin typeface="OpenSans"/>
              </a:rPr>
              <a:t>b) Ê-đi-xơn làm việc </a:t>
            </a:r>
            <a:r>
              <a:rPr lang="vi-VN" sz="6000" b="1">
                <a:solidFill>
                  <a:srgbClr val="002060"/>
                </a:solidFill>
                <a:latin typeface="OpenSans"/>
              </a:rPr>
              <a:t>miệt mài suốt ngày đêm</a:t>
            </a:r>
            <a:r>
              <a:rPr lang="vi-VN" sz="6000">
                <a:solidFill>
                  <a:srgbClr val="002060"/>
                </a:solidFill>
                <a:latin typeface="OpenSans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6000">
                <a:solidFill>
                  <a:srgbClr val="002060"/>
                </a:solidFill>
                <a:latin typeface="OpenSans"/>
              </a:rPr>
              <a:t>c) Hai chị em </a:t>
            </a:r>
            <a:r>
              <a:rPr lang="vi-VN" sz="6000" b="1">
                <a:solidFill>
                  <a:srgbClr val="002060"/>
                </a:solidFill>
                <a:latin typeface="OpenSans"/>
              </a:rPr>
              <a:t>thán phục</a:t>
            </a:r>
            <a:r>
              <a:rPr lang="vi-VN" sz="6000">
                <a:solidFill>
                  <a:srgbClr val="002060"/>
                </a:solidFill>
                <a:latin typeface="OpenSans"/>
              </a:rPr>
              <a:t> nhìn chú Lý.</a:t>
            </a:r>
          </a:p>
          <a:p>
            <a:pPr algn="just">
              <a:lnSpc>
                <a:spcPct val="150000"/>
              </a:lnSpc>
            </a:pPr>
            <a:r>
              <a:rPr lang="vi-VN" sz="6000">
                <a:solidFill>
                  <a:srgbClr val="002060"/>
                </a:solidFill>
                <a:latin typeface="OpenSans"/>
              </a:rPr>
              <a:t>d) Tiếng nhạc nổi lên </a:t>
            </a:r>
            <a:r>
              <a:rPr lang="vi-VN" sz="6000" b="1">
                <a:solidFill>
                  <a:srgbClr val="002060"/>
                </a:solidFill>
                <a:latin typeface="OpenSans"/>
              </a:rPr>
              <a:t>réo rắt</a:t>
            </a:r>
            <a:r>
              <a:rPr lang="vi-VN" sz="6000">
                <a:solidFill>
                  <a:srgbClr val="002060"/>
                </a:solidFill>
                <a:latin typeface="OpenSans"/>
              </a:rPr>
              <a:t>.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14173200" y="5448300"/>
            <a:ext cx="5503287" cy="51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2000" y="356809"/>
            <a:ext cx="16764000" cy="2429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vi-VN" sz="6000" b="1" u="sng">
                <a:solidFill>
                  <a:srgbClr val="CD4343"/>
                </a:solidFill>
                <a:latin typeface="Sriracha"/>
              </a:rPr>
              <a:t>Câu </a:t>
            </a:r>
            <a:r>
              <a:rPr lang="en-US" sz="6000" b="1" u="sng">
                <a:solidFill>
                  <a:srgbClr val="CD4343"/>
                </a:solidFill>
                <a:latin typeface="Sriracha"/>
              </a:rPr>
              <a:t>3:</a:t>
            </a:r>
            <a:r>
              <a:rPr lang="en-US" sz="6000" b="1">
                <a:solidFill>
                  <a:srgbClr val="CD4343"/>
                </a:solidFill>
                <a:latin typeface="Sriracha"/>
              </a:rPr>
              <a:t> </a:t>
            </a:r>
            <a:r>
              <a:rPr lang="vi-VN" sz="6000">
                <a:solidFill>
                  <a:srgbClr val="CD4343"/>
                </a:solidFill>
                <a:latin typeface="Sriracha"/>
              </a:rPr>
              <a:t>Đặt câu hỏi cho các bộ phận câu </a:t>
            </a:r>
            <a:endParaRPr lang="en-US" sz="6000">
              <a:solidFill>
                <a:srgbClr val="CD4343"/>
              </a:solidFill>
              <a:latin typeface="Sriracha"/>
            </a:endParaRPr>
          </a:p>
          <a:p>
            <a:pPr algn="ctr">
              <a:lnSpc>
                <a:spcPts val="9900"/>
              </a:lnSpc>
            </a:pPr>
            <a:r>
              <a:rPr lang="vi-VN" sz="6000">
                <a:solidFill>
                  <a:srgbClr val="CD4343"/>
                </a:solidFill>
                <a:latin typeface="Sriracha"/>
              </a:rPr>
              <a:t>được in đậm :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75603">
            <a:off x="1240425" y="1722042"/>
            <a:ext cx="1481547" cy="705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2D6C0-3F7B-4E27-A95E-2317F122D0BD}"/>
              </a:ext>
            </a:extLst>
          </p:cNvPr>
          <p:cNvSpPr txBox="1"/>
          <p:nvPr/>
        </p:nvSpPr>
        <p:spPr>
          <a:xfrm>
            <a:off x="2133600" y="2400300"/>
            <a:ext cx="15392400" cy="658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4400">
                <a:solidFill>
                  <a:srgbClr val="002060"/>
                </a:solidFill>
                <a:latin typeface="OpenSans"/>
              </a:rPr>
              <a:t>a) Trương Vĩnh Kí hiểu biết </a:t>
            </a:r>
            <a:r>
              <a:rPr lang="vi-VN" sz="4400" b="1">
                <a:solidFill>
                  <a:srgbClr val="002060"/>
                </a:solidFill>
                <a:latin typeface="OpenSans"/>
              </a:rPr>
              <a:t>rất rộng</a:t>
            </a:r>
            <a:r>
              <a:rPr lang="vi-VN" sz="4400">
                <a:solidFill>
                  <a:srgbClr val="002060"/>
                </a:solidFill>
                <a:latin typeface="OpenSans"/>
              </a:rPr>
              <a:t>.</a:t>
            </a:r>
          </a:p>
          <a:p>
            <a:pPr algn="just">
              <a:lnSpc>
                <a:spcPct val="250000"/>
              </a:lnSpc>
            </a:pPr>
            <a:r>
              <a:rPr lang="vi-VN" sz="4400">
                <a:solidFill>
                  <a:srgbClr val="002060"/>
                </a:solidFill>
                <a:latin typeface="OpenSans"/>
              </a:rPr>
              <a:t>b) Ê-đi-xơn làm việc </a:t>
            </a:r>
            <a:r>
              <a:rPr lang="vi-VN" sz="4400" b="1">
                <a:solidFill>
                  <a:srgbClr val="002060"/>
                </a:solidFill>
                <a:latin typeface="OpenSans"/>
              </a:rPr>
              <a:t>miệt mài suốt ngày đêm</a:t>
            </a:r>
            <a:r>
              <a:rPr lang="vi-VN" sz="4400">
                <a:solidFill>
                  <a:srgbClr val="002060"/>
                </a:solidFill>
                <a:latin typeface="OpenSans"/>
              </a:rPr>
              <a:t>.</a:t>
            </a:r>
          </a:p>
          <a:p>
            <a:pPr algn="just">
              <a:lnSpc>
                <a:spcPct val="250000"/>
              </a:lnSpc>
            </a:pPr>
            <a:r>
              <a:rPr lang="vi-VN" sz="4400">
                <a:solidFill>
                  <a:srgbClr val="002060"/>
                </a:solidFill>
                <a:latin typeface="OpenSans"/>
              </a:rPr>
              <a:t>c) Hai chị em </a:t>
            </a:r>
            <a:r>
              <a:rPr lang="vi-VN" sz="4400" b="1">
                <a:solidFill>
                  <a:srgbClr val="002060"/>
                </a:solidFill>
                <a:latin typeface="OpenSans"/>
              </a:rPr>
              <a:t>thán phục</a:t>
            </a:r>
            <a:r>
              <a:rPr lang="vi-VN" sz="4400">
                <a:solidFill>
                  <a:srgbClr val="002060"/>
                </a:solidFill>
                <a:latin typeface="OpenSans"/>
              </a:rPr>
              <a:t> nhìn chú Lý.</a:t>
            </a:r>
          </a:p>
          <a:p>
            <a:pPr algn="just">
              <a:lnSpc>
                <a:spcPct val="250000"/>
              </a:lnSpc>
            </a:pPr>
            <a:r>
              <a:rPr lang="vi-VN" sz="4400">
                <a:solidFill>
                  <a:srgbClr val="002060"/>
                </a:solidFill>
                <a:latin typeface="OpenSans"/>
              </a:rPr>
              <a:t>d) Tiếng nhạc nổi lên </a:t>
            </a:r>
            <a:r>
              <a:rPr lang="vi-VN" sz="4400" b="1">
                <a:solidFill>
                  <a:srgbClr val="002060"/>
                </a:solidFill>
                <a:latin typeface="OpenSans"/>
              </a:rPr>
              <a:t>réo rắt</a:t>
            </a:r>
            <a:r>
              <a:rPr lang="vi-VN" sz="4400">
                <a:solidFill>
                  <a:srgbClr val="002060"/>
                </a:solidFill>
                <a:latin typeface="OpenSans"/>
              </a:rPr>
              <a:t>.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EB0907-0E0F-4AC2-9246-EFAACFE9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3999" r="50794" b="51351"/>
          <a:stretch/>
        </p:blipFill>
        <p:spPr>
          <a:xfrm>
            <a:off x="12780263" y="3146282"/>
            <a:ext cx="5507737" cy="7387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1A1A89-F501-4DF6-82B7-2BD3DBD30434}"/>
              </a:ext>
            </a:extLst>
          </p:cNvPr>
          <p:cNvSpPr txBox="1"/>
          <p:nvPr/>
        </p:nvSpPr>
        <p:spPr>
          <a:xfrm>
            <a:off x="2895600" y="3084413"/>
            <a:ext cx="984068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4800">
                <a:solidFill>
                  <a:srgbClr val="00B0F0"/>
                </a:solidFill>
                <a:latin typeface="iCiel Baliho Script" pitchFamily="2" charset="0"/>
              </a:rPr>
              <a:t>Trương Vĩnh Kí hiểu biết như thế nào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D75DE1-F3A9-4A82-85C5-B144A2327897}"/>
              </a:ext>
            </a:extLst>
          </p:cNvPr>
          <p:cNvSpPr txBox="1"/>
          <p:nvPr/>
        </p:nvSpPr>
        <p:spPr>
          <a:xfrm>
            <a:off x="2798549" y="4829810"/>
            <a:ext cx="984068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4800">
                <a:solidFill>
                  <a:srgbClr val="00B0F0"/>
                </a:solidFill>
                <a:latin typeface="iCiel Baliho Script" pitchFamily="2" charset="0"/>
              </a:rPr>
              <a:t>Ê-đi-xơn làm việc như thế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BDBD1-5E93-46ED-9C5A-7151239C98E1}"/>
              </a:ext>
            </a:extLst>
          </p:cNvPr>
          <p:cNvSpPr txBox="1"/>
          <p:nvPr/>
        </p:nvSpPr>
        <p:spPr>
          <a:xfrm>
            <a:off x="2798549" y="6499188"/>
            <a:ext cx="984068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4800">
                <a:solidFill>
                  <a:srgbClr val="00B0F0"/>
                </a:solidFill>
                <a:latin typeface="iCiel Baliho Script" pitchFamily="2" charset="0"/>
              </a:rPr>
              <a:t>Hai chị em nhìn chú Lý như thế nào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A2683-BDB7-4FAC-BE6D-18C67BA3B4DF}"/>
              </a:ext>
            </a:extLst>
          </p:cNvPr>
          <p:cNvSpPr txBox="1"/>
          <p:nvPr/>
        </p:nvSpPr>
        <p:spPr>
          <a:xfrm>
            <a:off x="2798549" y="8205625"/>
            <a:ext cx="984068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Baliho Script" pitchFamily="2" charset="0"/>
                <a:ea typeface="+mn-ea"/>
                <a:cs typeface="+mn-cs"/>
              </a:rPr>
              <a:t>Tiếng nhạc nổi lên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30267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7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37966" y="2818779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7455" y="3985637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25" b="0" i="0" u="none" strike="noStrike" kern="1200" cap="none" spc="0" normalizeH="0" baseline="0" noProof="0">
                <a:ln>
                  <a:noFill/>
                </a:ln>
                <a:solidFill>
                  <a:srgbClr val="F46E16"/>
                </a:solidFill>
                <a:effectLst/>
                <a:uLnTx/>
                <a:uFillTx/>
                <a:latin typeface="SFU Rhythm" panose="00000400000000000000" pitchFamily="2" charset="0"/>
              </a:rPr>
              <a:t>03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7C65142-7ED4-46C2-868D-2C4534B997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039727"/>
            <a:ext cx="11966056" cy="37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ED0636D2-BBB5-4E8A-99D3-46EEEDDA7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4243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501282-8950-42FB-80D5-0DBC7C9529AC}"/>
              </a:ext>
            </a:extLst>
          </p:cNvPr>
          <p:cNvGrpSpPr/>
          <p:nvPr/>
        </p:nvGrpSpPr>
        <p:grpSpPr>
          <a:xfrm>
            <a:off x="200178" y="5429462"/>
            <a:ext cx="5486400" cy="1942585"/>
            <a:chOff x="141895" y="2776947"/>
            <a:chExt cx="4444325" cy="166411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B3E910E-80F4-41AF-8470-9DEA0BBD4B4D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</a:rPr>
                <a:t>thế nào?</a:t>
              </a:r>
            </a:p>
          </p:txBody>
        </p:sp>
        <p:pic>
          <p:nvPicPr>
            <p:cNvPr id="18" name="Picture 17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6E50FE33-9FC3-4FB8-B24F-F0F612034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E83C3F-15C4-427D-BA7B-894D2FDB6BDA}"/>
              </a:ext>
            </a:extLst>
          </p:cNvPr>
          <p:cNvGrpSpPr/>
          <p:nvPr/>
        </p:nvGrpSpPr>
        <p:grpSpPr>
          <a:xfrm>
            <a:off x="6360407" y="5429462"/>
            <a:ext cx="5390263" cy="2043687"/>
            <a:chOff x="5064259" y="2746393"/>
            <a:chExt cx="4381170" cy="167025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9758A81-4A5A-4971-9235-798B10F363FC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</a:rPr>
                <a:t>như thế nào?</a:t>
              </a: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A5803DFB-E4A1-479E-9CD9-2891293E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D48E8-0AC8-4C50-B3C4-57B32FDD4CFA}"/>
              </a:ext>
            </a:extLst>
          </p:cNvPr>
          <p:cNvGrpSpPr/>
          <p:nvPr/>
        </p:nvGrpSpPr>
        <p:grpSpPr>
          <a:xfrm>
            <a:off x="12424499" y="5572978"/>
            <a:ext cx="5486400" cy="1956115"/>
            <a:chOff x="493739" y="4365395"/>
            <a:chExt cx="4486812" cy="168926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BD93313-724E-4E89-914F-15FFFF3586D0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</a:rPr>
                <a:t>làm gì?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94E64E1C-FE93-4471-A145-C21E54B9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F7D56F-7221-432F-935E-A06EE2962BBE}"/>
              </a:ext>
            </a:extLst>
          </p:cNvPr>
          <p:cNvSpPr/>
          <p:nvPr/>
        </p:nvSpPr>
        <p:spPr>
          <a:xfrm>
            <a:off x="1481892" y="876300"/>
            <a:ext cx="15323874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C00000"/>
                </a:solidFill>
              </a:rPr>
              <a:t>Chọn câu hỏi cho bộ phận được gạch chân dưới đây:</a:t>
            </a:r>
          </a:p>
          <a:p>
            <a:pPr algn="ctr"/>
            <a:r>
              <a:rPr lang="en-US" sz="8000" b="1">
                <a:ln w="0"/>
                <a:solidFill>
                  <a:srgbClr val="002060"/>
                </a:solidFill>
                <a:latin typeface="iCiel Baliho Script" pitchFamily="2" charset="0"/>
              </a:rPr>
              <a:t>Đàn voi bước đi </a:t>
            </a:r>
            <a:r>
              <a:rPr lang="en-US" sz="8000" b="1" u="sng">
                <a:ln w="0"/>
                <a:solidFill>
                  <a:srgbClr val="002060"/>
                </a:solidFill>
                <a:latin typeface="iCiel Baliho Script" pitchFamily="2" charset="0"/>
              </a:rPr>
              <a:t>đủng đỉnh </a:t>
            </a:r>
            <a:r>
              <a:rPr lang="en-US" sz="8000" b="1">
                <a:ln w="0"/>
                <a:solidFill>
                  <a:srgbClr val="002060"/>
                </a:solidFill>
                <a:latin typeface="iCiel Baliho Script" pitchFamily="2" charset="0"/>
              </a:rPr>
              <a:t>trong rừng.</a:t>
            </a:r>
            <a:endParaRPr lang="en-US" sz="8000" b="1" cap="none" spc="0">
              <a:ln w="0"/>
              <a:solidFill>
                <a:srgbClr val="002060"/>
              </a:solidFill>
              <a:latin typeface="iCiel Baliho Script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E1D4D18-6264-46DD-9029-53CA09440B26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bg1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E069B9-9C67-4D7E-974E-1079DAB7ADD5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CA666BC-388A-4982-B583-B672F51520E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6DC8FD-6C2C-4971-8AA6-72BAFB5EB2B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1070FB-2313-4B6D-B444-AB19796ECA5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4A56FD4-2FCC-42EF-8C53-9E691ECD6BF2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14D7B4E-B8BC-4AAA-949A-57C0506E557C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2081C97-FEA7-4DCE-9EAF-C8308EA6EC2C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D02B1D0-775C-4D4F-8B72-3C87F0731F7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1E4401-19FA-4E1C-9CE3-BBCAFF1BA044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D688783-ABEA-4EE7-8D11-CA5084C492D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C988DCF-6335-4FCD-AD28-69CAE41448D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DC68E9-0057-414C-B42B-F8B68C7C5C15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7177657-3642-45D2-B778-8F867A19841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67403E2-C6AD-46A4-B7A4-0810FFDAD66C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D6CBC8-5B13-4714-B99D-2CDCBECA8523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A165E27-3184-493B-B5BB-9AD081548DF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6AFC4C2-ADDE-4C50-ADB3-A0F91884F3F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45A7C0-CEB9-43B5-862E-141BCA991B14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55B7977-DCEE-4393-9E42-98847ACC89E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690431-3F3C-4100-BB2E-EB43B6B8B1B7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4E537C-B3E4-4939-8081-37C4EEB2B8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5F2B9F7-F1B4-4245-BAD5-790FEBE09C9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AA7D62D-2644-4C86-88C1-F05076F4FDE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0719904-605E-42BE-BD55-4E2ED5F6F701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3FC6545-D090-4A4E-8DB9-4119FB88B7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10431F1-E094-456E-BE70-2985AEAF75CE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3584403-F54C-4FD2-B532-BB65FFC0E5E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30FC20E-4F12-4E72-B333-A9D67910C367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D857138-E4C3-4E8C-AE93-787552B31A2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97A4DAE-7D1A-4449-B530-4D45E64AD798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8B6B5CB-5637-426F-9BEF-9816EF0D9813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5B736EB-C3DC-4F26-839D-059F5DC3DF1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E1668ED-F99E-4DA2-AAAE-9321729F3D59}"/>
              </a:ext>
            </a:extLst>
          </p:cNvPr>
          <p:cNvSpPr/>
          <p:nvPr/>
        </p:nvSpPr>
        <p:spPr>
          <a:xfrm>
            <a:off x="15049442" y="9543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7E0024-2CB2-4AE1-B13E-AAF03B75F9E0}"/>
              </a:ext>
            </a:extLst>
          </p:cNvPr>
          <p:cNvGrpSpPr/>
          <p:nvPr/>
        </p:nvGrpSpPr>
        <p:grpSpPr>
          <a:xfrm>
            <a:off x="17027993" y="8124994"/>
            <a:ext cx="1115360" cy="1891197"/>
            <a:chOff x="10947587" y="5253678"/>
            <a:chExt cx="1115360" cy="1891197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43AD014-78B5-4BCB-ADCB-F4BE463F553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6C24E0C-3FBC-454B-A1A6-F09423FEAB18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41400BF-EA5F-4A4A-A6D7-5665BA805C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51FB7DF-FCCF-40A2-9E4F-B7AFE511E2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36E72BD-F478-4E9D-A179-BC04CFBB3BE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B9275A-4D4A-44E9-88A9-C48F9461F0A9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935458C-3553-4A1E-96F7-4F2DF6F97143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027D8DF-29C9-41E6-B5E8-E5C201E2BBF0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CF7E6CC-F0F7-41C5-8C3D-49F5437C108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8CA8A3E-6F1A-48E0-93B4-3624F7CBB386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F4D515A-796C-41B0-A24A-0E7CFC7910A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663CEA9-D9A5-4C06-9D73-EDFA82DC4DF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09CB8E6-0F88-488F-9889-FE84BFB32876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10A6439-AE24-49EC-96AC-B28779DD19D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3EBF9C-87F8-46D9-95EF-BDD3F9A2AB9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29E0D6-9828-4727-9A89-F9A6B37F186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19874A4-CFD6-4586-8E70-6130D6A9A9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7B1649-ED62-4E1C-B6AF-46EC3C12FDD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F12DBF4-E789-423E-8D17-AEEB5A45FB6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D501282-8950-42FB-80D5-0DBC7C9529AC}"/>
              </a:ext>
            </a:extLst>
          </p:cNvPr>
          <p:cNvGrpSpPr/>
          <p:nvPr/>
        </p:nvGrpSpPr>
        <p:grpSpPr>
          <a:xfrm>
            <a:off x="11602337" y="3787171"/>
            <a:ext cx="5373885" cy="1942585"/>
            <a:chOff x="233039" y="2776947"/>
            <a:chExt cx="4353181" cy="166411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B3E910E-80F4-41AF-8470-9DEA0BBD4B4D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</a:rPr>
                <a:t>ngôi nhà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50FE33-9FC3-4FB8-B24F-F0F612034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039" y="2776947"/>
              <a:ext cx="839599" cy="116071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E83C3F-15C4-427D-BA7B-894D2FDB6BDA}"/>
              </a:ext>
            </a:extLst>
          </p:cNvPr>
          <p:cNvGrpSpPr/>
          <p:nvPr/>
        </p:nvGrpSpPr>
        <p:grpSpPr>
          <a:xfrm>
            <a:off x="11585959" y="1128934"/>
            <a:ext cx="5390263" cy="1954668"/>
            <a:chOff x="5064259" y="2819146"/>
            <a:chExt cx="4381170" cy="159750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9758A81-4A5A-4971-9235-798B10F363FC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</a:rPr>
                <a:t>hàng rào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803DFB-E4A1-479E-9CD9-2891293E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19146"/>
              <a:ext cx="881020" cy="100622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D48E8-0AC8-4C50-B3C4-57B32FDD4CFA}"/>
              </a:ext>
            </a:extLst>
          </p:cNvPr>
          <p:cNvGrpSpPr/>
          <p:nvPr/>
        </p:nvGrpSpPr>
        <p:grpSpPr>
          <a:xfrm>
            <a:off x="11441310" y="6374647"/>
            <a:ext cx="5486400" cy="1956115"/>
            <a:chOff x="493739" y="4365395"/>
            <a:chExt cx="4486812" cy="168926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BD93313-724E-4E89-914F-15FFFF3586D0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</a:rPr>
                <a:t>bầu trời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94E64E1C-FE93-4471-A145-C21E54B9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F7D56F-7221-432F-935E-A06EE2962BBE}"/>
              </a:ext>
            </a:extLst>
          </p:cNvPr>
          <p:cNvSpPr/>
          <p:nvPr/>
        </p:nvSpPr>
        <p:spPr>
          <a:xfrm>
            <a:off x="30269" y="1238633"/>
            <a:ext cx="10269158" cy="7478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C00000"/>
                </a:solidFill>
              </a:rPr>
              <a:t>Tìm từ thích hợp </a:t>
            </a:r>
          </a:p>
          <a:p>
            <a:pPr algn="ctr"/>
            <a:r>
              <a:rPr lang="en-US" sz="6000" b="1">
                <a:ln w="0"/>
                <a:solidFill>
                  <a:srgbClr val="C00000"/>
                </a:solidFill>
              </a:rPr>
              <a:t>để điền vào chỗ trống:</a:t>
            </a:r>
          </a:p>
          <a:p>
            <a:pPr lvl="5"/>
            <a:r>
              <a:rPr lang="vi-VN" sz="7200" b="1">
                <a:ln w="0"/>
                <a:solidFill>
                  <a:srgbClr val="002060"/>
                </a:solidFill>
                <a:latin typeface="iCiel Altus" pitchFamily="2" charset="0"/>
              </a:rPr>
              <a:t>Tôi là ...........</a:t>
            </a:r>
          </a:p>
          <a:p>
            <a:pPr lvl="5"/>
            <a:r>
              <a:rPr lang="vi-VN" sz="7200" b="1">
                <a:ln w="0"/>
                <a:solidFill>
                  <a:srgbClr val="002060"/>
                </a:solidFill>
                <a:latin typeface="iCiel Altus" pitchFamily="2" charset="0"/>
              </a:rPr>
              <a:t>Quanh năm tôi bảo vệ</a:t>
            </a:r>
          </a:p>
          <a:p>
            <a:pPr lvl="5"/>
            <a:r>
              <a:rPr lang="vi-VN" sz="7200" b="1">
                <a:ln w="0"/>
                <a:solidFill>
                  <a:srgbClr val="002060"/>
                </a:solidFill>
                <a:latin typeface="iCiel Altus" pitchFamily="2" charset="0"/>
              </a:rPr>
              <a:t>Những bạn cây trong vườn</a:t>
            </a:r>
          </a:p>
          <a:p>
            <a:pPr lvl="5"/>
            <a:r>
              <a:rPr lang="vi-VN" sz="7200" b="1">
                <a:ln w="0"/>
                <a:solidFill>
                  <a:srgbClr val="002060"/>
                </a:solidFill>
                <a:latin typeface="iCiel Altus" pitchFamily="2" charset="0"/>
              </a:rPr>
              <a:t>Những bạn cây dễ thương,</a:t>
            </a:r>
          </a:p>
          <a:p>
            <a:pPr lvl="5"/>
            <a:r>
              <a:rPr lang="vi-VN" sz="7200" b="1">
                <a:ln w="0"/>
                <a:solidFill>
                  <a:srgbClr val="002060"/>
                </a:solidFill>
                <a:latin typeface="iCiel Altus" pitchFamily="2" charset="0"/>
              </a:rPr>
              <a:t>Hiền lành và chăm chỉ</a:t>
            </a:r>
            <a:r>
              <a:rPr lang="en-US" sz="7200" b="1">
                <a:ln w="0"/>
                <a:solidFill>
                  <a:srgbClr val="002060"/>
                </a:solidFill>
                <a:latin typeface="iCiel Altus" pitchFamily="2" charset="0"/>
              </a:rPr>
              <a:t>.</a:t>
            </a:r>
            <a:endParaRPr lang="en-US" sz="7200" b="1" cap="none" spc="0">
              <a:ln w="0"/>
              <a:solidFill>
                <a:srgbClr val="002060"/>
              </a:solidFill>
              <a:latin typeface="iCiel Altus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E1D4D18-6264-46DD-9029-53CA09440B26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bg1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E069B9-9C67-4D7E-974E-1079DAB7ADD5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CA666BC-388A-4982-B583-B672F51520E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6DC8FD-6C2C-4971-8AA6-72BAFB5EB2B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1070FB-2313-4B6D-B444-AB19796ECA5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4A56FD4-2FCC-42EF-8C53-9E691ECD6BF2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14D7B4E-B8BC-4AAA-949A-57C0506E557C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2081C97-FEA7-4DCE-9EAF-C8308EA6EC2C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D02B1D0-775C-4D4F-8B72-3C87F0731F7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1E4401-19FA-4E1C-9CE3-BBCAFF1BA044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D688783-ABEA-4EE7-8D11-CA5084C492D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C988DCF-6335-4FCD-AD28-69CAE41448D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DC68E9-0057-414C-B42B-F8B68C7C5C15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7177657-3642-45D2-B778-8F867A19841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67403E2-C6AD-46A4-B7A4-0810FFDAD66C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D6CBC8-5B13-4714-B99D-2CDCBECA8523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A165E27-3184-493B-B5BB-9AD081548DF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6AFC4C2-ADDE-4C50-ADB3-A0F91884F3F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45A7C0-CEB9-43B5-862E-141BCA991B14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55B7977-DCEE-4393-9E42-98847ACC89E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690431-3F3C-4100-BB2E-EB43B6B8B1B7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4E537C-B3E4-4939-8081-37C4EEB2B8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5F2B9F7-F1B4-4245-BAD5-790FEBE09C9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AA7D62D-2644-4C86-88C1-F05076F4FDE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0719904-605E-42BE-BD55-4E2ED5F6F701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3FC6545-D090-4A4E-8DB9-4119FB88B7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10431F1-E094-456E-BE70-2985AEAF75CE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3584403-F54C-4FD2-B532-BB65FFC0E5E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30FC20E-4F12-4E72-B333-A9D67910C367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D857138-E4C3-4E8C-AE93-787552B31A2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97A4DAE-7D1A-4449-B530-4D45E64AD798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8B6B5CB-5637-426F-9BEF-9816EF0D9813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5B736EB-C3DC-4F26-839D-059F5DC3DF1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E1668ED-F99E-4DA2-AAAE-9321729F3D59}"/>
              </a:ext>
            </a:extLst>
          </p:cNvPr>
          <p:cNvSpPr/>
          <p:nvPr/>
        </p:nvSpPr>
        <p:spPr>
          <a:xfrm>
            <a:off x="15049442" y="9543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7E0024-2CB2-4AE1-B13E-AAF03B75F9E0}"/>
              </a:ext>
            </a:extLst>
          </p:cNvPr>
          <p:cNvGrpSpPr/>
          <p:nvPr/>
        </p:nvGrpSpPr>
        <p:grpSpPr>
          <a:xfrm>
            <a:off x="17027993" y="8124994"/>
            <a:ext cx="1115360" cy="1891197"/>
            <a:chOff x="10947587" y="5253678"/>
            <a:chExt cx="1115360" cy="1891197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43AD014-78B5-4BCB-ADCB-F4BE463F553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6C24E0C-3FBC-454B-A1A6-F09423FEAB18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41400BF-EA5F-4A4A-A6D7-5665BA805C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51FB7DF-FCCF-40A2-9E4F-B7AFE511E2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36E72BD-F478-4E9D-A179-BC04CFBB3BE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B9275A-4D4A-44E9-88A9-C48F9461F0A9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935458C-3553-4A1E-96F7-4F2DF6F97143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027D8DF-29C9-41E6-B5E8-E5C201E2BBF0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CF7E6CC-F0F7-41C5-8C3D-49F5437C108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8CA8A3E-6F1A-48E0-93B4-3624F7CBB386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F4D515A-796C-41B0-A24A-0E7CFC7910A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663CEA9-D9A5-4C06-9D73-EDFA82DC4DF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09CB8E6-0F88-488F-9889-FE84BFB32876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10A6439-AE24-49EC-96AC-B28779DD19D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3EBF9C-87F8-46D9-95EF-BDD3F9A2AB9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29E0D6-9828-4727-9A89-F9A6B37F186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19874A4-CFD6-4586-8E70-6130D6A9A9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7B1649-ED62-4E1C-B6AF-46EC3C12FDD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F12DBF4-E789-423E-8D17-AEEB5A45FB6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18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4B62DE-81D5-407E-AFDA-369244639EEA}"/>
              </a:ext>
            </a:extLst>
          </p:cNvPr>
          <p:cNvSpPr/>
          <p:nvPr/>
        </p:nvSpPr>
        <p:spPr>
          <a:xfrm>
            <a:off x="7729083" y="3961580"/>
            <a:ext cx="858860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00B050"/>
                </a:solidFill>
                <a:latin typeface="Coiny" panose="02000903060500060000" pitchFamily="2" charset="0"/>
              </a:rPr>
              <a:t>Em hãy thực hiện mọi việc </a:t>
            </a:r>
          </a:p>
          <a:p>
            <a:pPr algn="ctr"/>
            <a:r>
              <a:rPr lang="en-US" sz="8000" b="0" cap="none" spc="0">
                <a:ln w="0"/>
                <a:solidFill>
                  <a:srgbClr val="FF0000"/>
                </a:solidFill>
                <a:latin typeface="Coiny" panose="02000903060500060000" pitchFamily="2" charset="0"/>
              </a:rPr>
              <a:t>đúng giờ </a:t>
            </a:r>
            <a:r>
              <a:rPr lang="en-US" sz="8000" b="0" cap="none" spc="0">
                <a:ln w="0"/>
                <a:solidFill>
                  <a:srgbClr val="00B050"/>
                </a:solidFill>
                <a:latin typeface="Coiny" panose="02000903060500060000" pitchFamily="2" charset="0"/>
              </a:rPr>
              <a:t>nhé!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94A618C-C26B-4C04-A5C9-924752654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09251">
            <a:off x="13993188" y="976324"/>
            <a:ext cx="3170920" cy="19602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02FE67-C912-4297-BF2E-C7EA96A0A6B1}"/>
              </a:ext>
            </a:extLst>
          </p:cNvPr>
          <p:cNvGrpSpPr/>
          <p:nvPr/>
        </p:nvGrpSpPr>
        <p:grpSpPr>
          <a:xfrm>
            <a:off x="5529755" y="789393"/>
            <a:ext cx="6781800" cy="1981200"/>
            <a:chOff x="5529755" y="789393"/>
            <a:chExt cx="6781800" cy="198120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E9890816-A92F-4D23-82B2-C4394A74E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29755" y="789393"/>
              <a:ext cx="6781800" cy="19812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F4987E-4153-4771-9BAE-1D2AFF4B2C4A}"/>
                </a:ext>
              </a:extLst>
            </p:cNvPr>
            <p:cNvSpPr/>
            <p:nvPr/>
          </p:nvSpPr>
          <p:spPr>
            <a:xfrm>
              <a:off x="6406989" y="1137124"/>
              <a:ext cx="502733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iCiel Cadena" panose="02000503000000020004" pitchFamily="2" charset="0"/>
                </a:rPr>
                <a:t>MỞ RỘNG</a:t>
              </a:r>
              <a:endParaRPr lang="en-US" sz="8800" b="0" cap="none" spc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anose="02000503000000020004" pitchFamily="2" charset="0"/>
              </a:endParaRP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F9FE435-5002-4A05-810A-084446DD1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6" y="2727651"/>
            <a:ext cx="7512347" cy="75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E1D4D18-6264-46DD-9029-53CA09440B26}"/>
              </a:ext>
            </a:extLst>
          </p:cNvPr>
          <p:cNvSpPr/>
          <p:nvPr/>
        </p:nvSpPr>
        <p:spPr>
          <a:xfrm>
            <a:off x="29225" y="17416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bg1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E069B9-9C67-4D7E-974E-1079DAB7ADD5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CA666BC-388A-4982-B583-B672F51520E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6DC8FD-6C2C-4971-8AA6-72BAFB5EB2B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1070FB-2313-4B6D-B444-AB19796ECA5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4A56FD4-2FCC-42EF-8C53-9E691ECD6BF2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14D7B4E-B8BC-4AAA-949A-57C0506E557C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2081C97-FEA7-4DCE-9EAF-C8308EA6EC2C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D02B1D0-775C-4D4F-8B72-3C87F0731F7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1E4401-19FA-4E1C-9CE3-BBCAFF1BA044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D688783-ABEA-4EE7-8D11-CA5084C492D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C988DCF-6335-4FCD-AD28-69CAE41448D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DC68E9-0057-414C-B42B-F8B68C7C5C15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7177657-3642-45D2-B778-8F867A19841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67403E2-C6AD-46A4-B7A4-0810FFDAD66C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D6CBC8-5B13-4714-B99D-2CDCBECA8523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A165E27-3184-493B-B5BB-9AD081548DF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6AFC4C2-ADDE-4C50-ADB3-A0F91884F3F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45A7C0-CEB9-43B5-862E-141BCA991B14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55B7977-DCEE-4393-9E42-98847ACC89E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E1668ED-F99E-4DA2-AAAE-9321729F3D59}"/>
              </a:ext>
            </a:extLst>
          </p:cNvPr>
          <p:cNvSpPr/>
          <p:nvPr/>
        </p:nvSpPr>
        <p:spPr>
          <a:xfrm>
            <a:off x="15049442" y="9543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7E0024-2CB2-4AE1-B13E-AAF03B75F9E0}"/>
              </a:ext>
            </a:extLst>
          </p:cNvPr>
          <p:cNvGrpSpPr/>
          <p:nvPr/>
        </p:nvGrpSpPr>
        <p:grpSpPr>
          <a:xfrm>
            <a:off x="17027993" y="8124994"/>
            <a:ext cx="1115360" cy="1891197"/>
            <a:chOff x="10947587" y="5253678"/>
            <a:chExt cx="1115360" cy="1891197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43AD014-78B5-4BCB-ADCB-F4BE463F553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6C24E0C-3FBC-454B-A1A6-F09423FEAB18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41400BF-EA5F-4A4A-A6D7-5665BA805C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51FB7DF-FCCF-40A2-9E4F-B7AFE511E2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36E72BD-F478-4E9D-A179-BC04CFBB3BE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B9275A-4D4A-44E9-88A9-C48F9461F0A9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935458C-3553-4A1E-96F7-4F2DF6F97143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027D8DF-29C9-41E6-B5E8-E5C201E2BBF0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CF7E6CC-F0F7-41C5-8C3D-49F5437C108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8CA8A3E-6F1A-48E0-93B4-3624F7CBB386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F4D515A-796C-41B0-A24A-0E7CFC7910A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663CEA9-D9A5-4C06-9D73-EDFA82DC4DF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09CB8E6-0F88-488F-9889-FE84BFB32876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10A6439-AE24-49EC-96AC-B28779DD19D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3EBF9C-87F8-46D9-95EF-BDD3F9A2AB9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29E0D6-9828-4727-9A89-F9A6B37F186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19874A4-CFD6-4586-8E70-6130D6A9A9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7B1649-ED62-4E1C-B6AF-46EC3C12FDD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F12DBF4-E789-423E-8D17-AEEB5A45FB6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9" name="Graphic 88">
            <a:extLst>
              <a:ext uri="{FF2B5EF4-FFF2-40B4-BE49-F238E27FC236}">
                <a16:creationId xmlns:a16="http://schemas.microsoft.com/office/drawing/2014/main" id="{45BCD263-D6D4-47CF-9CBE-A3F71F780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6667" y="2622887"/>
            <a:ext cx="6430832" cy="5662971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14D7513B-B728-4F3C-9358-6FDC70B5F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178" y="4152901"/>
            <a:ext cx="1507481" cy="146037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68D25A4D-0610-4AB8-8907-8499EDB7ED44}"/>
              </a:ext>
            </a:extLst>
          </p:cNvPr>
          <p:cNvSpPr txBox="1"/>
          <p:nvPr/>
        </p:nvSpPr>
        <p:spPr>
          <a:xfrm>
            <a:off x="1085003" y="4287636"/>
            <a:ext cx="1608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82D93CC6-30AF-4BC0-813B-2DFB1713E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788" y="6158518"/>
            <a:ext cx="1507481" cy="1460373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07658206-C241-422C-869E-041A49D90290}"/>
              </a:ext>
            </a:extLst>
          </p:cNvPr>
          <p:cNvSpPr txBox="1"/>
          <p:nvPr/>
        </p:nvSpPr>
        <p:spPr>
          <a:xfrm>
            <a:off x="953724" y="6304119"/>
            <a:ext cx="1608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8521F1D3-D6CB-4537-A237-675B0A080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26026" y="3605052"/>
            <a:ext cx="4752113" cy="3689876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1D52FFA3-E63B-4EC4-B42B-F4EFB36FBAFD}"/>
              </a:ext>
            </a:extLst>
          </p:cNvPr>
          <p:cNvSpPr/>
          <p:nvPr/>
        </p:nvSpPr>
        <p:spPr>
          <a:xfrm>
            <a:off x="2520769" y="4551514"/>
            <a:ext cx="6399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</a:rPr>
              <a:t>Xem lại các bài tập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C91FC14-1F26-446D-A4C9-5D28CFB2DE84}"/>
              </a:ext>
            </a:extLst>
          </p:cNvPr>
          <p:cNvSpPr/>
          <p:nvPr/>
        </p:nvSpPr>
        <p:spPr>
          <a:xfrm>
            <a:off x="2780589" y="6329139"/>
            <a:ext cx="7125912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</a:rPr>
              <a:t>Chuẩn bị:</a:t>
            </a:r>
          </a:p>
          <a:p>
            <a:pPr lvl="0"/>
            <a:r>
              <a:rPr lang="en-US" sz="4000" b="1" kern="0">
                <a:ln w="0"/>
                <a:solidFill>
                  <a:srgbClr val="002060"/>
                </a:solidFill>
              </a:rPr>
              <a:t>Từ ngữ về Nghệ thuật. </a:t>
            </a:r>
          </a:p>
          <a:p>
            <a:pPr lvl="0"/>
            <a:r>
              <a:rPr lang="en-US" sz="4000" b="1" kern="0">
                <a:ln w="0"/>
                <a:solidFill>
                  <a:srgbClr val="002060"/>
                </a:solidFill>
              </a:rPr>
              <a:t>Dấu phẩy.</a:t>
            </a:r>
          </a:p>
        </p:txBody>
      </p:sp>
      <p:pic>
        <p:nvPicPr>
          <p:cNvPr id="97" name="Picture 96" descr="Logo&#10;&#10;Description automatically generated with medium confidence">
            <a:extLst>
              <a:ext uri="{FF2B5EF4-FFF2-40B4-BE49-F238E27FC236}">
                <a16:creationId xmlns:a16="http://schemas.microsoft.com/office/drawing/2014/main" id="{44BAC88C-FD56-4E5E-BF66-7E6E9D400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4" y="1062589"/>
            <a:ext cx="9605599" cy="2987428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303DCDCE-56B8-480C-AC79-FA0E99564CF6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0059DE5-E490-46AB-800D-E6697B30223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81D2BF4-9A97-462D-8973-61684E3A66CA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76EFE3E-7E52-4ADE-885B-21A9013BAD2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1C35BB6-5E8D-4812-BF1D-8ACAE31F24DC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203066-4C71-47F9-BC9D-11920A7BBA7F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B4228AE-1154-4D76-BECB-03049A86E178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28DDDD1-733A-4315-A1F4-7B69C27ECAF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88B02AF-86D4-4F53-8285-48A391DB0312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78F4AEB-9EF1-4EEF-9E29-FA174023A229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0E55010-CF9A-4A8E-A301-34ED3F85AA2B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3108957-A43B-4E61-9970-63CF0236AC7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DEACF8-9FAE-44F6-8E1A-9C8EB0B44A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525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3" grpId="0"/>
      <p:bldP spid="95" grpId="0"/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srgbClr val="DEF5FD"/>
                  </a:solidFill>
                </a:ln>
                <a:solidFill>
                  <a:srgbClr val="663F0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9"/>
            <a:ext cx="14230352" cy="2488221"/>
            <a:chOff x="2434106" y="246185"/>
            <a:chExt cx="9486901" cy="22765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27650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633073"/>
              <a:ext cx="9029103" cy="12127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lnSpc>
                  <a:spcPct val="121000"/>
                </a:lnSpc>
              </a:pPr>
              <a:r>
                <a:rPr lang="en-US" sz="8000">
                  <a:solidFill>
                    <a:srgbClr val="FF0000"/>
                  </a:solidFill>
                  <a:latin typeface="iCiel Cadena" panose="02000503000000020004" pitchFamily="2" charset="0"/>
                </a:rPr>
                <a:t>Thế nào là nhân hoá?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C7509-201C-420A-9B89-24069D132283}"/>
              </a:ext>
            </a:extLst>
          </p:cNvPr>
          <p:cNvGrpSpPr/>
          <p:nvPr/>
        </p:nvGrpSpPr>
        <p:grpSpPr>
          <a:xfrm>
            <a:off x="4115631" y="3291255"/>
            <a:ext cx="13337692" cy="1524000"/>
            <a:chOff x="4115631" y="3291255"/>
            <a:chExt cx="13337692" cy="1524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318B8F-62BE-40BF-8E5E-77CF5A17DB8E}"/>
                </a:ext>
              </a:extLst>
            </p:cNvPr>
            <p:cNvGrpSpPr/>
            <p:nvPr/>
          </p:nvGrpSpPr>
          <p:grpSpPr>
            <a:xfrm>
              <a:off x="4115631" y="3291255"/>
              <a:ext cx="13337692" cy="1524000"/>
              <a:chOff x="4097488" y="3300326"/>
              <a:chExt cx="13337692" cy="1524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E246165-5B01-4173-8CC2-454231790C04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13337692" cy="1524000"/>
                <a:chOff x="4191000" y="3390900"/>
                <a:chExt cx="13337692" cy="152400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79A85A4C-0057-4682-9C3C-234BFF17EB0D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D96C4436-00A5-4AB9-B191-659AB8A6950B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E7D322-0E4F-46AD-B593-2525438EF1BF}"/>
                  </a:ext>
                </a:extLst>
              </p:cNvPr>
              <p:cNvSpPr/>
              <p:nvPr/>
            </p:nvSpPr>
            <p:spPr>
              <a:xfrm>
                <a:off x="4624733" y="3462161"/>
                <a:ext cx="917239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7200" b="1" cap="none" spc="0">
                    <a:ln w="0"/>
                    <a:solidFill>
                      <a:schemeClr val="tx1"/>
                    </a:solidFill>
                    <a:latin typeface="VNI-Truck" panose="00000400000000000000" pitchFamily="2" charset="0"/>
                  </a:rPr>
                  <a:t>A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712925-50D7-4509-9311-504A3F530774}"/>
                </a:ext>
              </a:extLst>
            </p:cNvPr>
            <p:cNvSpPr/>
            <p:nvPr/>
          </p:nvSpPr>
          <p:spPr>
            <a:xfrm>
              <a:off x="6212246" y="3451425"/>
              <a:ext cx="1111619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4000" b="0" cap="none" spc="0">
                  <a:ln w="0"/>
                  <a:solidFill>
                    <a:srgbClr val="002060"/>
                  </a:solidFill>
                  <a:latin typeface="+mj-lt"/>
                </a:rPr>
                <a:t>Nhân hoá là gọi sự vật bằng những từ ngữ thân thuộc.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FF72DE-D505-4678-82C6-4CE0B4F6B44B}"/>
              </a:ext>
            </a:extLst>
          </p:cNvPr>
          <p:cNvGrpSpPr/>
          <p:nvPr/>
        </p:nvGrpSpPr>
        <p:grpSpPr>
          <a:xfrm>
            <a:off x="4097488" y="5368790"/>
            <a:ext cx="13337692" cy="1524000"/>
            <a:chOff x="4097488" y="5368790"/>
            <a:chExt cx="13337692" cy="1524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4D31C84-2B29-4E7C-9AEF-2C53455D5251}"/>
                </a:ext>
              </a:extLst>
            </p:cNvPr>
            <p:cNvGrpSpPr/>
            <p:nvPr/>
          </p:nvGrpSpPr>
          <p:grpSpPr>
            <a:xfrm>
              <a:off x="4097488" y="5368790"/>
              <a:ext cx="13337692" cy="1524000"/>
              <a:chOff x="4097488" y="3300326"/>
              <a:chExt cx="13337692" cy="15240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13337692" cy="1524000"/>
                <a:chOff x="4191000" y="3390900"/>
                <a:chExt cx="13337692" cy="1524000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57F85E-3EBE-412D-AA0E-CE725B4ACE06}"/>
                  </a:ext>
                </a:extLst>
              </p:cNvPr>
              <p:cNvSpPr/>
              <p:nvPr/>
            </p:nvSpPr>
            <p:spPr>
              <a:xfrm>
                <a:off x="4684845" y="3462161"/>
                <a:ext cx="797013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7200" b="1">
                    <a:ln w="0"/>
                    <a:latin typeface="VNI-Truck" panose="00000400000000000000" pitchFamily="2" charset="0"/>
                  </a:rPr>
                  <a:t>B</a:t>
                </a:r>
                <a:endParaRPr lang="en-US" sz="7200" b="1" cap="none" spc="0">
                  <a:ln w="0"/>
                  <a:solidFill>
                    <a:schemeClr val="tx1"/>
                  </a:solidFill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78B5F60-E22A-412D-93B4-2627A04755B7}"/>
                </a:ext>
              </a:extLst>
            </p:cNvPr>
            <p:cNvSpPr/>
            <p:nvPr/>
          </p:nvSpPr>
          <p:spPr>
            <a:xfrm>
              <a:off x="6189901" y="5469069"/>
              <a:ext cx="1111619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4000" b="0" cap="none" spc="0">
                  <a:ln w="0"/>
                  <a:solidFill>
                    <a:srgbClr val="002060"/>
                  </a:solidFill>
                  <a:latin typeface="+mj-lt"/>
                </a:rPr>
                <a:t>Nhân hoá là gọi sự vật bằng những từ ngữ chỉ người.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692D7D-004F-47C1-9C82-A9B0A2611C2E}"/>
              </a:ext>
            </a:extLst>
          </p:cNvPr>
          <p:cNvGrpSpPr/>
          <p:nvPr/>
        </p:nvGrpSpPr>
        <p:grpSpPr>
          <a:xfrm>
            <a:off x="4097488" y="7426368"/>
            <a:ext cx="13337692" cy="1524000"/>
            <a:chOff x="4097488" y="7426368"/>
            <a:chExt cx="13337692" cy="1524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EAFC53A-8386-4613-96C4-A1D829F09B10}"/>
                </a:ext>
              </a:extLst>
            </p:cNvPr>
            <p:cNvGrpSpPr/>
            <p:nvPr/>
          </p:nvGrpSpPr>
          <p:grpSpPr>
            <a:xfrm>
              <a:off x="4097488" y="7426368"/>
              <a:ext cx="13337692" cy="1524000"/>
              <a:chOff x="4097488" y="3300326"/>
              <a:chExt cx="13337692" cy="15240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BC19750-0F4D-418D-BBD9-9A17F2804DCF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13337692" cy="1524000"/>
                <a:chOff x="4191000" y="3390900"/>
                <a:chExt cx="13337692" cy="1524000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B34A522-04F4-4380-AD84-80BC1912B6C7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F1541A4A-72CA-4C4A-A867-3F3BC96F2702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5D965EC-47DA-49D1-B927-2214051AD697}"/>
                  </a:ext>
                </a:extLst>
              </p:cNvPr>
              <p:cNvSpPr/>
              <p:nvPr/>
            </p:nvSpPr>
            <p:spPr>
              <a:xfrm>
                <a:off x="4717706" y="3462161"/>
                <a:ext cx="73129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7200" b="1">
                    <a:ln w="0"/>
                    <a:latin typeface="VNI-Truck" panose="00000400000000000000" pitchFamily="2" charset="0"/>
                  </a:rPr>
                  <a:t>C</a:t>
                </a:r>
                <a:endParaRPr lang="en-US" sz="7200" b="1" cap="none" spc="0">
                  <a:ln w="0"/>
                  <a:solidFill>
                    <a:schemeClr val="tx1"/>
                  </a:solidFill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8C086C3-159A-486E-991D-91A437130B07}"/>
                </a:ext>
              </a:extLst>
            </p:cNvPr>
            <p:cNvSpPr/>
            <p:nvPr/>
          </p:nvSpPr>
          <p:spPr>
            <a:xfrm>
              <a:off x="6189901" y="7526647"/>
              <a:ext cx="1111619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4000" b="0" cap="none" spc="0">
                  <a:ln w="0"/>
                  <a:solidFill>
                    <a:srgbClr val="002060"/>
                  </a:solidFill>
                  <a:latin typeface="+mj-lt"/>
                </a:rPr>
                <a:t>Nhân hoá là so sánh sự vật này với sự vật khác để tìm điểm giống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0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9"/>
            <a:ext cx="14230352" cy="2488221"/>
            <a:chOff x="2434106" y="246185"/>
            <a:chExt cx="9486901" cy="22765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27650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45915" y="733539"/>
              <a:ext cx="9029103" cy="10915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lnSpc>
                  <a:spcPct val="121000"/>
                </a:lnSpc>
              </a:pPr>
              <a:r>
                <a:rPr lang="en-US" sz="7200">
                  <a:solidFill>
                    <a:srgbClr val="FF0000"/>
                  </a:solidFill>
                  <a:latin typeface="iCiel Cadena" panose="02000503000000020004" pitchFamily="2" charset="0"/>
                </a:rPr>
                <a:t>Có mấy cách thể hiện nhân hoá?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1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C7509-201C-420A-9B89-24069D132283}"/>
              </a:ext>
            </a:extLst>
          </p:cNvPr>
          <p:cNvGrpSpPr/>
          <p:nvPr/>
        </p:nvGrpSpPr>
        <p:grpSpPr>
          <a:xfrm>
            <a:off x="8212301" y="3381604"/>
            <a:ext cx="13187407" cy="1524000"/>
            <a:chOff x="4115631" y="3291255"/>
            <a:chExt cx="13187407" cy="1524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318B8F-62BE-40BF-8E5E-77CF5A17DB8E}"/>
                </a:ext>
              </a:extLst>
            </p:cNvPr>
            <p:cNvGrpSpPr/>
            <p:nvPr/>
          </p:nvGrpSpPr>
          <p:grpSpPr>
            <a:xfrm>
              <a:off x="4115631" y="3291255"/>
              <a:ext cx="5866569" cy="1524000"/>
              <a:chOff x="4097488" y="3300326"/>
              <a:chExt cx="5866569" cy="1524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E246165-5B01-4173-8CC2-454231790C04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5866569" cy="1524000"/>
                <a:chOff x="4191000" y="3390900"/>
                <a:chExt cx="5866569" cy="152400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79A85A4C-0057-4682-9C3C-234BFF17EB0D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4571169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D96C4436-00A5-4AB9-B191-659AB8A6950B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E7D322-0E4F-46AD-B593-2525438EF1BF}"/>
                  </a:ext>
                </a:extLst>
              </p:cNvPr>
              <p:cNvSpPr/>
              <p:nvPr/>
            </p:nvSpPr>
            <p:spPr>
              <a:xfrm>
                <a:off x="4624733" y="3462161"/>
                <a:ext cx="917239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7200" b="1" cap="none" spc="0">
                    <a:ln w="0"/>
                    <a:solidFill>
                      <a:schemeClr val="tx1"/>
                    </a:solidFill>
                    <a:latin typeface="VNI-Truck" panose="00000400000000000000" pitchFamily="2" charset="0"/>
                  </a:rPr>
                  <a:t>A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712925-50D7-4509-9311-504A3F530774}"/>
                </a:ext>
              </a:extLst>
            </p:cNvPr>
            <p:cNvSpPr/>
            <p:nvPr/>
          </p:nvSpPr>
          <p:spPr>
            <a:xfrm>
              <a:off x="6186846" y="3474994"/>
              <a:ext cx="11116192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6600" b="0" cap="none" spc="0">
                  <a:ln w="0"/>
                  <a:solidFill>
                    <a:srgbClr val="002060"/>
                  </a:solidFill>
                  <a:latin typeface="+mj-lt"/>
                </a:rPr>
                <a:t>1 cách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FF72DE-D505-4678-82C6-4CE0B4F6B44B}"/>
              </a:ext>
            </a:extLst>
          </p:cNvPr>
          <p:cNvGrpSpPr/>
          <p:nvPr/>
        </p:nvGrpSpPr>
        <p:grpSpPr>
          <a:xfrm>
            <a:off x="8225971" y="7516717"/>
            <a:ext cx="13241836" cy="1524000"/>
            <a:chOff x="4097488" y="5368790"/>
            <a:chExt cx="13241836" cy="1524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4D31C84-2B29-4E7C-9AEF-2C53455D5251}"/>
                </a:ext>
              </a:extLst>
            </p:cNvPr>
            <p:cNvGrpSpPr/>
            <p:nvPr/>
          </p:nvGrpSpPr>
          <p:grpSpPr>
            <a:xfrm>
              <a:off x="4097488" y="5368790"/>
              <a:ext cx="5866569" cy="1524000"/>
              <a:chOff x="4097488" y="3300326"/>
              <a:chExt cx="5866569" cy="15240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5866569" cy="1524000"/>
                <a:chOff x="4191000" y="3390900"/>
                <a:chExt cx="5866569" cy="1524000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4571169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57F85E-3EBE-412D-AA0E-CE725B4ACE06}"/>
                  </a:ext>
                </a:extLst>
              </p:cNvPr>
              <p:cNvSpPr/>
              <p:nvPr/>
            </p:nvSpPr>
            <p:spPr>
              <a:xfrm>
                <a:off x="4717706" y="3462161"/>
                <a:ext cx="73129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7200" b="1">
                    <a:ln w="0"/>
                    <a:latin typeface="VNI-Truck" panose="00000400000000000000" pitchFamily="2" charset="0"/>
                  </a:rPr>
                  <a:t>C</a:t>
                </a:r>
                <a:endParaRPr lang="en-US" sz="7200" b="1" cap="none" spc="0">
                  <a:ln w="0"/>
                  <a:solidFill>
                    <a:schemeClr val="tx1"/>
                  </a:solidFill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78B5F60-E22A-412D-93B4-2627A04755B7}"/>
                </a:ext>
              </a:extLst>
            </p:cNvPr>
            <p:cNvSpPr/>
            <p:nvPr/>
          </p:nvSpPr>
          <p:spPr>
            <a:xfrm>
              <a:off x="6223132" y="5566813"/>
              <a:ext cx="11116192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6600" b="0" cap="none" spc="0">
                  <a:ln w="0"/>
                  <a:solidFill>
                    <a:srgbClr val="002060"/>
                  </a:solidFill>
                  <a:latin typeface="+mj-lt"/>
                </a:rPr>
                <a:t>3 cách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692D7D-004F-47C1-9C82-A9B0A2611C2E}"/>
              </a:ext>
            </a:extLst>
          </p:cNvPr>
          <p:cNvGrpSpPr/>
          <p:nvPr/>
        </p:nvGrpSpPr>
        <p:grpSpPr>
          <a:xfrm>
            <a:off x="8229600" y="5449160"/>
            <a:ext cx="13267236" cy="1524000"/>
            <a:chOff x="4097488" y="7426368"/>
            <a:chExt cx="13267236" cy="1524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EAFC53A-8386-4613-96C4-A1D829F09B10}"/>
                </a:ext>
              </a:extLst>
            </p:cNvPr>
            <p:cNvGrpSpPr/>
            <p:nvPr/>
          </p:nvGrpSpPr>
          <p:grpSpPr>
            <a:xfrm>
              <a:off x="4097488" y="7426368"/>
              <a:ext cx="5866569" cy="1524000"/>
              <a:chOff x="4097488" y="3300326"/>
              <a:chExt cx="5866569" cy="15240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BC19750-0F4D-418D-BBD9-9A17F2804DCF}"/>
                  </a:ext>
                </a:extLst>
              </p:cNvPr>
              <p:cNvGrpSpPr/>
              <p:nvPr/>
            </p:nvGrpSpPr>
            <p:grpSpPr>
              <a:xfrm>
                <a:off x="4097488" y="3300326"/>
                <a:ext cx="5866569" cy="1524000"/>
                <a:chOff x="4191000" y="3390900"/>
                <a:chExt cx="5866569" cy="1524000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B34A522-04F4-4380-AD84-80BC1912B6C7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4571169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F1541A4A-72CA-4C4A-A867-3F3BC96F2702}"/>
                    </a:ext>
                  </a:extLst>
                </p:cNvPr>
                <p:cNvSpPr/>
                <p:nvPr/>
              </p:nvSpPr>
              <p:spPr>
                <a:xfrm>
                  <a:off x="4191000" y="3390900"/>
                  <a:ext cx="1971730" cy="1524000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5D965EC-47DA-49D1-B927-2214051AD697}"/>
                  </a:ext>
                </a:extLst>
              </p:cNvPr>
              <p:cNvSpPr/>
              <p:nvPr/>
            </p:nvSpPr>
            <p:spPr>
              <a:xfrm>
                <a:off x="4684845" y="3462161"/>
                <a:ext cx="797013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7200" b="1">
                    <a:ln w="0"/>
                    <a:latin typeface="VNI-Truck" panose="00000400000000000000" pitchFamily="2" charset="0"/>
                  </a:rPr>
                  <a:t>B</a:t>
                </a:r>
                <a:endParaRPr lang="en-US" sz="7200" b="1" cap="none" spc="0">
                  <a:ln w="0"/>
                  <a:solidFill>
                    <a:schemeClr val="tx1"/>
                  </a:solidFill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8C086C3-159A-486E-991D-91A437130B07}"/>
                </a:ext>
              </a:extLst>
            </p:cNvPr>
            <p:cNvSpPr/>
            <p:nvPr/>
          </p:nvSpPr>
          <p:spPr>
            <a:xfrm>
              <a:off x="6248532" y="7622674"/>
              <a:ext cx="11116192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6600" b="0" cap="none" spc="0">
                  <a:ln w="0"/>
                  <a:solidFill>
                    <a:srgbClr val="002060"/>
                  </a:solidFill>
                  <a:latin typeface="+mj-lt"/>
                </a:rPr>
                <a:t>2 cách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4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19100" y="4035725"/>
            <a:ext cx="17449800" cy="3837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3800" b="1">
                <a:solidFill>
                  <a:srgbClr val="FFA800"/>
                </a:solidFill>
                <a:latin typeface="Sriracha"/>
              </a:rPr>
              <a:t>Nhân hoá</a:t>
            </a:r>
          </a:p>
          <a:p>
            <a:pPr algn="ctr">
              <a:lnSpc>
                <a:spcPts val="9900"/>
              </a:lnSpc>
            </a:pPr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Sriracha"/>
              </a:rPr>
              <a:t>Ôn tập cách đặt và trả lời câu hỏi</a:t>
            </a:r>
          </a:p>
          <a:p>
            <a:pPr algn="ctr">
              <a:lnSpc>
                <a:spcPts val="9900"/>
              </a:lnSpc>
            </a:pPr>
            <a:r>
              <a:rPr lang="en-US" sz="8000" b="1">
                <a:solidFill>
                  <a:schemeClr val="accent6">
                    <a:lumMod val="50000"/>
                  </a:schemeClr>
                </a:solidFill>
                <a:latin typeface="Sriracha"/>
              </a:rPr>
              <a:t>Như thế nào?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2698">
            <a:off x="13773244" y="7710798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313496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21714">
            <a:off x="1225910" y="7572148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35200" y="846705"/>
            <a:ext cx="2434726" cy="2337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7A4A0-C297-41E9-AEA9-52B625458051}"/>
              </a:ext>
            </a:extLst>
          </p:cNvPr>
          <p:cNvGrpSpPr/>
          <p:nvPr/>
        </p:nvGrpSpPr>
        <p:grpSpPr>
          <a:xfrm>
            <a:off x="5454528" y="1837723"/>
            <a:ext cx="7378944" cy="923330"/>
            <a:chOff x="5454528" y="1837723"/>
            <a:chExt cx="7378944" cy="9233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3C695A-D238-4ADC-8DE8-771183AB9041}"/>
                </a:ext>
              </a:extLst>
            </p:cNvPr>
            <p:cNvSpPr/>
            <p:nvPr/>
          </p:nvSpPr>
          <p:spPr>
            <a:xfrm>
              <a:off x="5454528" y="1837723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E808F-1A23-49AF-877C-67CEA98A2D3F}"/>
                </a:ext>
              </a:extLst>
            </p:cNvPr>
            <p:cNvSpPr/>
            <p:nvPr/>
          </p:nvSpPr>
          <p:spPr>
            <a:xfrm>
              <a:off x="5454528" y="1837723"/>
              <a:ext cx="73789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latin typeface="SVN-Yahoo" panose="02040603050506020204" pitchFamily="18" charset="0"/>
                </a:rPr>
                <a:t>Luyện từ và câu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CD965-8133-4664-ABD4-FF3763FF94B8}"/>
              </a:ext>
            </a:extLst>
          </p:cNvPr>
          <p:cNvCxnSpPr/>
          <p:nvPr/>
        </p:nvCxnSpPr>
        <p:spPr>
          <a:xfrm>
            <a:off x="5546664" y="2808678"/>
            <a:ext cx="719467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971549" y="10469"/>
            <a:chExt cx="7090302" cy="5143498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971549" y="10469"/>
              <a:ext cx="7090302" cy="5143498"/>
              <a:chOff x="107009" y="372229"/>
              <a:chExt cx="9031129" cy="637133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009" y="372229"/>
                <a:ext cx="9031129" cy="6371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>
                <a:spLocks noChangeArrowheads="1"/>
              </p:cNvSpPr>
              <p:nvPr/>
            </p:nvSpPr>
            <p:spPr bwMode="auto">
              <a:xfrm>
                <a:off x="934862" y="1104852"/>
                <a:ext cx="4842013" cy="438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vi-VN" altLang="en-US" sz="40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en-US" sz="40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ứ</a:t>
                </a:r>
                <a:r>
                  <a:rPr lang="vi-VN" altLang="en-US" sz="40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40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năm</a:t>
                </a:r>
                <a:r>
                  <a:rPr lang="vi-VN" altLang="en-US" sz="40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ngày </a:t>
                </a:r>
                <a:r>
                  <a:rPr lang="en-US" altLang="en-US" sz="40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23</a:t>
                </a:r>
                <a:r>
                  <a:rPr lang="vi-VN" altLang="en-US" sz="40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0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tháng 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altLang="en-US" sz="40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năm 202</a:t>
                </a:r>
                <a:r>
                  <a:rPr lang="en-US" altLang="en-US" sz="40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" name="TextBox 6"/>
            <p:cNvSpPr txBox="1">
              <a:spLocks noChangeArrowheads="1"/>
            </p:cNvSpPr>
            <p:nvPr/>
          </p:nvSpPr>
          <p:spPr bwMode="auto">
            <a:xfrm>
              <a:off x="3039554" y="1088598"/>
              <a:ext cx="1952603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Luyện</a:t>
              </a:r>
              <a:r>
                <a:rPr lang="en-US" altLang="en-US" sz="40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từ</a:t>
              </a:r>
              <a:r>
                <a:rPr lang="en-US" altLang="en-US" sz="40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và</a:t>
              </a:r>
              <a:r>
                <a:rPr lang="en-US" altLang="en-US" sz="40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câu</a:t>
              </a:r>
              <a:endPara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295400" y="3162300"/>
            <a:ext cx="145958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800"/>
              </a:spcBef>
              <a:buFontTx/>
              <a:buNone/>
            </a:pP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hoá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68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DD4F4-A7CF-4A11-B8B3-7459970B5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532464"/>
            <a:ext cx="12175640" cy="362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001792" y="1197917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37966" y="2818779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7455" y="3985637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25" b="0" i="0" u="none" strike="noStrike" kern="1200" cap="none" spc="0" normalizeH="0" baseline="0" noProof="0">
                <a:ln>
                  <a:noFill/>
                </a:ln>
                <a:solidFill>
                  <a:srgbClr val="F46E16"/>
                </a:solidFill>
                <a:effectLst/>
                <a:uLnTx/>
                <a:uFillTx/>
                <a:latin typeface="SFU Rhythm" panose="00000400000000000000" pitchFamily="2" charset="0"/>
              </a:rPr>
              <a:t>02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0113507-9677-44D9-BC9C-1F8A2E872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54" y="3100388"/>
            <a:ext cx="7391400" cy="74657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4B62DE-81D5-407E-AFDA-369244639EEA}"/>
              </a:ext>
            </a:extLst>
          </p:cNvPr>
          <p:cNvSpPr/>
          <p:nvPr/>
        </p:nvSpPr>
        <p:spPr>
          <a:xfrm>
            <a:off x="8686800" y="5148262"/>
            <a:ext cx="78085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Xin chào các bạn!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94A618C-C26B-4C04-A5C9-924752654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309251">
            <a:off x="13993188" y="976324"/>
            <a:ext cx="3170920" cy="19602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02FE67-C912-4297-BF2E-C7EA96A0A6B1}"/>
              </a:ext>
            </a:extLst>
          </p:cNvPr>
          <p:cNvGrpSpPr/>
          <p:nvPr/>
        </p:nvGrpSpPr>
        <p:grpSpPr>
          <a:xfrm>
            <a:off x="5529755" y="789393"/>
            <a:ext cx="6781800" cy="1981200"/>
            <a:chOff x="5529755" y="789393"/>
            <a:chExt cx="6781800" cy="198120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E9890816-A92F-4D23-82B2-C4394A74E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529755" y="789393"/>
              <a:ext cx="6781800" cy="19812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F4987E-4153-4771-9BAE-1D2AFF4B2C4A}"/>
                </a:ext>
              </a:extLst>
            </p:cNvPr>
            <p:cNvSpPr/>
            <p:nvPr/>
          </p:nvSpPr>
          <p:spPr>
            <a:xfrm>
              <a:off x="6116041" y="1137124"/>
              <a:ext cx="5609229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iCiel Cadena" panose="02000503000000020004" pitchFamily="2" charset="0"/>
                </a:rPr>
                <a:t>GIỚI THIỆU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1171</Words>
  <Application>Microsoft Office PowerPoint</Application>
  <PresentationFormat>Tùy chỉnh</PresentationFormat>
  <Paragraphs>172</Paragraphs>
  <Slides>29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29</vt:i4>
      </vt:variant>
    </vt:vector>
  </HeadingPairs>
  <TitlesOfParts>
    <vt:vector size="50" baseType="lpstr">
      <vt:lpstr>HP001 4 hàng</vt:lpstr>
      <vt:lpstr>iCiel Cadena</vt:lpstr>
      <vt:lpstr>Coiny</vt:lpstr>
      <vt:lpstr>2005_iannnnnMTV</vt:lpstr>
      <vt:lpstr>Nunito</vt:lpstr>
      <vt:lpstr>VNI-Truck</vt:lpstr>
      <vt:lpstr>OpenSans</vt:lpstr>
      <vt:lpstr>Caveat Brush</vt:lpstr>
      <vt:lpstr>iCiel Altus</vt:lpstr>
      <vt:lpstr>Arial</vt:lpstr>
      <vt:lpstr>Roboto Condensed Light</vt:lpstr>
      <vt:lpstr>Fredoka One</vt:lpstr>
      <vt:lpstr>SFU Rhythm</vt:lpstr>
      <vt:lpstr>UTM Isadora</vt:lpstr>
      <vt:lpstr>Calibri</vt:lpstr>
      <vt:lpstr>Sriracha</vt:lpstr>
      <vt:lpstr>SVN-Yahoo</vt:lpstr>
      <vt:lpstr>iCiel Baliho Script</vt:lpstr>
      <vt:lpstr>Office Theme</vt:lpstr>
      <vt:lpstr>1_Office Theme</vt:lpstr>
      <vt:lpstr>Question of the Day for Preschool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Hà Nguyễn Thị Thu</cp:lastModifiedBy>
  <cp:revision>15</cp:revision>
  <dcterms:created xsi:type="dcterms:W3CDTF">2006-08-16T00:00:00Z</dcterms:created>
  <dcterms:modified xsi:type="dcterms:W3CDTF">2022-02-22T09:37:00Z</dcterms:modified>
  <dc:identifier>DAE09qedpJ4</dc:identifier>
</cp:coreProperties>
</file>