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8" r:id="rId3"/>
    <p:sldId id="269" r:id="rId4"/>
    <p:sldId id="570" r:id="rId5"/>
    <p:sldId id="468" r:id="rId6"/>
    <p:sldId id="492" r:id="rId7"/>
    <p:sldId id="454" r:id="rId8"/>
    <p:sldId id="537" r:id="rId9"/>
    <p:sldId id="552" r:id="rId10"/>
    <p:sldId id="553" r:id="rId11"/>
    <p:sldId id="538" r:id="rId12"/>
    <p:sldId id="376" r:id="rId13"/>
    <p:sldId id="343" r:id="rId14"/>
    <p:sldId id="368" r:id="rId15"/>
    <p:sldId id="496" r:id="rId16"/>
    <p:sldId id="497" r:id="rId17"/>
    <p:sldId id="560" r:id="rId18"/>
    <p:sldId id="555" r:id="rId19"/>
    <p:sldId id="556" r:id="rId20"/>
    <p:sldId id="558" r:id="rId21"/>
    <p:sldId id="557" r:id="rId22"/>
    <p:sldId id="500" r:id="rId23"/>
    <p:sldId id="561" r:id="rId24"/>
    <p:sldId id="548" r:id="rId25"/>
    <p:sldId id="562" r:id="rId26"/>
    <p:sldId id="564" r:id="rId27"/>
    <p:sldId id="280" r:id="rId28"/>
    <p:sldId id="265" r:id="rId29"/>
    <p:sldId id="566" r:id="rId30"/>
    <p:sldId id="567" r:id="rId31"/>
    <p:sldId id="568" r:id="rId32"/>
    <p:sldId id="533" r:id="rId33"/>
  </p:sldIdLst>
  <p:sldSz cx="9721850" cy="5400675"/>
  <p:notesSz cx="6858000" cy="9144000"/>
  <p:custDataLst>
    <p:tags r:id="rId36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F0"/>
    <a:srgbClr val="00B0F0"/>
    <a:srgbClr val="D60093"/>
    <a:srgbClr val="9751CB"/>
    <a:srgbClr val="FFFFFF"/>
    <a:srgbClr val="FF9201"/>
    <a:srgbClr val="CC3300"/>
    <a:srgbClr val="FFFF00"/>
    <a:srgbClr val="FFC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7" autoAdjust="0"/>
    <p:restoredTop sz="94660"/>
  </p:normalViewPr>
  <p:slideViewPr>
    <p:cSldViewPr>
      <p:cViewPr varScale="1">
        <p:scale>
          <a:sx n="76" d="100"/>
          <a:sy n="76" d="100"/>
        </p:scale>
        <p:origin x="844" y="52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E87D0-BFB7-4B4E-A763-169D5348888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60682C-FF92-464F-B51F-BCBFE0AACAD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0C51A84-ECFF-44B4-95DD-E469314E71D6}" type="parTrans" cxnId="{AD9CE627-5FE3-44D9-A13B-712E1E2F86C8}">
      <dgm:prSet/>
      <dgm:spPr/>
      <dgm:t>
        <a:bodyPr/>
        <a:lstStyle/>
        <a:p>
          <a:endParaRPr lang="en-US"/>
        </a:p>
      </dgm:t>
    </dgm:pt>
    <dgm:pt modelId="{47443F19-B3EA-4AB5-9D28-599EA87E029A}" type="sibTrans" cxnId="{AD9CE627-5FE3-44D9-A13B-712E1E2F86C8}">
      <dgm:prSet/>
      <dgm:spPr/>
      <dgm:t>
        <a:bodyPr/>
        <a:lstStyle/>
        <a:p>
          <a:endParaRPr lang="en-US"/>
        </a:p>
      </dgm:t>
    </dgm:pt>
    <dgm:pt modelId="{72BF90AE-6745-4E83-A50D-2846C4A56F58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>
              <a:solidFill>
                <a:srgbClr val="0000FF"/>
              </a:solidFill>
            </a:rPr>
            <a:t>Có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một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rễ</a:t>
          </a:r>
          <a:r>
            <a:rPr lang="en-US" dirty="0">
              <a:solidFill>
                <a:srgbClr val="0000FF"/>
              </a:solidFill>
            </a:rPr>
            <a:t> to </a:t>
          </a:r>
          <a:r>
            <a:rPr lang="en-US" dirty="0" err="1">
              <a:solidFill>
                <a:srgbClr val="0000FF"/>
              </a:solidFill>
            </a:rPr>
            <a:t>và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dài</a:t>
          </a:r>
          <a:r>
            <a:rPr lang="en-US" dirty="0">
              <a:solidFill>
                <a:srgbClr val="0000FF"/>
              </a:solidFill>
            </a:rPr>
            <a:t>, </a:t>
          </a:r>
          <a:r>
            <a:rPr lang="en-US" dirty="0" err="1">
              <a:solidFill>
                <a:srgbClr val="0000FF"/>
              </a:solidFill>
            </a:rPr>
            <a:t>xung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quanh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rễ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đó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đâm</a:t>
          </a:r>
          <a:r>
            <a:rPr lang="en-US" dirty="0">
              <a:solidFill>
                <a:srgbClr val="0000FF"/>
              </a:solidFill>
            </a:rPr>
            <a:t> ra </a:t>
          </a:r>
          <a:r>
            <a:rPr lang="en-US" dirty="0" err="1">
              <a:solidFill>
                <a:srgbClr val="0000FF"/>
              </a:solidFill>
            </a:rPr>
            <a:t>nhiều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rễ</a:t>
          </a:r>
          <a:r>
            <a:rPr lang="en-US" dirty="0">
              <a:solidFill>
                <a:srgbClr val="0000FF"/>
              </a:solidFill>
            </a:rPr>
            <a:t> con.</a:t>
          </a:r>
        </a:p>
      </dgm:t>
    </dgm:pt>
    <dgm:pt modelId="{DA6F150F-87FA-4B3E-877E-2E77C4C8D9E9}" type="parTrans" cxnId="{EBF9A159-533C-40FE-96AF-50C51519FAC6}">
      <dgm:prSet/>
      <dgm:spPr/>
      <dgm:t>
        <a:bodyPr/>
        <a:lstStyle/>
        <a:p>
          <a:endParaRPr lang="en-US"/>
        </a:p>
      </dgm:t>
    </dgm:pt>
    <dgm:pt modelId="{485F5C86-DC56-4D40-8B7F-AA6C0AD2517B}" type="sibTrans" cxnId="{EBF9A159-533C-40FE-96AF-50C51519FAC6}">
      <dgm:prSet/>
      <dgm:spPr/>
      <dgm:t>
        <a:bodyPr/>
        <a:lstStyle/>
        <a:p>
          <a:endParaRPr lang="en-US"/>
        </a:p>
      </dgm:t>
    </dgm:pt>
    <dgm:pt modelId="{3151DE86-A23B-4E05-B410-765BB265B98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CC39175F-8B1A-4700-B04B-1B1DA5D1FB45}" type="parTrans" cxnId="{86276624-C6E3-4CC1-9F43-09D3E2281463}">
      <dgm:prSet/>
      <dgm:spPr/>
      <dgm:t>
        <a:bodyPr/>
        <a:lstStyle/>
        <a:p>
          <a:endParaRPr lang="en-US"/>
        </a:p>
      </dgm:t>
    </dgm:pt>
    <dgm:pt modelId="{8E2F19C0-730A-470E-9506-B932729411E1}" type="sibTrans" cxnId="{86276624-C6E3-4CC1-9F43-09D3E2281463}">
      <dgm:prSet/>
      <dgm:spPr/>
      <dgm:t>
        <a:bodyPr/>
        <a:lstStyle/>
        <a:p>
          <a:endParaRPr lang="en-US"/>
        </a:p>
      </dgm:t>
    </dgm:pt>
    <dgm:pt modelId="{06013C90-E1EB-4F48-AF18-B6E9ADA903AB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>
              <a:solidFill>
                <a:srgbClr val="0000FF"/>
              </a:solidFill>
            </a:rPr>
            <a:t>Có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nhiều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rễ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mọc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đều</a:t>
          </a:r>
          <a:r>
            <a:rPr lang="en-US" dirty="0">
              <a:solidFill>
                <a:srgbClr val="0000FF"/>
              </a:solidFill>
            </a:rPr>
            <a:t> ra </a:t>
          </a:r>
          <a:r>
            <a:rPr lang="en-US" dirty="0" err="1">
              <a:solidFill>
                <a:srgbClr val="0000FF"/>
              </a:solidFill>
            </a:rPr>
            <a:t>từ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gốc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tạo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thành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chùm</a:t>
          </a:r>
          <a:endParaRPr lang="en-US" dirty="0">
            <a:solidFill>
              <a:srgbClr val="0000FF"/>
            </a:solidFill>
          </a:endParaRPr>
        </a:p>
      </dgm:t>
    </dgm:pt>
    <dgm:pt modelId="{7358A2EA-F073-4C55-B4C9-75B0C5A12A96}" type="parTrans" cxnId="{FDBFDF46-995C-4125-B1A4-03917B07A658}">
      <dgm:prSet/>
      <dgm:spPr/>
      <dgm:t>
        <a:bodyPr/>
        <a:lstStyle/>
        <a:p>
          <a:endParaRPr lang="en-US"/>
        </a:p>
      </dgm:t>
    </dgm:pt>
    <dgm:pt modelId="{8FD3A227-0932-40F0-BF6B-8012D51DBB00}" type="sibTrans" cxnId="{FDBFDF46-995C-4125-B1A4-03917B07A658}">
      <dgm:prSet/>
      <dgm:spPr/>
      <dgm:t>
        <a:bodyPr/>
        <a:lstStyle/>
        <a:p>
          <a:endParaRPr lang="en-US"/>
        </a:p>
      </dgm:t>
    </dgm:pt>
    <dgm:pt modelId="{B2E43CA8-DECF-413B-89CF-6A7B9FF1B845}" type="pres">
      <dgm:prSet presAssocID="{65DE87D0-BFB7-4B4E-A763-169D5348888E}" presName="Name0" presStyleCnt="0">
        <dgm:presLayoutVars>
          <dgm:dir/>
          <dgm:animLvl val="lvl"/>
          <dgm:resizeHandles/>
        </dgm:presLayoutVars>
      </dgm:prSet>
      <dgm:spPr/>
    </dgm:pt>
    <dgm:pt modelId="{4BD80BC2-C840-4FB7-AAE4-2FBBC35FC042}" type="pres">
      <dgm:prSet presAssocID="{C560682C-FF92-464F-B51F-BCBFE0AACADB}" presName="linNode" presStyleCnt="0"/>
      <dgm:spPr/>
    </dgm:pt>
    <dgm:pt modelId="{8DD55EF6-D78F-49AC-951A-711B85035597}" type="pres">
      <dgm:prSet presAssocID="{C560682C-FF92-464F-B51F-BCBFE0AACADB}" presName="parentShp" presStyleLbl="node1" presStyleIdx="0" presStyleCnt="2" custLinFactNeighborX="1265" custLinFactNeighborY="750">
        <dgm:presLayoutVars>
          <dgm:bulletEnabled val="1"/>
        </dgm:presLayoutVars>
      </dgm:prSet>
      <dgm:spPr/>
    </dgm:pt>
    <dgm:pt modelId="{488AC456-C030-423D-9296-885B3141B05D}" type="pres">
      <dgm:prSet presAssocID="{C560682C-FF92-464F-B51F-BCBFE0AACADB}" presName="childShp" presStyleLbl="bgAccFollowNode1" presStyleIdx="0" presStyleCnt="2" custScaleY="109817">
        <dgm:presLayoutVars>
          <dgm:bulletEnabled val="1"/>
        </dgm:presLayoutVars>
      </dgm:prSet>
      <dgm:spPr/>
    </dgm:pt>
    <dgm:pt modelId="{936BEF9B-6484-4F96-AAC5-9AB19EB9A1E6}" type="pres">
      <dgm:prSet presAssocID="{47443F19-B3EA-4AB5-9D28-599EA87E029A}" presName="spacing" presStyleCnt="0"/>
      <dgm:spPr/>
    </dgm:pt>
    <dgm:pt modelId="{EFD1F3DF-B6FA-4D92-926E-985A3FAC20D3}" type="pres">
      <dgm:prSet presAssocID="{3151DE86-A23B-4E05-B410-765BB265B98D}" presName="linNode" presStyleCnt="0"/>
      <dgm:spPr/>
    </dgm:pt>
    <dgm:pt modelId="{8D372F44-D747-4921-8BCB-F68184B0A1FA}" type="pres">
      <dgm:prSet presAssocID="{3151DE86-A23B-4E05-B410-765BB265B98D}" presName="parentShp" presStyleLbl="node1" presStyleIdx="1" presStyleCnt="2" custLinFactNeighborY="-759">
        <dgm:presLayoutVars>
          <dgm:bulletEnabled val="1"/>
        </dgm:presLayoutVars>
      </dgm:prSet>
      <dgm:spPr/>
    </dgm:pt>
    <dgm:pt modelId="{3A39D439-30A2-4008-B00F-C48529AA2AE9}" type="pres">
      <dgm:prSet presAssocID="{3151DE86-A23B-4E05-B410-765BB265B98D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84F89109-7B1C-4FF6-9642-D836A6DAF947}" type="presOf" srcId="{65DE87D0-BFB7-4B4E-A763-169D5348888E}" destId="{B2E43CA8-DECF-413B-89CF-6A7B9FF1B845}" srcOrd="0" destOrd="0" presId="urn:microsoft.com/office/officeart/2005/8/layout/vList6"/>
    <dgm:cxn modelId="{86276624-C6E3-4CC1-9F43-09D3E2281463}" srcId="{65DE87D0-BFB7-4B4E-A763-169D5348888E}" destId="{3151DE86-A23B-4E05-B410-765BB265B98D}" srcOrd="1" destOrd="0" parTransId="{CC39175F-8B1A-4700-B04B-1B1DA5D1FB45}" sibTransId="{8E2F19C0-730A-470E-9506-B932729411E1}"/>
    <dgm:cxn modelId="{AD9CE627-5FE3-44D9-A13B-712E1E2F86C8}" srcId="{65DE87D0-BFB7-4B4E-A763-169D5348888E}" destId="{C560682C-FF92-464F-B51F-BCBFE0AACADB}" srcOrd="0" destOrd="0" parTransId="{40C51A84-ECFF-44B4-95DD-E469314E71D6}" sibTransId="{47443F19-B3EA-4AB5-9D28-599EA87E029A}"/>
    <dgm:cxn modelId="{67878E2C-15B2-41A4-8ADB-DEC20880491D}" type="presOf" srcId="{72BF90AE-6745-4E83-A50D-2846C4A56F58}" destId="{488AC456-C030-423D-9296-885B3141B05D}" srcOrd="0" destOrd="0" presId="urn:microsoft.com/office/officeart/2005/8/layout/vList6"/>
    <dgm:cxn modelId="{FB55AE63-B0C7-4874-A299-243F6091A489}" type="presOf" srcId="{C560682C-FF92-464F-B51F-BCBFE0AACADB}" destId="{8DD55EF6-D78F-49AC-951A-711B85035597}" srcOrd="0" destOrd="0" presId="urn:microsoft.com/office/officeart/2005/8/layout/vList6"/>
    <dgm:cxn modelId="{FDBFDF46-995C-4125-B1A4-03917B07A658}" srcId="{3151DE86-A23B-4E05-B410-765BB265B98D}" destId="{06013C90-E1EB-4F48-AF18-B6E9ADA903AB}" srcOrd="0" destOrd="0" parTransId="{7358A2EA-F073-4C55-B4C9-75B0C5A12A96}" sibTransId="{8FD3A227-0932-40F0-BF6B-8012D51DBB00}"/>
    <dgm:cxn modelId="{EBF9A159-533C-40FE-96AF-50C51519FAC6}" srcId="{C560682C-FF92-464F-B51F-BCBFE0AACADB}" destId="{72BF90AE-6745-4E83-A50D-2846C4A56F58}" srcOrd="0" destOrd="0" parTransId="{DA6F150F-87FA-4B3E-877E-2E77C4C8D9E9}" sibTransId="{485F5C86-DC56-4D40-8B7F-AA6C0AD2517B}"/>
    <dgm:cxn modelId="{4B8EBE9A-DCEE-407A-BED4-8349B63C139D}" type="presOf" srcId="{3151DE86-A23B-4E05-B410-765BB265B98D}" destId="{8D372F44-D747-4921-8BCB-F68184B0A1FA}" srcOrd="0" destOrd="0" presId="urn:microsoft.com/office/officeart/2005/8/layout/vList6"/>
    <dgm:cxn modelId="{DD6584FE-A1EA-4D99-8658-71EDC6FD4FA0}" type="presOf" srcId="{06013C90-E1EB-4F48-AF18-B6E9ADA903AB}" destId="{3A39D439-30A2-4008-B00F-C48529AA2AE9}" srcOrd="0" destOrd="0" presId="urn:microsoft.com/office/officeart/2005/8/layout/vList6"/>
    <dgm:cxn modelId="{E752446F-2178-4F4F-8A4A-F4B90FAD337C}" type="presParOf" srcId="{B2E43CA8-DECF-413B-89CF-6A7B9FF1B845}" destId="{4BD80BC2-C840-4FB7-AAE4-2FBBC35FC042}" srcOrd="0" destOrd="0" presId="urn:microsoft.com/office/officeart/2005/8/layout/vList6"/>
    <dgm:cxn modelId="{5F15A51D-3BBB-47CF-A220-0FD3154DAA79}" type="presParOf" srcId="{4BD80BC2-C840-4FB7-AAE4-2FBBC35FC042}" destId="{8DD55EF6-D78F-49AC-951A-711B85035597}" srcOrd="0" destOrd="0" presId="urn:microsoft.com/office/officeart/2005/8/layout/vList6"/>
    <dgm:cxn modelId="{91A7850C-0191-40B3-919A-C22BC3BAC63C}" type="presParOf" srcId="{4BD80BC2-C840-4FB7-AAE4-2FBBC35FC042}" destId="{488AC456-C030-423D-9296-885B3141B05D}" srcOrd="1" destOrd="0" presId="urn:microsoft.com/office/officeart/2005/8/layout/vList6"/>
    <dgm:cxn modelId="{2D6A3F0B-B3D8-46A6-86E4-5E0A7537FFB1}" type="presParOf" srcId="{B2E43CA8-DECF-413B-89CF-6A7B9FF1B845}" destId="{936BEF9B-6484-4F96-AAC5-9AB19EB9A1E6}" srcOrd="1" destOrd="0" presId="urn:microsoft.com/office/officeart/2005/8/layout/vList6"/>
    <dgm:cxn modelId="{AD935916-01F5-4CD0-9949-EC452937B95F}" type="presParOf" srcId="{B2E43CA8-DECF-413B-89CF-6A7B9FF1B845}" destId="{EFD1F3DF-B6FA-4D92-926E-985A3FAC20D3}" srcOrd="2" destOrd="0" presId="urn:microsoft.com/office/officeart/2005/8/layout/vList6"/>
    <dgm:cxn modelId="{55952B77-7B1B-44E6-9B59-1FD5E5D5E749}" type="presParOf" srcId="{EFD1F3DF-B6FA-4D92-926E-985A3FAC20D3}" destId="{8D372F44-D747-4921-8BCB-F68184B0A1FA}" srcOrd="0" destOrd="0" presId="urn:microsoft.com/office/officeart/2005/8/layout/vList6"/>
    <dgm:cxn modelId="{6170393A-C2F5-4CFA-A99C-E9A77BEF1A40}" type="presParOf" srcId="{EFD1F3DF-B6FA-4D92-926E-985A3FAC20D3}" destId="{3A39D439-30A2-4008-B00F-C48529AA2A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AC456-C030-423D-9296-885B3141B05D}">
      <dsp:nvSpPr>
        <dsp:cNvPr id="0" name=""/>
        <dsp:cNvSpPr/>
      </dsp:nvSpPr>
      <dsp:spPr>
        <a:xfrm>
          <a:off x="3399607" y="1759"/>
          <a:ext cx="5093187" cy="23921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>
              <a:solidFill>
                <a:srgbClr val="0000FF"/>
              </a:solidFill>
            </a:rPr>
            <a:t>Có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một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rễ</a:t>
          </a:r>
          <a:r>
            <a:rPr lang="en-US" sz="3300" kern="1200" dirty="0">
              <a:solidFill>
                <a:srgbClr val="0000FF"/>
              </a:solidFill>
            </a:rPr>
            <a:t> to </a:t>
          </a:r>
          <a:r>
            <a:rPr lang="en-US" sz="3300" kern="1200" dirty="0" err="1">
              <a:solidFill>
                <a:srgbClr val="0000FF"/>
              </a:solidFill>
            </a:rPr>
            <a:t>và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dài</a:t>
          </a:r>
          <a:r>
            <a:rPr lang="en-US" sz="3300" kern="1200" dirty="0">
              <a:solidFill>
                <a:srgbClr val="0000FF"/>
              </a:solidFill>
            </a:rPr>
            <a:t>, </a:t>
          </a:r>
          <a:r>
            <a:rPr lang="en-US" sz="3300" kern="1200" dirty="0" err="1">
              <a:solidFill>
                <a:srgbClr val="0000FF"/>
              </a:solidFill>
            </a:rPr>
            <a:t>xung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quanh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rễ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đó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đâm</a:t>
          </a:r>
          <a:r>
            <a:rPr lang="en-US" sz="3300" kern="1200" dirty="0">
              <a:solidFill>
                <a:srgbClr val="0000FF"/>
              </a:solidFill>
            </a:rPr>
            <a:t> ra </a:t>
          </a:r>
          <a:r>
            <a:rPr lang="en-US" sz="3300" kern="1200" dirty="0" err="1">
              <a:solidFill>
                <a:srgbClr val="0000FF"/>
              </a:solidFill>
            </a:rPr>
            <a:t>nhiều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rễ</a:t>
          </a:r>
          <a:r>
            <a:rPr lang="en-US" sz="3300" kern="1200" dirty="0">
              <a:solidFill>
                <a:srgbClr val="0000FF"/>
              </a:solidFill>
            </a:rPr>
            <a:t> con.</a:t>
          </a:r>
        </a:p>
      </dsp:txBody>
      <dsp:txXfrm>
        <a:off x="3399607" y="300783"/>
        <a:ext cx="4196117" cy="1794141"/>
      </dsp:txXfrm>
    </dsp:sp>
    <dsp:sp modelId="{8DD55EF6-D78F-49AC-951A-711B85035597}">
      <dsp:nvSpPr>
        <dsp:cNvPr id="0" name=""/>
        <dsp:cNvSpPr/>
      </dsp:nvSpPr>
      <dsp:spPr>
        <a:xfrm>
          <a:off x="68577" y="125020"/>
          <a:ext cx="3395458" cy="217834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74915" y="231358"/>
        <a:ext cx="3182782" cy="1965664"/>
      </dsp:txXfrm>
    </dsp:sp>
    <dsp:sp modelId="{3A39D439-30A2-4008-B00F-C48529AA2AE9}">
      <dsp:nvSpPr>
        <dsp:cNvPr id="0" name=""/>
        <dsp:cNvSpPr/>
      </dsp:nvSpPr>
      <dsp:spPr>
        <a:xfrm>
          <a:off x="3398777" y="2611781"/>
          <a:ext cx="5098166" cy="21783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>
              <a:solidFill>
                <a:srgbClr val="0000FF"/>
              </a:solidFill>
            </a:rPr>
            <a:t>Có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nhiều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rễ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mọc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đều</a:t>
          </a:r>
          <a:r>
            <a:rPr lang="en-US" sz="3300" kern="1200" dirty="0">
              <a:solidFill>
                <a:srgbClr val="0000FF"/>
              </a:solidFill>
            </a:rPr>
            <a:t> ra </a:t>
          </a:r>
          <a:r>
            <a:rPr lang="en-US" sz="3300" kern="1200" dirty="0" err="1">
              <a:solidFill>
                <a:srgbClr val="0000FF"/>
              </a:solidFill>
            </a:rPr>
            <a:t>từ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gốc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tạo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thành</a:t>
          </a:r>
          <a:r>
            <a:rPr lang="en-US" sz="3300" kern="1200" dirty="0">
              <a:solidFill>
                <a:srgbClr val="0000FF"/>
              </a:solidFill>
            </a:rPr>
            <a:t> </a:t>
          </a:r>
          <a:r>
            <a:rPr lang="en-US" sz="3300" kern="1200" dirty="0" err="1">
              <a:solidFill>
                <a:srgbClr val="0000FF"/>
              </a:solidFill>
            </a:rPr>
            <a:t>chùm</a:t>
          </a:r>
          <a:endParaRPr lang="en-US" sz="3300" kern="1200" dirty="0">
            <a:solidFill>
              <a:srgbClr val="0000FF"/>
            </a:solidFill>
          </a:endParaRPr>
        </a:p>
      </dsp:txBody>
      <dsp:txXfrm>
        <a:off x="3398777" y="2884074"/>
        <a:ext cx="4281289" cy="1633755"/>
      </dsp:txXfrm>
    </dsp:sp>
    <dsp:sp modelId="{8D372F44-D747-4921-8BCB-F68184B0A1FA}">
      <dsp:nvSpPr>
        <dsp:cNvPr id="0" name=""/>
        <dsp:cNvSpPr/>
      </dsp:nvSpPr>
      <dsp:spPr>
        <a:xfrm>
          <a:off x="0" y="2595247"/>
          <a:ext cx="3398777" cy="217834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06338" y="2701585"/>
        <a:ext cx="3186101" cy="1965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DD85BDDC-0652-496A-BB8E-28D704772BD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08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156A9249-D617-4CC2-9D80-860C6969B6EC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455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233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81AC2C27-307D-4323-98C2-B3CA134E014E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952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82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139" y="883861"/>
            <a:ext cx="8263573" cy="1880235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231" y="2836605"/>
            <a:ext cx="7291388" cy="1303913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AAA3-20FD-48D6-B874-1723AD3C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41B86-1A4F-4C65-83B9-2430CBAA9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1F39-6D80-41E9-B74C-1397A2C4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16/02/2022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E318F-6A7C-4B5C-A7C0-23CFDAE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0BA72-DCF8-465E-B9FF-33B1215C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172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" y="0"/>
            <a:ext cx="9716339" cy="5400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  <p:sldLayoutId id="2147483661" r:id="rId4"/>
    <p:sldLayoutId id="2147483662" r:id="rId5"/>
  </p:sldLayoutIdLst>
  <p:transition spd="med" advClick="0" advTm="3000">
    <p:pull/>
  </p:transition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microsoft.com/office/2007/relationships/hdphoto" Target="../media/hdphoto5.wdp"/><Relationship Id="rId26" Type="http://schemas.microsoft.com/office/2007/relationships/hdphoto" Target="../media/hdphoto8.wdp"/><Relationship Id="rId39" Type="http://schemas.openxmlformats.org/officeDocument/2006/relationships/slide" Target="slide9.xml"/><Relationship Id="rId21" Type="http://schemas.microsoft.com/office/2007/relationships/hdphoto" Target="../media/hdphoto6.wdp"/><Relationship Id="rId34" Type="http://schemas.openxmlformats.org/officeDocument/2006/relationships/image" Target="../media/image15.png"/><Relationship Id="rId42" Type="http://schemas.openxmlformats.org/officeDocument/2006/relationships/slide" Target="slide14.xml"/><Relationship Id="rId7" Type="http://schemas.openxmlformats.org/officeDocument/2006/relationships/slide" Target="slide6.xml"/><Relationship Id="rId2" Type="http://schemas.openxmlformats.org/officeDocument/2006/relationships/image" Target="../media/image2.jpeg"/><Relationship Id="rId16" Type="http://schemas.openxmlformats.org/officeDocument/2006/relationships/slide" Target="slide13.xml"/><Relationship Id="rId20" Type="http://schemas.openxmlformats.org/officeDocument/2006/relationships/image" Target="../media/image10.png"/><Relationship Id="rId29" Type="http://schemas.microsoft.com/office/2007/relationships/hdphoto" Target="../media/hdphoto9.wdp"/><Relationship Id="rId41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slide" Target="slide12.xml"/><Relationship Id="rId32" Type="http://schemas.microsoft.com/office/2007/relationships/hdphoto" Target="../media/hdphoto10.wdp"/><Relationship Id="rId37" Type="http://schemas.openxmlformats.org/officeDocument/2006/relationships/image" Target="../media/image16.png"/><Relationship Id="rId40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microsoft.com/office/2007/relationships/hdphoto" Target="../media/hdphoto4.wdp"/><Relationship Id="rId23" Type="http://schemas.microsoft.com/office/2007/relationships/hdphoto" Target="../media/hdphoto7.wdp"/><Relationship Id="rId28" Type="http://schemas.openxmlformats.org/officeDocument/2006/relationships/image" Target="../media/image13.png"/><Relationship Id="rId36" Type="http://schemas.openxmlformats.org/officeDocument/2006/relationships/slide" Target="slide3.xml"/><Relationship Id="rId10" Type="http://schemas.openxmlformats.org/officeDocument/2006/relationships/slide" Target="slide11.xml"/><Relationship Id="rId19" Type="http://schemas.openxmlformats.org/officeDocument/2006/relationships/slide" Target="slide2.xml"/><Relationship Id="rId31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1.png"/><Relationship Id="rId27" Type="http://schemas.openxmlformats.org/officeDocument/2006/relationships/slide" Target="slide8.xml"/><Relationship Id="rId30" Type="http://schemas.openxmlformats.org/officeDocument/2006/relationships/slide" Target="slide7.xml"/><Relationship Id="rId35" Type="http://schemas.microsoft.com/office/2007/relationships/hdphoto" Target="../media/hdphoto11.wdp"/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2.png"/><Relationship Id="rId33" Type="http://schemas.openxmlformats.org/officeDocument/2006/relationships/slide" Target="slide5.xml"/><Relationship Id="rId38" Type="http://schemas.microsoft.com/office/2007/relationships/hdphoto" Target="../media/hdphoto1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1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4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53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10.gif"/><Relationship Id="rId4" Type="http://schemas.openxmlformats.org/officeDocument/2006/relationships/image" Target="../media/image111.gif"/><Relationship Id="rId9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6.wdp"/><Relationship Id="rId3" Type="http://schemas.microsoft.com/office/2007/relationships/media" Target="../media/media2.mp3"/><Relationship Id="rId7" Type="http://schemas.microsoft.com/office/2007/relationships/hdphoto" Target="../media/hdphoto15.wdp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10.gif"/><Relationship Id="rId4" Type="http://schemas.openxmlformats.org/officeDocument/2006/relationships/image" Target="../media/image111.gif"/><Relationship Id="rId9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10.gif"/><Relationship Id="rId4" Type="http://schemas.openxmlformats.org/officeDocument/2006/relationships/image" Target="../media/image111.gif"/><Relationship Id="rId9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21850" cy="5400675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7595" y="1024655"/>
            <a:ext cx="2027209" cy="6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22" y="-456471"/>
            <a:ext cx="4129978" cy="13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99525" y="40629"/>
            <a:ext cx="2627110" cy="10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2726244" y="421075"/>
            <a:ext cx="4206240" cy="4154805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669606" y="1882925"/>
              <a:ext cx="57565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322759" y="1756975"/>
              <a:ext cx="55807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712534" y="1862463"/>
              <a:ext cx="76653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229477" y="2312605"/>
              <a:ext cx="579547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399942" y="2881655"/>
              <a:ext cx="561849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287256" y="3452268"/>
              <a:ext cx="771718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860476" y="3967618"/>
              <a:ext cx="57565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284490" y="4096919"/>
              <a:ext cx="55807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647313" y="4048191"/>
              <a:ext cx="766536" cy="986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266588" y="3521880"/>
              <a:ext cx="579547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099844" y="2958572"/>
              <a:ext cx="561849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085051" y="2398598"/>
              <a:ext cx="771718" cy="98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65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973492" y="33864"/>
            <a:ext cx="360045" cy="760095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18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99" y="4500409"/>
            <a:ext cx="767034" cy="745557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11" y="4501311"/>
            <a:ext cx="662854" cy="767515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97" y="4429901"/>
            <a:ext cx="590056" cy="877388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4" y="3178219"/>
            <a:ext cx="605822" cy="837960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2" y="2203906"/>
            <a:ext cx="832604" cy="1012627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09" y="2218816"/>
            <a:ext cx="700049" cy="86551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02" y="4429902"/>
            <a:ext cx="658967" cy="865915"/>
          </a:xfrm>
          <a:prstGeom prst="rect">
            <a:avLst/>
          </a:prstGeom>
        </p:spPr>
      </p:pic>
      <p:pic>
        <p:nvPicPr>
          <p:cNvPr id="10" name="Picture 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21" y="4514806"/>
            <a:ext cx="573430" cy="753234"/>
          </a:xfrm>
          <a:prstGeom prst="rect">
            <a:avLst/>
          </a:prstGeom>
        </p:spPr>
      </p:pic>
      <p:pic>
        <p:nvPicPr>
          <p:cNvPr id="11" name="Picture 10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48" y="4429901"/>
            <a:ext cx="755447" cy="932813"/>
          </a:xfrm>
          <a:prstGeom prst="rect">
            <a:avLst/>
          </a:prstGeom>
        </p:spPr>
      </p:pic>
      <p:pic>
        <p:nvPicPr>
          <p:cNvPr id="12" name="Picture 1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86" y="4269175"/>
            <a:ext cx="727270" cy="1045450"/>
          </a:xfrm>
          <a:prstGeom prst="rect">
            <a:avLst/>
          </a:prstGeom>
        </p:spPr>
      </p:pic>
      <p:pic>
        <p:nvPicPr>
          <p:cNvPr id="13" name="Picture 12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60" y="3251974"/>
            <a:ext cx="833043" cy="961675"/>
          </a:xfrm>
          <a:prstGeom prst="rect">
            <a:avLst/>
          </a:prstGeom>
        </p:spPr>
      </p:pic>
      <p:pic>
        <p:nvPicPr>
          <p:cNvPr id="14" name="Picture 13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8" y="4429901"/>
            <a:ext cx="764771" cy="925776"/>
          </a:xfrm>
          <a:prstGeom prst="rect">
            <a:avLst/>
          </a:prstGeom>
        </p:spPr>
      </p:pic>
      <p:sp>
        <p:nvSpPr>
          <p:cNvPr id="34" name="Rounded Rectangle 33">
            <a:hlinkClick r:id="rId42" action="ppaction://hlinksldjump"/>
          </p:cNvPr>
          <p:cNvSpPr/>
          <p:nvPr/>
        </p:nvSpPr>
        <p:spPr>
          <a:xfrm>
            <a:off x="7308723" y="8324"/>
            <a:ext cx="1170146" cy="3600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18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92912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" y="-1"/>
            <a:ext cx="9601200" cy="5400675"/>
          </a:xfrm>
          <a:prstGeom prst="rect">
            <a:avLst/>
          </a:prstGeom>
        </p:spPr>
      </p:pic>
      <p:sp>
        <p:nvSpPr>
          <p:cNvPr id="67" name="Line 2">
            <a:extLst>
              <a:ext uri="{FF2B5EF4-FFF2-40B4-BE49-F238E27FC236}">
                <a16:creationId xmlns:a16="http://schemas.microsoft.com/office/drawing/2014/main" id="{96175D05-E002-4089-AAAE-FCB984B76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5" y="-1"/>
            <a:ext cx="0" cy="54006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68" name="Line 3">
            <a:extLst>
              <a:ext uri="{FF2B5EF4-FFF2-40B4-BE49-F238E27FC236}">
                <a16:creationId xmlns:a16="http://schemas.microsoft.com/office/drawing/2014/main" id="{5F970E74-FAD3-4B89-99F7-86397D02E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1375" y="-1"/>
            <a:ext cx="0" cy="54006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69" name="Line 4">
            <a:extLst>
              <a:ext uri="{FF2B5EF4-FFF2-40B4-BE49-F238E27FC236}">
                <a16:creationId xmlns:a16="http://schemas.microsoft.com/office/drawing/2014/main" id="{4540247A-6C8A-46FE-BEBA-F0975BB0E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5" y="-1"/>
            <a:ext cx="72009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70" name="Line 5">
            <a:extLst>
              <a:ext uri="{FF2B5EF4-FFF2-40B4-BE49-F238E27FC236}">
                <a16:creationId xmlns:a16="http://schemas.microsoft.com/office/drawing/2014/main" id="{DD9C107A-7671-40FA-A424-1B051F395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5" y="5400675"/>
            <a:ext cx="72009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grpSp>
        <p:nvGrpSpPr>
          <p:cNvPr id="71" name="Group 29">
            <a:extLst>
              <a:ext uri="{FF2B5EF4-FFF2-40B4-BE49-F238E27FC236}">
                <a16:creationId xmlns:a16="http://schemas.microsoft.com/office/drawing/2014/main" id="{CA2840EF-63FA-4159-A76B-4334FF787386}"/>
              </a:ext>
            </a:extLst>
          </p:cNvPr>
          <p:cNvGrpSpPr>
            <a:grpSpLocks/>
          </p:cNvGrpSpPr>
          <p:nvPr/>
        </p:nvGrpSpPr>
        <p:grpSpPr bwMode="auto">
          <a:xfrm>
            <a:off x="4860925" y="1920241"/>
            <a:ext cx="1020128" cy="1774602"/>
            <a:chOff x="2450" y="2315"/>
            <a:chExt cx="1054" cy="1703"/>
          </a:xfrm>
        </p:grpSpPr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id="{D8382218-4FCD-4370-969D-0FC3280D8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315"/>
              <a:ext cx="1045" cy="1382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 Box 21">
              <a:extLst>
                <a:ext uri="{FF2B5EF4-FFF2-40B4-BE49-F238E27FC236}">
                  <a16:creationId xmlns:a16="http://schemas.microsoft.com/office/drawing/2014/main" id="{EB22571A-66DA-479B-BCF4-13460FF7F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" y="3697"/>
              <a:ext cx="1054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57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1575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" name="Group 26">
            <a:extLst>
              <a:ext uri="{FF2B5EF4-FFF2-40B4-BE49-F238E27FC236}">
                <a16:creationId xmlns:a16="http://schemas.microsoft.com/office/drawing/2014/main" id="{3ECFCF23-BFC1-460B-B555-D29392828FDB}"/>
              </a:ext>
            </a:extLst>
          </p:cNvPr>
          <p:cNvGrpSpPr>
            <a:grpSpLocks/>
          </p:cNvGrpSpPr>
          <p:nvPr/>
        </p:nvGrpSpPr>
        <p:grpSpPr bwMode="auto">
          <a:xfrm>
            <a:off x="4860926" y="65008"/>
            <a:ext cx="1118890" cy="1888729"/>
            <a:chOff x="2427" y="127"/>
            <a:chExt cx="1116" cy="1783"/>
          </a:xfrm>
        </p:grpSpPr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id="{BEA090B4-6BA7-49EC-9091-12EB8C664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" y="127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 Box 21">
              <a:extLst>
                <a:ext uri="{FF2B5EF4-FFF2-40B4-BE49-F238E27FC236}">
                  <a16:creationId xmlns:a16="http://schemas.microsoft.com/office/drawing/2014/main" id="{7E08CD03-7762-4ABF-8A92-2BAE3398D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503"/>
              <a:ext cx="105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7" name="Group 27">
            <a:extLst>
              <a:ext uri="{FF2B5EF4-FFF2-40B4-BE49-F238E27FC236}">
                <a16:creationId xmlns:a16="http://schemas.microsoft.com/office/drawing/2014/main" id="{4668B461-2A43-4F78-80BC-7725DC30C942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1920241"/>
            <a:ext cx="1140143" cy="1811843"/>
            <a:chOff x="4260" y="126"/>
            <a:chExt cx="1147" cy="1743"/>
          </a:xfrm>
        </p:grpSpPr>
        <p:pic>
          <p:nvPicPr>
            <p:cNvPr id="78" name="Picture 12" descr="DSC_0050">
              <a:extLst>
                <a:ext uri="{FF2B5EF4-FFF2-40B4-BE49-F238E27FC236}">
                  <a16:creationId xmlns:a16="http://schemas.microsoft.com/office/drawing/2014/main" id="{AF594486-FD78-4ABE-8E7E-A1C300E03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26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 Box 21">
              <a:extLst>
                <a:ext uri="{FF2B5EF4-FFF2-40B4-BE49-F238E27FC236}">
                  <a16:creationId xmlns:a16="http://schemas.microsoft.com/office/drawing/2014/main" id="{E6ABF62C-C02F-4281-A273-B3DFD963A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1454"/>
              <a:ext cx="1147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0" name="Group 25">
            <a:extLst>
              <a:ext uri="{FF2B5EF4-FFF2-40B4-BE49-F238E27FC236}">
                <a16:creationId xmlns:a16="http://schemas.microsoft.com/office/drawing/2014/main" id="{809B303A-CA33-4383-9C9D-EDA795C5F177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60008"/>
            <a:ext cx="1500188" cy="1882982"/>
            <a:chOff x="238" y="120"/>
            <a:chExt cx="1424" cy="1784"/>
          </a:xfrm>
        </p:grpSpPr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id="{8BA49767-DAA8-482C-8C7E-745E432C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120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 Box 21">
              <a:extLst>
                <a:ext uri="{FF2B5EF4-FFF2-40B4-BE49-F238E27FC236}">
                  <a16:creationId xmlns:a16="http://schemas.microsoft.com/office/drawing/2014/main" id="{CD1E7B6D-FC06-4262-843B-F8A14297E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1541"/>
              <a:ext cx="1310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sp>
        <p:nvSpPr>
          <p:cNvPr id="83" name="Line 30">
            <a:extLst>
              <a:ext uri="{FF2B5EF4-FFF2-40B4-BE49-F238E27FC236}">
                <a16:creationId xmlns:a16="http://schemas.microsoft.com/office/drawing/2014/main" id="{CD5A5CA8-2333-404C-97FC-99953401C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760" y="-1"/>
            <a:ext cx="0" cy="540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496">
              <a:latin typeface="Arial" charset="0"/>
            </a:endParaRPr>
          </a:p>
        </p:txBody>
      </p:sp>
      <p:sp>
        <p:nvSpPr>
          <p:cNvPr id="84" name="Line 31">
            <a:extLst>
              <a:ext uri="{FF2B5EF4-FFF2-40B4-BE49-F238E27FC236}">
                <a16:creationId xmlns:a16="http://schemas.microsoft.com/office/drawing/2014/main" id="{774B35CB-8CE8-43E6-9999-97C2BFEE7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083" y="-1"/>
            <a:ext cx="0" cy="5400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496">
              <a:latin typeface="Arial" charset="0"/>
            </a:endParaRPr>
          </a:p>
        </p:txBody>
      </p:sp>
      <p:sp>
        <p:nvSpPr>
          <p:cNvPr id="85" name="AutoShape 11">
            <a:extLst>
              <a:ext uri="{FF2B5EF4-FFF2-40B4-BE49-F238E27FC236}">
                <a16:creationId xmlns:a16="http://schemas.microsoft.com/office/drawing/2014/main" id="{DAA38B00-82F8-4568-92F8-71BB5279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527" y="0"/>
            <a:ext cx="1586449" cy="4613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52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cọc</a:t>
            </a:r>
          </a:p>
        </p:txBody>
      </p:sp>
      <p:sp>
        <p:nvSpPr>
          <p:cNvPr id="86" name="AutoShape 11">
            <a:extLst>
              <a:ext uri="{FF2B5EF4-FFF2-40B4-BE49-F238E27FC236}">
                <a16:creationId xmlns:a16="http://schemas.microsoft.com/office/drawing/2014/main" id="{E0A5B506-3C3A-438B-B1A2-8F4DBAF7B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105" y="0"/>
            <a:ext cx="1560195" cy="4613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52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chùm</a:t>
            </a:r>
          </a:p>
        </p:txBody>
      </p:sp>
      <p:grpSp>
        <p:nvGrpSpPr>
          <p:cNvPr id="87" name="Group 34">
            <a:extLst>
              <a:ext uri="{FF2B5EF4-FFF2-40B4-BE49-F238E27FC236}">
                <a16:creationId xmlns:a16="http://schemas.microsoft.com/office/drawing/2014/main" id="{EF9CF030-2235-46C9-98A8-AF597A68A17D}"/>
              </a:ext>
            </a:extLst>
          </p:cNvPr>
          <p:cNvGrpSpPr>
            <a:grpSpLocks/>
          </p:cNvGrpSpPr>
          <p:nvPr/>
        </p:nvGrpSpPr>
        <p:grpSpPr bwMode="auto">
          <a:xfrm>
            <a:off x="6481127" y="540068"/>
            <a:ext cx="1380173" cy="2182829"/>
            <a:chOff x="209" y="336"/>
            <a:chExt cx="1310" cy="1850"/>
          </a:xfrm>
        </p:grpSpPr>
        <p:pic>
          <p:nvPicPr>
            <p:cNvPr id="88" name="Picture 16">
              <a:extLst>
                <a:ext uri="{FF2B5EF4-FFF2-40B4-BE49-F238E27FC236}">
                  <a16:creationId xmlns:a16="http://schemas.microsoft.com/office/drawing/2014/main" id="{0130EBA6-AADB-4E0B-870F-3B7483F0E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336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 Box 21">
              <a:extLst>
                <a:ext uri="{FF2B5EF4-FFF2-40B4-BE49-F238E27FC236}">
                  <a16:creationId xmlns:a16="http://schemas.microsoft.com/office/drawing/2014/main" id="{364546F6-3C9A-412F-BD11-E5852A090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" y="1861"/>
              <a:ext cx="131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grpSp>
        <p:nvGrpSpPr>
          <p:cNvPr id="90" name="Group 37">
            <a:extLst>
              <a:ext uri="{FF2B5EF4-FFF2-40B4-BE49-F238E27FC236}">
                <a16:creationId xmlns:a16="http://schemas.microsoft.com/office/drawing/2014/main" id="{C55EBD70-3FAF-4124-B5FE-6103F76662D2}"/>
              </a:ext>
            </a:extLst>
          </p:cNvPr>
          <p:cNvGrpSpPr>
            <a:grpSpLocks/>
          </p:cNvGrpSpPr>
          <p:nvPr/>
        </p:nvGrpSpPr>
        <p:grpSpPr bwMode="auto">
          <a:xfrm>
            <a:off x="6181090" y="2904113"/>
            <a:ext cx="986374" cy="2102496"/>
            <a:chOff x="2427" y="336"/>
            <a:chExt cx="1077" cy="1891"/>
          </a:xfrm>
        </p:grpSpPr>
        <p:pic>
          <p:nvPicPr>
            <p:cNvPr id="91" name="Picture 10">
              <a:extLst>
                <a:ext uri="{FF2B5EF4-FFF2-40B4-BE49-F238E27FC236}">
                  <a16:creationId xmlns:a16="http://schemas.microsoft.com/office/drawing/2014/main" id="{F5723281-16D8-4FF4-8683-446132D35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id="{810ADFE1-69D9-425E-BDF7-A1BC212EC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839"/>
              <a:ext cx="105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157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id="{B703706A-5B37-447E-856C-A14934CD6AAC}"/>
              </a:ext>
            </a:extLst>
          </p:cNvPr>
          <p:cNvGrpSpPr>
            <a:grpSpLocks/>
          </p:cNvGrpSpPr>
          <p:nvPr/>
        </p:nvGrpSpPr>
        <p:grpSpPr bwMode="auto">
          <a:xfrm>
            <a:off x="7201217" y="2902862"/>
            <a:ext cx="1140143" cy="2392853"/>
            <a:chOff x="4264" y="2529"/>
            <a:chExt cx="1152" cy="2029"/>
          </a:xfrm>
        </p:grpSpPr>
        <p:pic>
          <p:nvPicPr>
            <p:cNvPr id="94" name="Picture 7" descr="Hình ảnh">
              <a:extLst>
                <a:ext uri="{FF2B5EF4-FFF2-40B4-BE49-F238E27FC236}">
                  <a16:creationId xmlns:a16="http://schemas.microsoft.com/office/drawing/2014/main" id="{96E192AD-22BF-4652-B39B-5B14C863E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529"/>
              <a:ext cx="960" cy="135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 Box 20">
              <a:extLst>
                <a:ext uri="{FF2B5EF4-FFF2-40B4-BE49-F238E27FC236}">
                  <a16:creationId xmlns:a16="http://schemas.microsoft.com/office/drawing/2014/main" id="{C695BE75-FB5C-4C48-B081-55C9F4A8C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3986"/>
              <a:ext cx="1152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hành</a:t>
              </a:r>
            </a:p>
          </p:txBody>
        </p:sp>
      </p:grpSp>
      <p:grpSp>
        <p:nvGrpSpPr>
          <p:cNvPr id="96" name="Group 43">
            <a:extLst>
              <a:ext uri="{FF2B5EF4-FFF2-40B4-BE49-F238E27FC236}">
                <a16:creationId xmlns:a16="http://schemas.microsoft.com/office/drawing/2014/main" id="{9A30CAC1-C703-4DA8-989E-B12FF0B30DA5}"/>
              </a:ext>
            </a:extLst>
          </p:cNvPr>
          <p:cNvGrpSpPr>
            <a:grpSpLocks/>
          </p:cNvGrpSpPr>
          <p:nvPr/>
        </p:nvGrpSpPr>
        <p:grpSpPr bwMode="auto">
          <a:xfrm>
            <a:off x="1800542" y="540068"/>
            <a:ext cx="1260158" cy="1991220"/>
            <a:chOff x="4265" y="54"/>
            <a:chExt cx="1147" cy="1792"/>
          </a:xfrm>
        </p:grpSpPr>
        <p:pic>
          <p:nvPicPr>
            <p:cNvPr id="97" name="Picture 12" descr="DSC_0050">
              <a:extLst>
                <a:ext uri="{FF2B5EF4-FFF2-40B4-BE49-F238E27FC236}">
                  <a16:creationId xmlns:a16="http://schemas.microsoft.com/office/drawing/2014/main" id="{1F95129C-3B1C-4780-AE70-A925BF0B9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 Box 21">
              <a:extLst>
                <a:ext uri="{FF2B5EF4-FFF2-40B4-BE49-F238E27FC236}">
                  <a16:creationId xmlns:a16="http://schemas.microsoft.com/office/drawing/2014/main" id="{CCB28F0E-E9AB-43B8-AD6E-7EA77973B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" y="1458"/>
              <a:ext cx="114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9" name="Group 46">
            <a:extLst>
              <a:ext uri="{FF2B5EF4-FFF2-40B4-BE49-F238E27FC236}">
                <a16:creationId xmlns:a16="http://schemas.microsoft.com/office/drawing/2014/main" id="{5E85F716-7783-41A2-8772-1242386A23B4}"/>
              </a:ext>
            </a:extLst>
          </p:cNvPr>
          <p:cNvGrpSpPr>
            <a:grpSpLocks/>
          </p:cNvGrpSpPr>
          <p:nvPr/>
        </p:nvGrpSpPr>
        <p:grpSpPr bwMode="auto">
          <a:xfrm>
            <a:off x="1140460" y="2580323"/>
            <a:ext cx="1440180" cy="2112137"/>
            <a:chOff x="34" y="2535"/>
            <a:chExt cx="1401" cy="1918"/>
          </a:xfrm>
        </p:grpSpPr>
        <p:pic>
          <p:nvPicPr>
            <p:cNvPr id="100" name="Picture 33" descr="0208101143">
              <a:extLst>
                <a:ext uri="{FF2B5EF4-FFF2-40B4-BE49-F238E27FC236}">
                  <a16:creationId xmlns:a16="http://schemas.microsoft.com/office/drawing/2014/main" id="{500CBD78-72FA-42A0-88CE-A48E85880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" y="2535"/>
              <a:ext cx="104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 Box 34">
              <a:extLst>
                <a:ext uri="{FF2B5EF4-FFF2-40B4-BE49-F238E27FC236}">
                  <a16:creationId xmlns:a16="http://schemas.microsoft.com/office/drawing/2014/main" id="{BC0820D9-A882-4E6E-B110-1CB57DE6D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4061"/>
              <a:ext cx="140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89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02" name="Group 49">
            <a:extLst>
              <a:ext uri="{FF2B5EF4-FFF2-40B4-BE49-F238E27FC236}">
                <a16:creationId xmlns:a16="http://schemas.microsoft.com/office/drawing/2014/main" id="{3FF720AD-5F15-4610-87FB-6333E766DA76}"/>
              </a:ext>
            </a:extLst>
          </p:cNvPr>
          <p:cNvGrpSpPr>
            <a:grpSpLocks/>
          </p:cNvGrpSpPr>
          <p:nvPr/>
        </p:nvGrpSpPr>
        <p:grpSpPr bwMode="auto">
          <a:xfrm>
            <a:off x="2415619" y="2604075"/>
            <a:ext cx="1135142" cy="2083581"/>
            <a:chOff x="2450" y="2520"/>
            <a:chExt cx="1097" cy="1876"/>
          </a:xfrm>
        </p:grpSpPr>
        <p:pic>
          <p:nvPicPr>
            <p:cNvPr id="103" name="Picture 8">
              <a:extLst>
                <a:ext uri="{FF2B5EF4-FFF2-40B4-BE49-F238E27FC236}">
                  <a16:creationId xmlns:a16="http://schemas.microsoft.com/office/drawing/2014/main" id="{2310224B-3DFE-465B-99BB-C0C4611C2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520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 Box 21">
              <a:extLst>
                <a:ext uri="{FF2B5EF4-FFF2-40B4-BE49-F238E27FC236}">
                  <a16:creationId xmlns:a16="http://schemas.microsoft.com/office/drawing/2014/main" id="{B2FE45FF-A696-4286-841C-132455570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" y="4007"/>
              <a:ext cx="1054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157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205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66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" y="-1"/>
            <a:ext cx="9601200" cy="5400675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0D5DC5D5-EA29-4D4E-8754-B512C8FE3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351" y="180022"/>
            <a:ext cx="1586448" cy="4613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52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cọc</a:t>
            </a: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9229B6EF-B8F3-4352-95BF-EF102EA1C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045" y="180022"/>
            <a:ext cx="1560195" cy="4613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52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chùm</a:t>
            </a: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3673E97D-AD85-4019-B459-3E55FCE68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0940" y="-1"/>
            <a:ext cx="0" cy="54006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496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F05C7558-C06C-4319-9B78-8B2C5BC8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0933" y="-1"/>
            <a:ext cx="0" cy="54006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 sz="1496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352545A5-B697-4302-8E85-59F08024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046" y="720089"/>
            <a:ext cx="1623953" cy="186023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id="{B94B9A61-E307-4484-BF3E-04037DFBD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544" y="2640331"/>
            <a:ext cx="1637705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37AB441A-CED9-4E8F-B2DF-5F8C3DFF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14" y="3195399"/>
            <a:ext cx="1320165" cy="1795224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1">
            <a:extLst>
              <a:ext uri="{FF2B5EF4-FFF2-40B4-BE49-F238E27FC236}">
                <a16:creationId xmlns:a16="http://schemas.microsoft.com/office/drawing/2014/main" id="{E1656E57-1088-4EF4-81D0-8F8B48C8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715" y="4991874"/>
            <a:ext cx="1320165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ngô </a:t>
            </a:r>
          </a:p>
        </p:txBody>
      </p:sp>
      <p:pic>
        <p:nvPicPr>
          <p:cNvPr id="30" name="Picture 7" descr="Hình ảnh">
            <a:extLst>
              <a:ext uri="{FF2B5EF4-FFF2-40B4-BE49-F238E27FC236}">
                <a16:creationId xmlns:a16="http://schemas.microsoft.com/office/drawing/2014/main" id="{DDA2DEFD-E220-4E1D-8A9D-481AC20C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63" y="3180398"/>
            <a:ext cx="1440180" cy="176397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>
            <a:extLst>
              <a:ext uri="{FF2B5EF4-FFF2-40B4-BE49-F238E27FC236}">
                <a16:creationId xmlns:a16="http://schemas.microsoft.com/office/drawing/2014/main" id="{85BB9BD9-2FED-4AC4-9453-3BE4F967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165" y="4991874"/>
            <a:ext cx="1440180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  <p:grpSp>
        <p:nvGrpSpPr>
          <p:cNvPr id="32" name="Group 21">
            <a:extLst>
              <a:ext uri="{FF2B5EF4-FFF2-40B4-BE49-F238E27FC236}">
                <a16:creationId xmlns:a16="http://schemas.microsoft.com/office/drawing/2014/main" id="{2EE94E97-2609-4EB4-8C4B-2447452A0679}"/>
              </a:ext>
            </a:extLst>
          </p:cNvPr>
          <p:cNvGrpSpPr>
            <a:grpSpLocks/>
          </p:cNvGrpSpPr>
          <p:nvPr/>
        </p:nvGrpSpPr>
        <p:grpSpPr bwMode="auto">
          <a:xfrm>
            <a:off x="1369240" y="3060382"/>
            <a:ext cx="1751469" cy="2362795"/>
            <a:chOff x="711" y="823"/>
            <a:chExt cx="1401" cy="1890"/>
          </a:xfrm>
        </p:grpSpPr>
        <p:pic>
          <p:nvPicPr>
            <p:cNvPr id="33" name="Picture 33" descr="0208101143">
              <a:extLst>
                <a:ext uri="{FF2B5EF4-FFF2-40B4-BE49-F238E27FC236}">
                  <a16:creationId xmlns:a16="http://schemas.microsoft.com/office/drawing/2014/main" id="{19A84CBF-73CA-4636-8643-7D6B000C5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823"/>
              <a:ext cx="1195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4">
              <a:extLst>
                <a:ext uri="{FF2B5EF4-FFF2-40B4-BE49-F238E27FC236}">
                  <a16:creationId xmlns:a16="http://schemas.microsoft.com/office/drawing/2014/main" id="{CDB858C6-8B1F-4365-A7A2-E5DD65D20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" y="2368"/>
              <a:ext cx="140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7C111F80-6768-449E-9718-2782A7CBC71A}"/>
              </a:ext>
            </a:extLst>
          </p:cNvPr>
          <p:cNvGrpSpPr>
            <a:grpSpLocks/>
          </p:cNvGrpSpPr>
          <p:nvPr/>
        </p:nvGrpSpPr>
        <p:grpSpPr bwMode="auto">
          <a:xfrm>
            <a:off x="3300731" y="3060382"/>
            <a:ext cx="1560195" cy="2362795"/>
            <a:chOff x="240" y="2763"/>
            <a:chExt cx="1248" cy="1890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13317A81-A606-4713-96CC-344820C6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63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id="{974BEAF0-0EC3-4F50-8980-54F5C1BFD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308"/>
              <a:ext cx="1248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205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Group 19">
            <a:extLst>
              <a:ext uri="{FF2B5EF4-FFF2-40B4-BE49-F238E27FC236}">
                <a16:creationId xmlns:a16="http://schemas.microsoft.com/office/drawing/2014/main" id="{1EC0B285-E99B-44A2-99EF-7D516FA4943F}"/>
              </a:ext>
            </a:extLst>
          </p:cNvPr>
          <p:cNvGrpSpPr>
            <a:grpSpLocks/>
          </p:cNvGrpSpPr>
          <p:nvPr/>
        </p:nvGrpSpPr>
        <p:grpSpPr bwMode="auto">
          <a:xfrm>
            <a:off x="2340611" y="806352"/>
            <a:ext cx="1448931" cy="2265283"/>
            <a:chOff x="1536" y="2733"/>
            <a:chExt cx="1159" cy="1812"/>
          </a:xfrm>
        </p:grpSpPr>
        <p:pic>
          <p:nvPicPr>
            <p:cNvPr id="40" name="Picture 12" descr="DSC_0050">
              <a:extLst>
                <a:ext uri="{FF2B5EF4-FFF2-40B4-BE49-F238E27FC236}">
                  <a16:creationId xmlns:a16="http://schemas.microsoft.com/office/drawing/2014/main" id="{2A47AA4C-7FC0-44C4-AF63-14C4236AB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733"/>
              <a:ext cx="1159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21">
              <a:extLst>
                <a:ext uri="{FF2B5EF4-FFF2-40B4-BE49-F238E27FC236}">
                  <a16:creationId xmlns:a16="http://schemas.microsoft.com/office/drawing/2014/main" id="{8C405DFC-9AB8-4140-9E14-497F5E856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4200"/>
              <a:ext cx="1146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205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3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2">
            <a:extLst>
              <a:ext uri="{FF2B5EF4-FFF2-40B4-BE49-F238E27FC236}">
                <a16:creationId xmlns:a16="http://schemas.microsoft.com/office/drawing/2014/main" id="{2A679E80-F985-41E5-BC94-829885BC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589" y="4376321"/>
            <a:ext cx="865943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90">
                <a:latin typeface="Times New Roman" panose="02020603050405020304" pitchFamily="18" charset="0"/>
              </a:rPr>
              <a:t>Cây đa</a:t>
            </a:r>
          </a:p>
        </p:txBody>
      </p:sp>
      <p:pic>
        <p:nvPicPr>
          <p:cNvPr id="81926" name="Picture 19" descr="Ficus">
            <a:extLst>
              <a:ext uri="{FF2B5EF4-FFF2-40B4-BE49-F238E27FC236}">
                <a16:creationId xmlns:a16="http://schemas.microsoft.com/office/drawing/2014/main" id="{AC04EED0-92B8-4EAB-9DAD-7CCDA3F3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0" y="1114237"/>
            <a:ext cx="2460308" cy="322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8C6205EA-7DDE-4650-B426-7F46AC1A86A9}"/>
              </a:ext>
            </a:extLst>
          </p:cNvPr>
          <p:cNvGrpSpPr>
            <a:grpSpLocks/>
          </p:cNvGrpSpPr>
          <p:nvPr/>
        </p:nvGrpSpPr>
        <p:grpSpPr bwMode="auto">
          <a:xfrm>
            <a:off x="6218836" y="1100009"/>
            <a:ext cx="2100263" cy="3467903"/>
            <a:chOff x="2823" y="1224"/>
            <a:chExt cx="1939" cy="1641"/>
          </a:xfrm>
        </p:grpSpPr>
        <p:pic>
          <p:nvPicPr>
            <p:cNvPr id="10251" name="Picture 22" descr="trau copy">
              <a:extLst>
                <a:ext uri="{FF2B5EF4-FFF2-40B4-BE49-F238E27FC236}">
                  <a16:creationId xmlns:a16="http://schemas.microsoft.com/office/drawing/2014/main" id="{D4D79EB1-FA7D-45B9-A8FC-0BF41D387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" y="1224"/>
              <a:ext cx="1871" cy="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23">
              <a:extLst>
                <a:ext uri="{FF2B5EF4-FFF2-40B4-BE49-F238E27FC236}">
                  <a16:creationId xmlns:a16="http://schemas.microsoft.com/office/drawing/2014/main" id="{2912D617-901E-48C3-8789-5E67C09B4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" y="2443"/>
              <a:ext cx="136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vi-VN" altLang="en-US" sz="5198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30" name="Picture 10">
            <a:extLst>
              <a:ext uri="{FF2B5EF4-FFF2-40B4-BE49-F238E27FC236}">
                <a16:creationId xmlns:a16="http://schemas.microsoft.com/office/drawing/2014/main" id="{0128D203-F33F-4C99-9782-77953721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43" y="1160492"/>
            <a:ext cx="1980248" cy="318039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1" name="TextBox 2">
            <a:extLst>
              <a:ext uri="{FF2B5EF4-FFF2-40B4-BE49-F238E27FC236}">
                <a16:creationId xmlns:a16="http://schemas.microsoft.com/office/drawing/2014/main" id="{35955EAD-5C28-4B0F-896A-7D3107C3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058" y="4412307"/>
            <a:ext cx="1683474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90">
                <a:latin typeface="Times New Roman" panose="02020603050405020304" pitchFamily="18" charset="0"/>
              </a:rPr>
              <a:t>Cây trầu không</a:t>
            </a:r>
          </a:p>
        </p:txBody>
      </p:sp>
      <p:sp>
        <p:nvSpPr>
          <p:cNvPr id="81932" name="TextBox 2">
            <a:extLst>
              <a:ext uri="{FF2B5EF4-FFF2-40B4-BE49-F238E27FC236}">
                <a16:creationId xmlns:a16="http://schemas.microsoft.com/office/drawing/2014/main" id="{B1AE65F8-0D03-40C4-A722-483C2ACF4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700" y="4410370"/>
            <a:ext cx="1181734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90">
                <a:latin typeface="Times New Roman" panose="02020603050405020304" pitchFamily="18" charset="0"/>
              </a:rPr>
              <a:t>Cây cà rốt</a:t>
            </a:r>
          </a:p>
        </p:txBody>
      </p:sp>
      <p:sp>
        <p:nvSpPr>
          <p:cNvPr id="81933" name="TextBox 3">
            <a:extLst>
              <a:ext uri="{FF2B5EF4-FFF2-40B4-BE49-F238E27FC236}">
                <a16:creationId xmlns:a16="http://schemas.microsoft.com/office/drawing/2014/main" id="{C7C9D827-3124-4CF7-97E4-0C2B7DB5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460" y="169841"/>
            <a:ext cx="744093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20" i="1">
                <a:latin typeface="Times New Roman" panose="02020603050405020304" pitchFamily="18" charset="0"/>
              </a:rPr>
              <a:t>*</a:t>
            </a:r>
            <a:r>
              <a:rPr lang="en-US" altLang="en-US" sz="252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20" i="1">
                <a:latin typeface="Times New Roman" panose="02020603050405020304" pitchFamily="18" charset="0"/>
              </a:rPr>
              <a:t>Cây nào có rễ mọc ra từ cành hoặc thân, cây nào có rễ phình ra thành củ ?</a:t>
            </a:r>
            <a:endParaRPr lang="en-US" altLang="en-US" sz="2520" i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31" grpId="0"/>
      <p:bldP spid="81932" grpId="0"/>
      <p:bldP spid="819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>
            <a:extLst>
              <a:ext uri="{FF2B5EF4-FFF2-40B4-BE49-F238E27FC236}">
                <a16:creationId xmlns:a16="http://schemas.microsoft.com/office/drawing/2014/main" id="{1134B76A-89CE-4416-BD29-B7D30BED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95" y="380047"/>
            <a:ext cx="7040880" cy="368046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9" name="Line 5">
            <a:extLst>
              <a:ext uri="{FF2B5EF4-FFF2-40B4-BE49-F238E27FC236}">
                <a16:creationId xmlns:a16="http://schemas.microsoft.com/office/drawing/2014/main" id="{23525D40-DABB-4EC5-8543-0E5ECA591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5533" y="1983581"/>
            <a:ext cx="3145392" cy="3567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60096" eaLnBrk="0" hangingPunct="0"/>
            <a:endParaRPr lang="vi-VN" sz="4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30" name="Text Box 6">
            <a:extLst>
              <a:ext uri="{FF2B5EF4-FFF2-40B4-BE49-F238E27FC236}">
                <a16:creationId xmlns:a16="http://schemas.microsoft.com/office/drawing/2014/main" id="{A6843128-1105-4B64-9E49-F93ED9A9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4" y="1580198"/>
            <a:ext cx="16962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4200" b="1">
                <a:solidFill>
                  <a:srgbClr val="0000FF"/>
                </a:solidFill>
                <a:latin typeface="Times New Roman" panose="02020603050405020304" pitchFamily="18" charset="0"/>
              </a:rPr>
              <a:t>rễ phụ</a:t>
            </a:r>
            <a:endParaRPr lang="vi-VN" altLang="vi-VN" sz="4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id="{BA4ACFA2-4DF7-45FF-A5E4-18E50BC3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" y="3720466"/>
            <a:ext cx="9281160" cy="13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endParaRPr lang="en-US" altLang="vi-VN" sz="2940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defTabSz="960096">
              <a:spcBef>
                <a:spcPct val="0"/>
              </a:spcBef>
              <a:buNone/>
            </a:pPr>
            <a:r>
              <a:rPr lang="en-US" altLang="vi-VN" sz="2520" b="1" u="sng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Rễ phụ</a:t>
            </a:r>
            <a:r>
              <a:rPr lang="en-US" altLang="vi-VN" sz="252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: Một số cây ngoài rễ chính còn có </a:t>
            </a:r>
            <a:r>
              <a:rPr lang="en-US" altLang="vi-VN" sz="2520" b="1" i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rễ phụ </a:t>
            </a:r>
            <a:r>
              <a:rPr lang="en-US" altLang="vi-VN" sz="252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mọc ra từ thân hoặc cành.</a:t>
            </a:r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235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>
            <a:extLst>
              <a:ext uri="{FF2B5EF4-FFF2-40B4-BE49-F238E27FC236}">
                <a16:creationId xmlns:a16="http://schemas.microsoft.com/office/drawing/2014/main" id="{6E476545-4C3B-4112-BD2F-8DA7887E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477" y="4212505"/>
            <a:ext cx="856107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52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Rễ củ: một số cây có rễ phình to ra thành củ.</a:t>
            </a: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1881F0C7-EB0D-4B3B-BC36-97558B18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17" y="1447883"/>
            <a:ext cx="13356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4200" b="1">
                <a:solidFill>
                  <a:srgbClr val="0000FF"/>
                </a:solidFill>
                <a:latin typeface="Times New Roman" panose="02020603050405020304" pitchFamily="18" charset="0"/>
              </a:rPr>
              <a:t>rễ củ</a:t>
            </a:r>
            <a:endParaRPr lang="vi-VN" altLang="vi-VN" sz="4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E07D1-12DC-4FCB-A6B4-2E319F1D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33" y="577713"/>
            <a:ext cx="4702324" cy="32099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AB53F2-E973-4CE6-A8A5-2E0687E29961}"/>
              </a:ext>
            </a:extLst>
          </p:cNvPr>
          <p:cNvCxnSpPr/>
          <p:nvPr/>
        </p:nvCxnSpPr>
        <p:spPr>
          <a:xfrm>
            <a:off x="2700685" y="1939615"/>
            <a:ext cx="4320480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105"/>
          <p:cNvSpPr>
            <a:spLocks/>
          </p:cNvSpPr>
          <p:nvPr/>
        </p:nvSpPr>
        <p:spPr bwMode="auto">
          <a:xfrm>
            <a:off x="4698215" y="3313311"/>
            <a:ext cx="918175" cy="985124"/>
          </a:xfrm>
          <a:custGeom>
            <a:avLst/>
            <a:gdLst>
              <a:gd name="T0" fmla="*/ 0 w 876"/>
              <a:gd name="T1" fmla="*/ 29138806 h 952"/>
              <a:gd name="T2" fmla="*/ 0 w 876"/>
              <a:gd name="T3" fmla="*/ 477871696 h 952"/>
              <a:gd name="T4" fmla="*/ 851127092 w 876"/>
              <a:gd name="T5" fmla="*/ 924662129 h 952"/>
              <a:gd name="T6" fmla="*/ 691784020 w 876"/>
              <a:gd name="T7" fmla="*/ 0 h 952"/>
              <a:gd name="T8" fmla="*/ 367267589 w 876"/>
              <a:gd name="T9" fmla="*/ 0 h 952"/>
              <a:gd name="T10" fmla="*/ 410017760 w 876"/>
              <a:gd name="T11" fmla="*/ 244763215 h 952"/>
              <a:gd name="T12" fmla="*/ 0 w 876"/>
              <a:gd name="T13" fmla="*/ 29138806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60" tIns="48381" rIns="96760" bIns="48381"/>
          <a:lstStyle/>
          <a:p>
            <a:pPr defTabSz="967601"/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7" name="Freeform 107"/>
          <p:cNvSpPr>
            <a:spLocks/>
          </p:cNvSpPr>
          <p:nvPr/>
        </p:nvSpPr>
        <p:spPr bwMode="auto">
          <a:xfrm>
            <a:off x="3628137" y="3313311"/>
            <a:ext cx="921550" cy="985124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760" tIns="48381" rIns="96760" bIns="48381"/>
          <a:lstStyle/>
          <a:p>
            <a:pPr defTabSz="967624">
              <a:defRPr/>
            </a:pPr>
            <a:endParaRPr lang="zh-CN" altLang="en-US"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51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2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53" name="五边形 52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Rectangle 3">
            <a:extLst>
              <a:ext uri="{FF2B5EF4-FFF2-40B4-BE49-F238E27FC236}">
                <a16:creationId xmlns:a16="http://schemas.microsoft.com/office/drawing/2014/main" id="{73C130A1-2836-44CC-A5DA-740CDA8D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17" y="828129"/>
            <a:ext cx="8877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1">
                <a:latin typeface="Times New Roman" panose="02020603050405020304" pitchFamily="18" charset="0"/>
              </a:rPr>
              <a:t>- Một số cây ngoài rễ chính còn có rễ phụ mọc ra từ thân hoặc cành gọi là</a:t>
            </a:r>
            <a:r>
              <a:rPr lang="en-US" alt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rễ phụ </a:t>
            </a: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F475C273-9CDD-4E8F-AE2E-90C9A4B0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11" y="2700337"/>
            <a:ext cx="88773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1">
                <a:latin typeface="Times New Roman" panose="02020603050405020304" pitchFamily="18" charset="0"/>
              </a:rPr>
              <a:t>- Một số cây có rễ phình to tạo thành củ, loại rễ như vậy gọi là</a:t>
            </a:r>
            <a:r>
              <a:rPr lang="en-US" altLang="en-US" b="0" i="1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rễ củ </a:t>
            </a:r>
          </a:p>
        </p:txBody>
      </p:sp>
    </p:spTree>
    <p:extLst>
      <p:ext uri="{BB962C8B-B14F-4D97-AF65-F5344CB8AC3E}">
        <p14:creationId xmlns:p14="http://schemas.microsoft.com/office/powerpoint/2010/main" val="3955458912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1085546" y="-54447"/>
            <a:ext cx="8516310" cy="1714129"/>
            <a:chOff x="1907705" y="833239"/>
            <a:chExt cx="3739534" cy="1201795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1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2" name="文本框 46"/>
            <p:cNvSpPr txBox="1"/>
            <p:nvPr/>
          </p:nvSpPr>
          <p:spPr>
            <a:xfrm>
              <a:off x="3393255" y="1024435"/>
              <a:ext cx="96485" cy="366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089509" y="1229415"/>
            <a:ext cx="8526865" cy="1446435"/>
            <a:chOff x="983374" y="1667240"/>
            <a:chExt cx="3739534" cy="1201795"/>
          </a:xfrm>
        </p:grpSpPr>
        <p:sp>
          <p:nvSpPr>
            <p:cNvPr id="85" name="任意多边形 84"/>
            <p:cNvSpPr/>
            <p:nvPr/>
          </p:nvSpPr>
          <p:spPr>
            <a:xfrm>
              <a:off x="983374" y="1858438"/>
              <a:ext cx="3739534" cy="93178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2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1072073" y="2418003"/>
            <a:ext cx="8575117" cy="1754070"/>
            <a:chOff x="982395" y="2544785"/>
            <a:chExt cx="3739534" cy="1201795"/>
          </a:xfrm>
        </p:grpSpPr>
        <p:sp>
          <p:nvSpPr>
            <p:cNvPr id="92" name="任意多边形 91"/>
            <p:cNvSpPr/>
            <p:nvPr/>
          </p:nvSpPr>
          <p:spPr>
            <a:xfrm>
              <a:off x="982395" y="2735983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B28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982395" y="2735984"/>
              <a:ext cx="102979" cy="801604"/>
            </a:xfrm>
            <a:prstGeom prst="rect">
              <a:avLst/>
            </a:prstGeom>
            <a:solidFill>
              <a:srgbClr val="8D6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等腰三角形 43"/>
            <p:cNvSpPr/>
            <p:nvPr/>
          </p:nvSpPr>
          <p:spPr>
            <a:xfrm rot="11946960" flipH="1">
              <a:off x="1975746" y="2741581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文本框 60"/>
            <p:cNvSpPr txBox="1"/>
            <p:nvPr/>
          </p:nvSpPr>
          <p:spPr>
            <a:xfrm>
              <a:off x="1126967" y="2544785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3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085546" y="3952245"/>
            <a:ext cx="8549953" cy="1313711"/>
            <a:chOff x="982394" y="3542697"/>
            <a:chExt cx="3747918" cy="872436"/>
          </a:xfrm>
        </p:grpSpPr>
        <p:sp>
          <p:nvSpPr>
            <p:cNvPr id="99" name="任意多边形 98"/>
            <p:cNvSpPr/>
            <p:nvPr/>
          </p:nvSpPr>
          <p:spPr>
            <a:xfrm>
              <a:off x="990778" y="3542697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9B1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982394" y="3613529"/>
              <a:ext cx="102979" cy="801604"/>
            </a:xfrm>
            <a:prstGeom prst="rect">
              <a:avLst/>
            </a:prstGeom>
            <a:solidFill>
              <a:srgbClr val="6E00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等腰三角形 43"/>
            <p:cNvSpPr/>
            <p:nvPr/>
          </p:nvSpPr>
          <p:spPr>
            <a:xfrm rot="11946960" flipH="1">
              <a:off x="1975746" y="3619125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2" name="文本框 6"/>
          <p:cNvSpPr>
            <a:spLocks noChangeArrowheads="1"/>
          </p:cNvSpPr>
          <p:nvPr/>
        </p:nvSpPr>
        <p:spPr bwMode="auto">
          <a:xfrm>
            <a:off x="6443" y="2033198"/>
            <a:ext cx="1162802" cy="1177223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Kết luận</a:t>
            </a:r>
            <a:endParaRPr lang="zh-CN" altLang="en-US" sz="36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grpSp>
        <p:nvGrpSpPr>
          <p:cNvPr id="163" name="组合 162"/>
          <p:cNvGrpSpPr/>
          <p:nvPr/>
        </p:nvGrpSpPr>
        <p:grpSpPr>
          <a:xfrm>
            <a:off x="119994" y="139257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Rectangle 1">
            <a:extLst>
              <a:ext uri="{FF2B5EF4-FFF2-40B4-BE49-F238E27FC236}">
                <a16:creationId xmlns:a16="http://schemas.microsoft.com/office/drawing/2014/main" id="{C3913C76-0CE7-462E-8C25-D90D8C1BD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457" y="221551"/>
            <a:ext cx="56078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latin typeface="Times New Roman" panose="02020603050405020304" pitchFamily="18" charset="0"/>
              </a:rPr>
              <a:t>- Đa số cây có rễ to và dài, xung quanh rễ đó đâm ra nhiều rễ con, loại rễ như vậy gọi là </a:t>
            </a:r>
            <a:r>
              <a:rPr lang="en-US" altLang="en-US" sz="2400" i="1">
                <a:latin typeface="Times New Roman" panose="02020603050405020304" pitchFamily="18" charset="0"/>
              </a:rPr>
              <a:t> rễ cọc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2F1B9-1C0F-48EC-BDCA-1BF9F331D8F8}"/>
              </a:ext>
            </a:extLst>
          </p:cNvPr>
          <p:cNvSpPr/>
          <p:nvPr/>
        </p:nvSpPr>
        <p:spPr>
          <a:xfrm>
            <a:off x="3476154" y="1417994"/>
            <a:ext cx="5291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i="1">
                <a:latin typeface="Times New Roman" panose="02020603050405020304" pitchFamily="18" charset="0"/>
              </a:rPr>
              <a:t>- Một số cây khác có nhiều rễ mọc đều nhau thành chùm,  loại rễ như vậy được gọi là  rễ chùm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F197-9514-44C2-9126-8662BAF94332}"/>
              </a:ext>
            </a:extLst>
          </p:cNvPr>
          <p:cNvSpPr/>
          <p:nvPr/>
        </p:nvSpPr>
        <p:spPr>
          <a:xfrm>
            <a:off x="3575710" y="2878038"/>
            <a:ext cx="5521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i="1">
                <a:latin typeface="Times New Roman" panose="02020603050405020304" pitchFamily="18" charset="0"/>
              </a:rPr>
              <a:t>Một số cây ngoài rễ chính còn có rễ phụ mọc ra từ thân hoặc cành gọi là rễ phụ </a:t>
            </a:r>
            <a:endParaRPr lang="en-US" sz="2400"/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4665F5D8-697E-45E8-B06A-6B3896EC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623" y="4158889"/>
            <a:ext cx="5362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latin typeface="Times New Roman" panose="02020603050405020304" pitchFamily="18" charset="0"/>
              </a:rPr>
              <a:t>- Một số cây có rễ phình to tạo thành củ, loại rễ như vậy gọi là  </a:t>
            </a:r>
            <a:r>
              <a:rPr lang="en-US" altLang="en-US" sz="2400" i="1">
                <a:latin typeface="Times New Roman" panose="02020603050405020304" pitchFamily="18" charset="0"/>
              </a:rPr>
              <a:t>rễ củ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473C1-5CD9-4A18-8156-BE4FA8B76575}"/>
              </a:ext>
            </a:extLst>
          </p:cNvPr>
          <p:cNvSpPr txBox="1"/>
          <p:nvPr/>
        </p:nvSpPr>
        <p:spPr>
          <a:xfrm>
            <a:off x="1414790" y="3835061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38" grpId="0"/>
      <p:bldP spid="2" grpId="0"/>
      <p:bldP spid="3" grpId="0"/>
      <p:bldP spid="41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>
            <a:extLst>
              <a:ext uri="{FF2B5EF4-FFF2-40B4-BE49-F238E27FC236}">
                <a16:creationId xmlns:a16="http://schemas.microsoft.com/office/drawing/2014/main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49" y="3338386"/>
            <a:ext cx="2727975" cy="1843088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4477" y="4458205"/>
            <a:ext cx="3319778" cy="1037431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3197" y="651272"/>
            <a:ext cx="1507241" cy="700867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8188" y="675459"/>
            <a:ext cx="1765978" cy="821180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05072" y="613033"/>
            <a:ext cx="1765978" cy="821180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2581" y="82884"/>
            <a:ext cx="1192829" cy="1228139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54532" y="382015"/>
            <a:ext cx="1765978" cy="821180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325" y="4816528"/>
            <a:ext cx="1656731" cy="586069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6880" y="4404154"/>
            <a:ext cx="504985" cy="852296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1521" y="4830303"/>
            <a:ext cx="295297" cy="498391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6998" y="4561217"/>
            <a:ext cx="1202380" cy="852187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id="{C40EA384-67E3-4020-847E-497F6EEB40BD}"/>
              </a:ext>
            </a:extLst>
          </p:cNvPr>
          <p:cNvGrpSpPr/>
          <p:nvPr/>
        </p:nvGrpSpPr>
        <p:grpSpPr>
          <a:xfrm>
            <a:off x="6249682" y="3653327"/>
            <a:ext cx="3562392" cy="1898768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id="{F5A9053F-B776-4541-99C5-BF5F3865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80" y="2096033"/>
            <a:ext cx="887149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780" b="1" dirty="0" err="1">
                <a:solidFill>
                  <a:srgbClr val="C00000"/>
                </a:solidFill>
              </a:rPr>
              <a:t>Hoạt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động</a:t>
            </a:r>
            <a:r>
              <a:rPr lang="en-US" sz="3780" b="1" dirty="0">
                <a:solidFill>
                  <a:srgbClr val="C00000"/>
                </a:solidFill>
              </a:rPr>
              <a:t> 2: </a:t>
            </a:r>
            <a:r>
              <a:rPr lang="en-US" sz="3780" b="1" dirty="0" err="1">
                <a:solidFill>
                  <a:srgbClr val="C00000"/>
                </a:solidFill>
              </a:rPr>
              <a:t>Giới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thiệu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một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số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loại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cây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theo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loại</a:t>
            </a:r>
            <a:r>
              <a:rPr lang="en-US" sz="3780" b="1" dirty="0">
                <a:solidFill>
                  <a:srgbClr val="C00000"/>
                </a:solidFill>
              </a:rPr>
              <a:t> </a:t>
            </a:r>
            <a:r>
              <a:rPr lang="en-US" sz="3780" b="1" dirty="0" err="1">
                <a:solidFill>
                  <a:srgbClr val="C00000"/>
                </a:solidFill>
              </a:rPr>
              <a:t>rễ</a:t>
            </a:r>
            <a:r>
              <a:rPr lang="en-US" sz="378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73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8EE413-7375-45CE-BC7E-A1806035F416}"/>
              </a:ext>
            </a:extLst>
          </p:cNvPr>
          <p:cNvSpPr txBox="1">
            <a:spLocks/>
          </p:cNvSpPr>
          <p:nvPr/>
        </p:nvSpPr>
        <p:spPr bwMode="auto">
          <a:xfrm>
            <a:off x="300356" y="48340"/>
            <a:ext cx="864108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0096" eaLnBrk="0" hangingPunct="0">
              <a:spcBef>
                <a:spcPct val="0"/>
              </a:spcBef>
              <a:buNone/>
            </a:pPr>
            <a:r>
              <a:rPr lang="en-US" altLang="vi-VN" sz="2940" dirty="0" err="1">
                <a:solidFill>
                  <a:srgbClr val="000000"/>
                </a:solidFill>
              </a:rPr>
              <a:t>Cây</a:t>
            </a:r>
            <a:r>
              <a:rPr lang="en-US" altLang="vi-VN" sz="2940" dirty="0">
                <a:solidFill>
                  <a:srgbClr val="000000"/>
                </a:solidFill>
              </a:rPr>
              <a:t> </a:t>
            </a:r>
            <a:r>
              <a:rPr lang="en-US" altLang="vi-VN" sz="2940" dirty="0" err="1">
                <a:solidFill>
                  <a:srgbClr val="000000"/>
                </a:solidFill>
              </a:rPr>
              <a:t>có</a:t>
            </a:r>
            <a:r>
              <a:rPr lang="en-US" altLang="vi-VN" sz="2940" dirty="0">
                <a:solidFill>
                  <a:srgbClr val="000000"/>
                </a:solidFill>
              </a:rPr>
              <a:t> </a:t>
            </a:r>
            <a:r>
              <a:rPr lang="en-US" altLang="vi-VN" sz="2940" dirty="0" err="1">
                <a:solidFill>
                  <a:srgbClr val="000000"/>
                </a:solidFill>
              </a:rPr>
              <a:t>rễ</a:t>
            </a:r>
            <a:r>
              <a:rPr lang="en-US" altLang="vi-VN" sz="2940" dirty="0">
                <a:solidFill>
                  <a:srgbClr val="000000"/>
                </a:solidFill>
              </a:rPr>
              <a:t> </a:t>
            </a:r>
            <a:r>
              <a:rPr lang="en-US" altLang="vi-VN" sz="2940" dirty="0" err="1">
                <a:solidFill>
                  <a:srgbClr val="000000"/>
                </a:solidFill>
              </a:rPr>
              <a:t>cọc</a:t>
            </a:r>
            <a:endParaRPr lang="en-US" altLang="vi-VN" sz="2940" dirty="0">
              <a:solidFill>
                <a:srgbClr val="000000"/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7AAE79DE-2AFB-435A-BC3C-C295DE0E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5" y="982623"/>
            <a:ext cx="4175521" cy="3717132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BB695CEC-E85A-474B-8BE3-94FDC1262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116" y="4759762"/>
            <a:ext cx="1843774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>
                <a:solidFill>
                  <a:srgbClr val="000000"/>
                </a:solidFill>
                <a:latin typeface="Times New Roman" panose="02020603050405020304" pitchFamily="18" charset="0"/>
              </a:rPr>
              <a:t>Cây nhãn </a:t>
            </a:r>
            <a:endParaRPr lang="vi-VN" altLang="vi-VN" sz="294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4B653B53-A744-4D08-A9D0-840DE6B9B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05" y="915948"/>
            <a:ext cx="3120390" cy="38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2D850DFD-23C3-45BD-9DE2-40B2940F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4771431"/>
            <a:ext cx="376047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dền</a:t>
            </a:r>
            <a:endParaRPr lang="en-US" altLang="vi-VN" sz="294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4210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EC7239-2248-411A-BA49-D8249E5B2BE8}"/>
              </a:ext>
            </a:extLst>
          </p:cNvPr>
          <p:cNvSpPr txBox="1">
            <a:spLocks/>
          </p:cNvSpPr>
          <p:nvPr/>
        </p:nvSpPr>
        <p:spPr bwMode="auto">
          <a:xfrm>
            <a:off x="540385" y="60007"/>
            <a:ext cx="864108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0096" eaLnBrk="0" hangingPunct="0">
              <a:spcBef>
                <a:spcPct val="0"/>
              </a:spcBef>
              <a:buNone/>
            </a:pPr>
            <a:r>
              <a:rPr lang="en-US" altLang="vi-VN" sz="2940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B767EF7-9DAA-467F-990A-E1EF32099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" y="960120"/>
            <a:ext cx="4160520" cy="36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A4EC7979-4367-4962-994F-C12A55BF6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5" y="960120"/>
            <a:ext cx="4080510" cy="371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92C59FD3-11ED-4E17-9187-7D8CDC1A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75" y="4712258"/>
            <a:ext cx="376047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bưởi</a:t>
            </a:r>
            <a:endParaRPr lang="en-US" altLang="vi-VN" sz="294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B19AE3D-5434-4BD5-8AD9-873B1E461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7213" y="4739745"/>
            <a:ext cx="376047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xoài</a:t>
            </a:r>
            <a:endParaRPr lang="en-US" altLang="vi-VN" sz="294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4337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740662" y="77671"/>
            <a:ext cx="4260533" cy="2280285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3" name="TextBox 2"/>
          <p:cNvSpPr txBox="1"/>
          <p:nvPr/>
        </p:nvSpPr>
        <p:spPr>
          <a:xfrm>
            <a:off x="2512349" y="651565"/>
            <a:ext cx="312039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034" indent="-270034">
              <a:defRPr/>
            </a:pPr>
            <a:r>
              <a:rPr lang="en-US" sz="2520" i="1" u="sng"/>
              <a:t>Câu 1</a:t>
            </a:r>
            <a:r>
              <a:rPr lang="en-US" sz="2520" i="1"/>
              <a:t>: Chức năng chính của thân cây là gì ?</a:t>
            </a:r>
            <a:endParaRPr lang="en-US" sz="252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99633" y="2317297"/>
            <a:ext cx="3393152" cy="480131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520" i="1"/>
              <a:t>Vận chuyển nước. </a:t>
            </a:r>
            <a:endParaRPr lang="en-US" sz="252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633" y="2883738"/>
            <a:ext cx="6614098" cy="125572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0034" indent="-270034">
              <a:defRPr/>
            </a:pPr>
            <a:r>
              <a:rPr lang="en-US" sz="2520"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sz="2520" i="1"/>
              <a:t>Vận chuyển nhựa từ rễ lên lá, từ lá đi khắp các bộ phận của cây để nuôi cây</a:t>
            </a:r>
            <a:r>
              <a:rPr lang="en-US" sz="2520"/>
              <a:t>.</a:t>
            </a:r>
          </a:p>
          <a:p>
            <a:endParaRPr lang="en-US" sz="252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299" y="4383075"/>
            <a:ext cx="5908349" cy="86793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en-US" sz="2520" i="1"/>
              <a:t> Vận chuyển chất dinh dưỡng nuôi cây.</a:t>
            </a:r>
            <a:endParaRPr lang="en-US" sz="252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72" y="3416875"/>
            <a:ext cx="1432679" cy="1742448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6307982" y="485532"/>
            <a:ext cx="3153122" cy="2325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62" y="1974862"/>
            <a:ext cx="938300" cy="93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0" y="4566360"/>
            <a:ext cx="899197" cy="899197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28309" y="3464556"/>
            <a:ext cx="480060" cy="48006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4052" y="2297469"/>
            <a:ext cx="480060" cy="48006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65" y="4813017"/>
            <a:ext cx="480060" cy="48006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3C2988AB-1E53-4851-A54F-A049200E3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501" y="144030"/>
            <a:ext cx="678084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5" b="1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520" b="1" i="1">
                <a:solidFill>
                  <a:srgbClr val="0070C0"/>
                </a:solidFill>
                <a:latin typeface="Times New Roman" panose="02020603050405020304" pitchFamily="18" charset="0"/>
              </a:rPr>
              <a:t>Hãy chọn và trả lời trước câu trả lời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939246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re chum">
            <a:extLst>
              <a:ext uri="{FF2B5EF4-FFF2-40B4-BE49-F238E27FC236}">
                <a16:creationId xmlns:a16="http://schemas.microsoft.com/office/drawing/2014/main" id="{4DE00DB5-6D7F-45AD-B1EB-17EF75B0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" y="700087"/>
            <a:ext cx="4368880" cy="41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minh hoa re chum">
            <a:extLst>
              <a:ext uri="{FF2B5EF4-FFF2-40B4-BE49-F238E27FC236}">
                <a16:creationId xmlns:a16="http://schemas.microsoft.com/office/drawing/2014/main" id="{38FB8182-375A-4EEB-9B63-5704FBB3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65" y="675085"/>
            <a:ext cx="4240530" cy="41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4FAFE3FB-4E24-4648-B78A-C03CAAED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109" y="4892924"/>
            <a:ext cx="384048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50000"/>
              </a:spcBef>
              <a:buNone/>
            </a:pPr>
            <a:r>
              <a:rPr lang="en-US" altLang="vi-VN" sz="2520" b="1">
                <a:solidFill>
                  <a:srgbClr val="FF212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Cần tây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786126B-4EDF-4B55-BF64-477E69C0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17" y="60007"/>
            <a:ext cx="3426648" cy="640080"/>
          </a:xfrm>
        </p:spPr>
        <p:txBody>
          <a:bodyPr/>
          <a:lstStyle/>
          <a:p>
            <a:r>
              <a:rPr lang="en-US" altLang="vi-VN" sz="2940" b="1" dirty="0" err="1"/>
              <a:t>Cây</a:t>
            </a:r>
            <a:r>
              <a:rPr lang="en-US" altLang="vi-VN" sz="2940" b="1" dirty="0"/>
              <a:t> </a:t>
            </a:r>
            <a:r>
              <a:rPr lang="en-US" altLang="vi-VN" sz="2940" b="1" dirty="0" err="1"/>
              <a:t>có</a:t>
            </a:r>
            <a:r>
              <a:rPr lang="en-US" altLang="vi-VN" sz="2940" b="1" dirty="0"/>
              <a:t> </a:t>
            </a:r>
            <a:r>
              <a:rPr lang="en-US" altLang="vi-VN" sz="2940" b="1" dirty="0" err="1"/>
              <a:t>rễ</a:t>
            </a:r>
            <a:r>
              <a:rPr lang="en-US" altLang="vi-VN" sz="2940" b="1" dirty="0"/>
              <a:t> </a:t>
            </a:r>
            <a:r>
              <a:rPr lang="en-US" altLang="vi-VN" sz="2940" b="1" dirty="0" err="1"/>
              <a:t>chùm</a:t>
            </a:r>
            <a:endParaRPr lang="en-US" altLang="vi-VN" sz="2940" b="1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C90B58C3-4A17-4D0D-A82D-FFCF54F4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4860608"/>
            <a:ext cx="4848940" cy="5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50000"/>
              </a:spcBef>
              <a:buNone/>
            </a:pPr>
            <a:r>
              <a:rPr lang="en-US" altLang="vi-VN" sz="2940" b="1" dirty="0">
                <a:solidFill>
                  <a:srgbClr val="FF0000"/>
                </a:solidFill>
                <a:cs typeface="Arial" panose="020B0604020202020204" pitchFamily="34" charset="0"/>
              </a:rPr>
              <a:t>                  </a:t>
            </a:r>
            <a:r>
              <a:rPr lang="en-US" altLang="vi-VN" sz="2940" b="1" dirty="0" err="1">
                <a:solidFill>
                  <a:srgbClr val="FF0000"/>
                </a:solidFill>
                <a:cs typeface="Arial" panose="020B0604020202020204" pitchFamily="34" charset="0"/>
              </a:rPr>
              <a:t>Cây</a:t>
            </a:r>
            <a:r>
              <a:rPr lang="en-US" altLang="vi-VN" sz="294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2940" b="1" dirty="0" err="1">
                <a:solidFill>
                  <a:srgbClr val="FF0000"/>
                </a:solidFill>
                <a:cs typeface="Arial" panose="020B0604020202020204" pitchFamily="34" charset="0"/>
              </a:rPr>
              <a:t>lúa</a:t>
            </a:r>
            <a:endParaRPr lang="en-US" altLang="vi-VN" sz="294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9216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FF23BE6-D5F6-4413-A5CF-0FB0F734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65" y="860107"/>
            <a:ext cx="4372213" cy="368046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C06E3A9-86F5-41E0-BD79-9A74D79C2108}"/>
              </a:ext>
            </a:extLst>
          </p:cNvPr>
          <p:cNvSpPr txBox="1">
            <a:spLocks/>
          </p:cNvSpPr>
          <p:nvPr/>
        </p:nvSpPr>
        <p:spPr bwMode="auto">
          <a:xfrm>
            <a:off x="540385" y="60007"/>
            <a:ext cx="864108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0096" eaLnBrk="0" hangingPunct="0">
              <a:spcBef>
                <a:spcPct val="0"/>
              </a:spcBef>
              <a:buNone/>
            </a:pPr>
            <a:r>
              <a:rPr lang="en-US" altLang="vi-VN" sz="2940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52C0A8C-9540-46B4-8BAF-0D6400B5B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280" y="860107"/>
            <a:ext cx="4147185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B91E4208-ED07-4303-9815-E32739E7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931" y="4700588"/>
            <a:ext cx="376047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Cây phượng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BD4BBEBA-46D3-440C-A55E-9B5C87E4E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698" y="4683085"/>
            <a:ext cx="376047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bàng</a:t>
            </a:r>
            <a:endParaRPr lang="en-US" altLang="vi-VN" sz="294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4" descr="Top 10 Bài văn tả cây bàng hay nhất - Toplist.vn">
            <a:extLst>
              <a:ext uri="{FF2B5EF4-FFF2-40B4-BE49-F238E27FC236}">
                <a16:creationId xmlns:a16="http://schemas.microsoft.com/office/drawing/2014/main" id="{439DA18A-B773-4C85-A92E-2279C70D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6" y="860107"/>
            <a:ext cx="4051300" cy="38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4149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23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4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5" name="五边形 24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5A9F3AD7-E44A-4A30-B0C6-BC52896C7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30" y="954042"/>
            <a:ext cx="6450903" cy="416525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9F42573E-8C3E-4C63-AB57-5052BDD0C564}"/>
              </a:ext>
            </a:extLst>
          </p:cNvPr>
          <p:cNvSpPr txBox="1">
            <a:spLocks/>
          </p:cNvSpPr>
          <p:nvPr/>
        </p:nvSpPr>
        <p:spPr>
          <a:xfrm>
            <a:off x="711199" y="-19050"/>
            <a:ext cx="4437758" cy="666786"/>
          </a:xfrm>
          <a:prstGeom prst="rect">
            <a:avLst/>
          </a:prstGeom>
        </p:spPr>
        <p:txBody>
          <a:bodyPr/>
          <a:lstStyle>
            <a:lvl1pPr algn="ctr" defTabSz="966788" rtl="0" fontAlgn="base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ctr" defTabSz="966788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vi-VN" sz="3733" b="1"/>
              <a:t>Cây có rễ phụ</a:t>
            </a:r>
            <a:endParaRPr lang="en-US" altLang="vi-VN" sz="3733" b="1" dirty="0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39700642-B2D0-4BE7-9E48-BF490C361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101" y="2484313"/>
            <a:ext cx="2519615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>
                <a:latin typeface="Times New Roman" panose="02020603050405020304" pitchFamily="18" charset="0"/>
              </a:rPr>
              <a:t>      Cây si</a:t>
            </a:r>
          </a:p>
        </p:txBody>
      </p:sp>
    </p:spTree>
    <p:extLst>
      <p:ext uri="{BB962C8B-B14F-4D97-AF65-F5344CB8AC3E}">
        <p14:creationId xmlns:p14="http://schemas.microsoft.com/office/powerpoint/2010/main" val="81939262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247D5456-592F-4E79-AA10-B08C1590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" y="711756"/>
            <a:ext cx="4000500" cy="39971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6E0893E-C7CF-4604-AA42-732ECDEA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03" y="4820603"/>
            <a:ext cx="3360420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0096">
              <a:spcBef>
                <a:spcPct val="0"/>
              </a:spcBef>
              <a:buNone/>
            </a:pP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sắn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mì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FB3B682C-2051-4E32-AAD7-422BF236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8" y="711756"/>
            <a:ext cx="4000500" cy="3997167"/>
          </a:xfrm>
          <a:prstGeom prst="rect">
            <a:avLst/>
          </a:prstGeom>
          <a:solidFill>
            <a:srgbClr val="33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A0E2BA9A-9478-4961-A8D2-26967EBD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5855" y="4820603"/>
            <a:ext cx="2619628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0096">
              <a:spcBef>
                <a:spcPct val="0"/>
              </a:spcBef>
              <a:buNone/>
            </a:pP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94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294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lang</a:t>
            </a:r>
            <a:endParaRPr lang="vi-VN" altLang="vi-VN" sz="294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000F499-BEC4-4539-9572-044C451D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527" y="77510"/>
            <a:ext cx="3120613" cy="522565"/>
          </a:xfrm>
        </p:spPr>
        <p:txBody>
          <a:bodyPr/>
          <a:lstStyle/>
          <a:p>
            <a:r>
              <a:rPr lang="en-US" altLang="vi-VN" sz="2940" b="1" dirty="0" err="1">
                <a:solidFill>
                  <a:srgbClr val="0000FF"/>
                </a:solidFill>
              </a:rPr>
              <a:t>Cây</a:t>
            </a:r>
            <a:r>
              <a:rPr lang="en-US" altLang="vi-VN" sz="2940" b="1" dirty="0">
                <a:solidFill>
                  <a:srgbClr val="0000FF"/>
                </a:solidFill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</a:rPr>
              <a:t>có</a:t>
            </a:r>
            <a:r>
              <a:rPr lang="en-US" altLang="vi-VN" sz="2940" b="1" dirty="0">
                <a:solidFill>
                  <a:srgbClr val="0000FF"/>
                </a:solidFill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</a:rPr>
              <a:t>rễ</a:t>
            </a:r>
            <a:r>
              <a:rPr lang="en-US" altLang="vi-VN" sz="2940" b="1" dirty="0">
                <a:solidFill>
                  <a:srgbClr val="0000FF"/>
                </a:solidFill>
              </a:rPr>
              <a:t> </a:t>
            </a:r>
            <a:r>
              <a:rPr lang="en-US" altLang="vi-VN" sz="2940" b="1" dirty="0" err="1">
                <a:solidFill>
                  <a:srgbClr val="0000FF"/>
                </a:solidFill>
              </a:rPr>
              <a:t>củ</a:t>
            </a:r>
            <a:endParaRPr lang="en-US" altLang="vi-VN" sz="294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32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>
            <a:extLst>
              <a:ext uri="{FF2B5EF4-FFF2-40B4-BE49-F238E27FC236}">
                <a16:creationId xmlns:a16="http://schemas.microsoft.com/office/drawing/2014/main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49" y="3338386"/>
            <a:ext cx="2727975" cy="1843088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4477" y="4458205"/>
            <a:ext cx="3319778" cy="1037431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3197" y="651272"/>
            <a:ext cx="1507241" cy="700867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8188" y="675459"/>
            <a:ext cx="1765978" cy="821180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05072" y="613033"/>
            <a:ext cx="1765978" cy="821180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2581" y="82884"/>
            <a:ext cx="1192829" cy="1228139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54532" y="382015"/>
            <a:ext cx="1765978" cy="821180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325" y="4816528"/>
            <a:ext cx="1656731" cy="586069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6880" y="4404154"/>
            <a:ext cx="504985" cy="852296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1521" y="4830303"/>
            <a:ext cx="295297" cy="498391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6998" y="4561217"/>
            <a:ext cx="1202380" cy="852187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id="{C40EA384-67E3-4020-847E-497F6EEB40BD}"/>
              </a:ext>
            </a:extLst>
          </p:cNvPr>
          <p:cNvGrpSpPr/>
          <p:nvPr/>
        </p:nvGrpSpPr>
        <p:grpSpPr>
          <a:xfrm>
            <a:off x="6249682" y="3653327"/>
            <a:ext cx="3562392" cy="1898768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23" name="Text Box 10">
            <a:extLst>
              <a:ext uri="{FF2B5EF4-FFF2-40B4-BE49-F238E27FC236}">
                <a16:creationId xmlns:a16="http://schemas.microsoft.com/office/drawing/2014/main" id="{7DBBEEBC-F1B2-47B4-8B8B-83D0E0D6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34" y="2119578"/>
            <a:ext cx="8340782" cy="74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2009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52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   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Hoạt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động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3: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Làm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việc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với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vật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4253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thật</a:t>
            </a:r>
            <a:r>
              <a:rPr lang="en-US" sz="4253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 </a:t>
            </a:r>
            <a:endParaRPr lang="en-US" sz="2520" b="1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2665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8">
            <a:extLst>
              <a:ext uri="{FF2B5EF4-FFF2-40B4-BE49-F238E27FC236}">
                <a16:creationId xmlns:a16="http://schemas.microsoft.com/office/drawing/2014/main" id="{C5F9CE8C-C5D9-4E02-A2E7-FDBF184BB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94" y="982570"/>
            <a:ext cx="7340098" cy="52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dirty="0"/>
              <a:t>- </a:t>
            </a:r>
            <a:r>
              <a:rPr lang="en-US" altLang="vi-VN" sz="2835" dirty="0" err="1"/>
              <a:t>Làm</a:t>
            </a:r>
            <a:r>
              <a:rPr lang="en-US" altLang="vi-VN" sz="2835" dirty="0"/>
              <a:t> </a:t>
            </a:r>
            <a:r>
              <a:rPr lang="en-US" altLang="vi-VN" sz="2835" dirty="0" err="1"/>
              <a:t>việc</a:t>
            </a:r>
            <a:r>
              <a:rPr lang="en-US" altLang="vi-VN" sz="2835" dirty="0"/>
              <a:t> </a:t>
            </a:r>
            <a:r>
              <a:rPr lang="en-US" altLang="vi-VN" sz="2835" dirty="0" err="1"/>
              <a:t>phối</a:t>
            </a:r>
            <a:r>
              <a:rPr lang="en-US" altLang="vi-VN" sz="2835" dirty="0"/>
              <a:t> </a:t>
            </a:r>
            <a:r>
              <a:rPr lang="en-US" altLang="vi-VN" sz="2835" dirty="0" err="1"/>
              <a:t>hợp</a:t>
            </a:r>
            <a:r>
              <a:rPr lang="en-US" altLang="vi-VN" sz="2835" dirty="0"/>
              <a:t> </a:t>
            </a:r>
            <a:r>
              <a:rPr lang="en-US" altLang="vi-VN" sz="2835" dirty="0" err="1"/>
              <a:t>với</a:t>
            </a:r>
            <a:r>
              <a:rPr lang="en-US" altLang="vi-VN" sz="2835" dirty="0"/>
              <a:t> </a:t>
            </a:r>
            <a:r>
              <a:rPr lang="en-US" altLang="vi-VN" sz="2835" dirty="0" err="1"/>
              <a:t>người</a:t>
            </a:r>
            <a:r>
              <a:rPr lang="en-US" altLang="vi-VN" sz="2835" dirty="0"/>
              <a:t> </a:t>
            </a:r>
            <a:r>
              <a:rPr lang="en-US" altLang="vi-VN" sz="2835" dirty="0" err="1"/>
              <a:t>thân</a:t>
            </a:r>
            <a:r>
              <a:rPr lang="en-US" altLang="vi-VN" sz="2835" dirty="0"/>
              <a:t>– </a:t>
            </a:r>
            <a:r>
              <a:rPr lang="en-US" altLang="vi-VN" sz="2835" b="1" dirty="0">
                <a:solidFill>
                  <a:srgbClr val="0000CC"/>
                </a:solidFill>
              </a:rPr>
              <a:t>2 </a:t>
            </a:r>
            <a:r>
              <a:rPr lang="en-US" altLang="vi-VN" sz="2835" b="1" dirty="0" err="1">
                <a:solidFill>
                  <a:srgbClr val="0000CC"/>
                </a:solidFill>
              </a:rPr>
              <a:t>phút</a:t>
            </a:r>
            <a:endParaRPr lang="en-US" altLang="vi-VN" sz="2835" b="1" dirty="0">
              <a:solidFill>
                <a:srgbClr val="0000CC"/>
              </a:solidFill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38B5E621-BCFC-412D-BB9E-8D92544B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715" y="1693858"/>
            <a:ext cx="6709591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dirty="0"/>
              <a:t>- Quan </a:t>
            </a:r>
            <a:r>
              <a:rPr lang="en-US" altLang="vi-VN" sz="2835" dirty="0" err="1"/>
              <a:t>sát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cây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của</a:t>
            </a:r>
            <a:r>
              <a:rPr lang="en-US" altLang="vi-VN" sz="2835" dirty="0"/>
              <a:t> </a:t>
            </a:r>
            <a:r>
              <a:rPr lang="en-US" altLang="vi-VN" sz="2835" dirty="0" err="1"/>
              <a:t>gia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đình</a:t>
            </a:r>
            <a:r>
              <a:rPr lang="en-US" altLang="vi-VN" sz="2835" dirty="0"/>
              <a:t> </a:t>
            </a:r>
            <a:r>
              <a:rPr lang="en-US" altLang="vi-VN" sz="2835" dirty="0" err="1"/>
              <a:t>mình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đã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chuẩn</a:t>
            </a:r>
            <a:r>
              <a:rPr lang="en-US" altLang="vi-VN" sz="2835" dirty="0"/>
              <a:t> </a:t>
            </a:r>
            <a:r>
              <a:rPr lang="en-US" altLang="vi-VN" sz="2835" dirty="0" err="1"/>
              <a:t>bị</a:t>
            </a:r>
            <a:r>
              <a:rPr lang="en-US" altLang="vi-VN" sz="2835" dirty="0"/>
              <a:t> </a:t>
            </a:r>
            <a:r>
              <a:rPr lang="en-US" altLang="vi-VN" sz="2835" dirty="0" err="1"/>
              <a:t>và</a:t>
            </a:r>
            <a:r>
              <a:rPr lang="en-US" altLang="vi-VN" sz="2835" dirty="0"/>
              <a:t> </a:t>
            </a:r>
            <a:r>
              <a:rPr lang="en-US" altLang="vi-VN" sz="2835" dirty="0" err="1"/>
              <a:t>xem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cây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đó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có</a:t>
            </a:r>
            <a:r>
              <a:rPr lang="en-US" altLang="vi-VN" sz="2835" dirty="0"/>
              <a:t> </a:t>
            </a:r>
            <a:r>
              <a:rPr lang="en-US" altLang="vi-VN" sz="2835" dirty="0" err="1"/>
              <a:t>rễ</a:t>
            </a:r>
            <a:r>
              <a:rPr lang="en-US" altLang="vi-VN" sz="2835" dirty="0"/>
              <a:t> </a:t>
            </a:r>
            <a:r>
              <a:rPr lang="en-US" altLang="vi-VN" sz="2835" dirty="0" err="1"/>
              <a:t>gì</a:t>
            </a:r>
            <a:r>
              <a:rPr lang="en-US" altLang="vi-VN" sz="2835" dirty="0"/>
              <a:t>?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3736EC31-2271-46A9-BCB7-5D997A3A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715" y="2761557"/>
            <a:ext cx="8146018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dirty="0"/>
              <a:t>+ Theo </a:t>
            </a:r>
            <a:r>
              <a:rPr lang="en-US" altLang="vi-VN" sz="2835" dirty="0" err="1"/>
              <a:t>em</a:t>
            </a:r>
            <a:r>
              <a:rPr lang="en-US" altLang="vi-VN" sz="2835" dirty="0"/>
              <a:t>, </a:t>
            </a:r>
            <a:r>
              <a:rPr lang="en-US" altLang="vi-VN" sz="2835" dirty="0" err="1"/>
              <a:t>khi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đứng</a:t>
            </a:r>
            <a:r>
              <a:rPr lang="en-US" altLang="vi-VN" sz="2835" dirty="0"/>
              <a:t> </a:t>
            </a:r>
            <a:r>
              <a:rPr lang="en-US" altLang="vi-VN" sz="2835" dirty="0" err="1"/>
              <a:t>trước</a:t>
            </a:r>
            <a:r>
              <a:rPr lang="en-US" altLang="vi-VN" sz="2835" dirty="0"/>
              <a:t> </a:t>
            </a:r>
            <a:r>
              <a:rPr lang="en-US" altLang="vi-VN" sz="2835" dirty="0" err="1"/>
              <a:t>gió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cây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có</a:t>
            </a:r>
            <a:r>
              <a:rPr lang="en-US" altLang="vi-VN" sz="2835" dirty="0"/>
              <a:t> </a:t>
            </a:r>
            <a:r>
              <a:rPr lang="en-US" altLang="vi-VN" sz="2835" dirty="0" err="1"/>
              <a:t>rễ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cọc</a:t>
            </a:r>
            <a:r>
              <a:rPr lang="en-US" altLang="vi-VN" sz="2835" dirty="0"/>
              <a:t> hay </a:t>
            </a:r>
            <a:r>
              <a:rPr lang="en-US" altLang="vi-VN" sz="2835" dirty="0" err="1"/>
              <a:t>rễ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chùm</a:t>
            </a:r>
            <a:r>
              <a:rPr lang="en-US" altLang="vi-VN" sz="2835" dirty="0"/>
              <a:t> </a:t>
            </a:r>
            <a:r>
              <a:rPr lang="en-US" altLang="vi-VN" sz="2835" dirty="0" err="1"/>
              <a:t>sẽ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đứng</a:t>
            </a:r>
            <a:r>
              <a:rPr lang="en-US" altLang="vi-VN" sz="2835" dirty="0"/>
              <a:t> </a:t>
            </a:r>
            <a:r>
              <a:rPr lang="en-US" altLang="vi-VN" sz="2835" dirty="0" err="1"/>
              <a:t>vững</a:t>
            </a:r>
            <a:r>
              <a:rPr lang="en-US" altLang="vi-VN" sz="2835" dirty="0"/>
              <a:t> </a:t>
            </a:r>
            <a:r>
              <a:rPr lang="en-US" altLang="vi-VN" sz="2835" dirty="0" err="1"/>
              <a:t>hơn</a:t>
            </a:r>
            <a:r>
              <a:rPr lang="en-US" altLang="vi-VN" sz="2835" dirty="0"/>
              <a:t>?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695111C4-E0A9-4C92-8C2A-84CCFCF8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715" y="3874886"/>
            <a:ext cx="7020878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dirty="0"/>
              <a:t>+ </a:t>
            </a:r>
            <a:r>
              <a:rPr lang="en-US" altLang="vi-VN" sz="2835" dirty="0" err="1"/>
              <a:t>Vậy</a:t>
            </a:r>
            <a:r>
              <a:rPr lang="en-US" altLang="vi-VN" sz="2835" dirty="0"/>
              <a:t>, </a:t>
            </a:r>
            <a:r>
              <a:rPr lang="en-US" altLang="vi-VN" sz="2835" dirty="0" err="1"/>
              <a:t>cây</a:t>
            </a:r>
            <a:r>
              <a:rPr lang="en-US" altLang="vi-VN" sz="2835" dirty="0"/>
              <a:t> </a:t>
            </a:r>
            <a:r>
              <a:rPr lang="en-US" altLang="vi-VN" sz="2835" dirty="0" err="1"/>
              <a:t>trồng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để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chống</a:t>
            </a:r>
            <a:r>
              <a:rPr lang="en-US" altLang="vi-VN" sz="2835" dirty="0"/>
              <a:t> </a:t>
            </a:r>
            <a:r>
              <a:rPr lang="en-US" altLang="vi-VN" sz="2835" dirty="0" err="1"/>
              <a:t>gió</a:t>
            </a:r>
            <a:r>
              <a:rPr lang="en-US" altLang="vi-VN" sz="2835" dirty="0"/>
              <a:t>, </a:t>
            </a:r>
            <a:r>
              <a:rPr lang="en-US" altLang="vi-VN" sz="2835" dirty="0" err="1"/>
              <a:t>bão</a:t>
            </a:r>
            <a:r>
              <a:rPr lang="en-US" altLang="vi-VN" sz="2835" dirty="0"/>
              <a:t>, </a:t>
            </a:r>
            <a:r>
              <a:rPr lang="en-US" altLang="vi-VN" sz="2835" dirty="0" err="1"/>
              <a:t>sạt</a:t>
            </a:r>
            <a:r>
              <a:rPr lang="en-US" altLang="vi-VN" sz="2835" dirty="0"/>
              <a:t> </a:t>
            </a:r>
            <a:r>
              <a:rPr lang="en-US" altLang="vi-VN" sz="2835" dirty="0" err="1"/>
              <a:t>lỡ</a:t>
            </a:r>
            <a:r>
              <a:rPr lang="en-US" altLang="vi-VN" sz="2835" dirty="0"/>
              <a:t> </a:t>
            </a:r>
            <a:r>
              <a:rPr lang="en-US" altLang="vi-VN" sz="2835" dirty="0" err="1"/>
              <a:t>đất</a:t>
            </a:r>
            <a:r>
              <a:rPr lang="en-US" altLang="vi-VN" sz="2835" dirty="0"/>
              <a:t> </a:t>
            </a:r>
            <a:r>
              <a:rPr lang="en-US" altLang="vi-VN" sz="2835" dirty="0" err="1"/>
              <a:t>là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cây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có</a:t>
            </a:r>
            <a:r>
              <a:rPr lang="en-US" altLang="vi-VN" sz="2835" dirty="0"/>
              <a:t> </a:t>
            </a:r>
            <a:r>
              <a:rPr lang="en-US" altLang="vi-VN" sz="2835" dirty="0" err="1"/>
              <a:t>rễ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cọc</a:t>
            </a:r>
            <a:r>
              <a:rPr lang="en-US" altLang="vi-VN" sz="2835" dirty="0"/>
              <a:t> hay </a:t>
            </a:r>
            <a:r>
              <a:rPr lang="en-US" altLang="vi-VN" sz="2835" dirty="0" err="1"/>
              <a:t>rễ</a:t>
            </a:r>
            <a:r>
              <a:rPr lang="en-US" altLang="vi-VN" sz="2835" dirty="0"/>
              <a:t> </a:t>
            </a:r>
            <a:r>
              <a:rPr lang="en-US" altLang="vi-VN" sz="2835" dirty="0" err="1"/>
              <a:t>chùm</a:t>
            </a:r>
            <a:r>
              <a:rPr lang="en-US" altLang="vi-VN" sz="2835" dirty="0"/>
              <a:t>?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4CE0D82A-29DB-4423-A3BC-18FFA58FF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060" y="3142510"/>
            <a:ext cx="1905238" cy="52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dirty="0" err="1"/>
              <a:t>Vì</a:t>
            </a:r>
            <a:r>
              <a:rPr lang="en-US" altLang="vi-VN" sz="2835" dirty="0"/>
              <a:t> </a:t>
            </a:r>
            <a:r>
              <a:rPr lang="en-US" altLang="vi-VN" sz="2835" dirty="0" err="1"/>
              <a:t>sao</a:t>
            </a:r>
            <a:r>
              <a:rPr lang="en-US" altLang="vi-VN" sz="2835" dirty="0"/>
              <a:t>?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A88E5AB0-6415-499C-97EE-019DBAD9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703" y="135642"/>
            <a:ext cx="5678080" cy="52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2009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96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   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Hoạt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động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3: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Làm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việc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với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vật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2835" b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thật</a:t>
            </a:r>
            <a:r>
              <a:rPr lang="en-US" sz="2835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 </a:t>
            </a:r>
            <a:endParaRPr lang="en-US" sz="1496" b="1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9" name="Group 148">
            <a:extLst>
              <a:ext uri="{FF2B5EF4-FFF2-40B4-BE49-F238E27FC236}">
                <a16:creationId xmlns:a16="http://schemas.microsoft.com/office/drawing/2014/main" id="{5A7AB00B-A008-4588-8FA7-A04C558108C5}"/>
              </a:ext>
            </a:extLst>
          </p:cNvPr>
          <p:cNvGrpSpPr/>
          <p:nvPr/>
        </p:nvGrpSpPr>
        <p:grpSpPr>
          <a:xfrm>
            <a:off x="6159458" y="3412067"/>
            <a:ext cx="3562392" cy="1898768"/>
            <a:chOff x="7840520" y="4602954"/>
            <a:chExt cx="4523673" cy="2411134"/>
          </a:xfrm>
        </p:grpSpPr>
        <p:pic>
          <p:nvPicPr>
            <p:cNvPr id="10" name="Picture 36">
              <a:extLst>
                <a:ext uri="{FF2B5EF4-FFF2-40B4-BE49-F238E27FC236}">
                  <a16:creationId xmlns:a16="http://schemas.microsoft.com/office/drawing/2014/main" id="{407416AA-AE67-4A94-AA46-4A39B3AB8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AFA5F26F-95EF-4D50-B65E-05C2152F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pic>
        <p:nvPicPr>
          <p:cNvPr id="12" name="Picture 21">
            <a:extLst>
              <a:ext uri="{FF2B5EF4-FFF2-40B4-BE49-F238E27FC236}">
                <a16:creationId xmlns:a16="http://schemas.microsoft.com/office/drawing/2014/main" id="{534A2DE5-E067-4189-AF94-436E55E57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4294" y="4608263"/>
            <a:ext cx="2727975" cy="9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4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y chong lu">
            <a:extLst>
              <a:ext uri="{FF2B5EF4-FFF2-40B4-BE49-F238E27FC236}">
                <a16:creationId xmlns:a16="http://schemas.microsoft.com/office/drawing/2014/main" id="{169A2159-B22A-47C2-9A33-CAC1EF5B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94" y="645080"/>
            <a:ext cx="3120390" cy="294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CF0609AF-56B4-4781-A5EC-31A0FF4B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062" y="116522"/>
            <a:ext cx="1807726" cy="52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endParaRPr lang="en-US" altLang="vi-VN" sz="28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3" descr="cayDuoc_mangrove_250">
            <a:extLst>
              <a:ext uri="{FF2B5EF4-FFF2-40B4-BE49-F238E27FC236}">
                <a16:creationId xmlns:a16="http://schemas.microsoft.com/office/drawing/2014/main" id="{008AB46F-174A-49F4-AD92-520D49E6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84" y="645080"/>
            <a:ext cx="4080510" cy="294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E8EC83C-DF61-4570-89A2-3608933BE5DC}"/>
              </a:ext>
            </a:extLst>
          </p:cNvPr>
          <p:cNvSpPr txBox="1"/>
          <p:nvPr/>
        </p:nvSpPr>
        <p:spPr>
          <a:xfrm>
            <a:off x="772915" y="3850770"/>
            <a:ext cx="8506063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quanh cây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quanh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9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9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nuôi cây. </a:t>
            </a:r>
          </a:p>
        </p:txBody>
      </p:sp>
    </p:spTree>
    <p:extLst>
      <p:ext uri="{BB962C8B-B14F-4D97-AF65-F5344CB8AC3E}">
        <p14:creationId xmlns:p14="http://schemas.microsoft.com/office/powerpoint/2010/main" val="414874143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F93CC-5DBF-41B4-B7CA-5C099D50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-17779"/>
            <a:ext cx="9601200" cy="5400675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A657C33-A2DF-4891-92F6-81D2B8EE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89643" y="1254928"/>
            <a:ext cx="1835432" cy="85347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478F953-8D5C-4F56-82D6-EF5B8032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5556" y="304273"/>
            <a:ext cx="1880797" cy="874571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4FD01E01-69A8-433E-910E-E0FE8031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8408" y="139186"/>
            <a:ext cx="1680973" cy="781653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9288A547-FACD-4512-9933-2101E8A1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1436" y="209224"/>
            <a:ext cx="1680973" cy="78165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47882F4-1DEA-4AC4-98E9-A88330650276}"/>
              </a:ext>
            </a:extLst>
          </p:cNvPr>
          <p:cNvGrpSpPr/>
          <p:nvPr/>
        </p:nvGrpSpPr>
        <p:grpSpPr>
          <a:xfrm>
            <a:off x="2293954" y="1092079"/>
            <a:ext cx="7111089" cy="3562507"/>
            <a:chOff x="2710923" y="1640921"/>
            <a:chExt cx="9029954" cy="452381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A293BD-E2CD-4F00-8267-9552B3036B78}"/>
                </a:ext>
              </a:extLst>
            </p:cNvPr>
            <p:cNvSpPr/>
            <p:nvPr/>
          </p:nvSpPr>
          <p:spPr>
            <a:xfrm>
              <a:off x="2710923" y="1640921"/>
              <a:ext cx="9029954" cy="452381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96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C33C96-E720-468E-8615-678B5DA2273D}"/>
                </a:ext>
              </a:extLst>
            </p:cNvPr>
            <p:cNvSpPr txBox="1"/>
            <p:nvPr/>
          </p:nvSpPr>
          <p:spPr>
            <a:xfrm>
              <a:off x="3582932" y="2712249"/>
              <a:ext cx="7364628" cy="948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53" b="1" dirty="0" err="1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253" b="1" dirty="0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53" b="1" dirty="0" err="1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253" b="1" dirty="0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253" b="1" dirty="0" err="1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4253" b="1" dirty="0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53" b="1" dirty="0" err="1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4253" b="1" dirty="0">
                  <a:solidFill>
                    <a:srgbClr val="FF782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6" name="Picture 4">
            <a:extLst>
              <a:ext uri="{FF2B5EF4-FFF2-40B4-BE49-F238E27FC236}">
                <a16:creationId xmlns:a16="http://schemas.microsoft.com/office/drawing/2014/main" id="{A8625454-BF5B-4FA9-8F7F-109A77C0C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32900" y="4596760"/>
            <a:ext cx="3004320" cy="881032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id="{9FBD7ED7-1C1D-4B52-B54F-671FFFA3C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54585" y="4815494"/>
            <a:ext cx="1353108" cy="762661"/>
          </a:xfrm>
          <a:prstGeom prst="rect">
            <a:avLst/>
          </a:prstGeom>
        </p:spPr>
      </p:pic>
      <p:pic>
        <p:nvPicPr>
          <p:cNvPr id="58" name="Picture 19">
            <a:extLst>
              <a:ext uri="{FF2B5EF4-FFF2-40B4-BE49-F238E27FC236}">
                <a16:creationId xmlns:a16="http://schemas.microsoft.com/office/drawing/2014/main" id="{EC1AD981-8294-4525-811A-6DC5274C6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23618" y="3653874"/>
            <a:ext cx="703506" cy="1712073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62D87817-C411-45F8-AE04-20B871456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6921" y="3603434"/>
            <a:ext cx="2608812" cy="1848995"/>
          </a:xfrm>
          <a:prstGeom prst="rect">
            <a:avLst/>
          </a:prstGeom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8A037F12-685D-4B77-AC4D-82FB96D1D3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2987" y="4794449"/>
            <a:ext cx="3347351" cy="647525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0878E102-A7BB-4469-9453-41F44A0AD8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16807" y="4076172"/>
            <a:ext cx="383861" cy="1241904"/>
          </a:xfrm>
          <a:prstGeom prst="rect">
            <a:avLst/>
          </a:prstGeom>
        </p:spPr>
      </p:pic>
      <p:pic>
        <p:nvPicPr>
          <p:cNvPr id="62" name="Picture 11">
            <a:extLst>
              <a:ext uri="{FF2B5EF4-FFF2-40B4-BE49-F238E27FC236}">
                <a16:creationId xmlns:a16="http://schemas.microsoft.com/office/drawing/2014/main" id="{11C4544F-88C1-4927-85E5-456039806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52059" y="3962697"/>
            <a:ext cx="383861" cy="1241904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53DFB604-9C28-4431-A03E-2A470289A1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75203" y="4420770"/>
            <a:ext cx="721150" cy="951157"/>
          </a:xfrm>
          <a:prstGeom prst="rect">
            <a:avLst/>
          </a:prstGeom>
        </p:spPr>
      </p:pic>
      <p:pic>
        <p:nvPicPr>
          <p:cNvPr id="69" name="Picture 9">
            <a:extLst>
              <a:ext uri="{FF2B5EF4-FFF2-40B4-BE49-F238E27FC236}">
                <a16:creationId xmlns:a16="http://schemas.microsoft.com/office/drawing/2014/main" id="{31853395-BB38-4BF1-B963-432F4F82072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9029751">
            <a:off x="7950464" y="6031707"/>
            <a:ext cx="569192" cy="1118804"/>
          </a:xfrm>
          <a:prstGeom prst="rect">
            <a:avLst/>
          </a:prstGeom>
        </p:spPr>
      </p:pic>
      <p:pic>
        <p:nvPicPr>
          <p:cNvPr id="70" name="Picture 17">
            <a:extLst>
              <a:ext uri="{FF2B5EF4-FFF2-40B4-BE49-F238E27FC236}">
                <a16:creationId xmlns:a16="http://schemas.microsoft.com/office/drawing/2014/main" id="{32DC9DBF-03A5-4E3E-9AF7-9763773DE1F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378305">
            <a:off x="3270454" y="5883186"/>
            <a:ext cx="565987" cy="1112507"/>
          </a:xfrm>
          <a:prstGeom prst="rect">
            <a:avLst/>
          </a:prstGeom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id="{28D84992-634A-4794-AFAB-90B11AD19D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9787" y="82599"/>
            <a:ext cx="1748404" cy="11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10232 L -0.54479 -1.0648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58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456 0.00255 L 0.53438 -1.00949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50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265930" y="-1"/>
            <a:ext cx="2154815" cy="156019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4" name="TextBox 3"/>
          <p:cNvSpPr txBox="1"/>
          <p:nvPr/>
        </p:nvSpPr>
        <p:spPr>
          <a:xfrm>
            <a:off x="933161" y="355942"/>
            <a:ext cx="28203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52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252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95" y="2700337"/>
            <a:ext cx="2081510" cy="262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75" y="3125798"/>
            <a:ext cx="1740218" cy="213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14" y="120015"/>
            <a:ext cx="1537521" cy="1526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5" y="891807"/>
            <a:ext cx="3735467" cy="3735467"/>
          </a:xfrm>
          <a:prstGeom prst="rect">
            <a:avLst/>
          </a:prstGeom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261225" y="4320539"/>
            <a:ext cx="1200150" cy="9431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>
            <a:off x="7332143" y="4627274"/>
            <a:ext cx="1058314" cy="32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6" b="1"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1375" y="-1"/>
            <a:ext cx="480060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15" y="1676190"/>
            <a:ext cx="644132" cy="694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982286"/>
            <a:ext cx="900113" cy="900113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42" y="4304759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4" y="3459784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5" y="2577629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19492" y="1463911"/>
            <a:ext cx="5201853" cy="7709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loại rễ chính : rễ cọc và rễ chùm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68090" y="2539589"/>
            <a:ext cx="5153255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loại rễ chính: rễ cọc và rễ củ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060697" y="3583053"/>
            <a:ext cx="5160648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loại rễ chính: rễ cọc và rễ phụ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068090" y="4500537"/>
            <a:ext cx="5160648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loại rễ chính: rễ củ và rễ phụ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93452" y="22854"/>
            <a:ext cx="6527893" cy="12458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4" name="nhanb"/>
          <p:cNvSpPr/>
          <p:nvPr/>
        </p:nvSpPr>
        <p:spPr>
          <a:xfrm>
            <a:off x="2237583" y="2500649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6" name="nhand"/>
          <p:cNvSpPr/>
          <p:nvPr/>
        </p:nvSpPr>
        <p:spPr>
          <a:xfrm>
            <a:off x="2208435" y="4304758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46415" y="3417734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925" y="2278856"/>
            <a:ext cx="480060" cy="48006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17" y="429329"/>
            <a:ext cx="896019" cy="896019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63" y="909327"/>
            <a:ext cx="1234159" cy="15588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8E7BF4F-9361-4C27-BB93-B2BC298521B0}"/>
              </a:ext>
            </a:extLst>
          </p:cNvPr>
          <p:cNvSpPr txBox="1">
            <a:spLocks/>
          </p:cNvSpPr>
          <p:nvPr/>
        </p:nvSpPr>
        <p:spPr>
          <a:xfrm>
            <a:off x="1693452" y="391687"/>
            <a:ext cx="6780848" cy="795099"/>
          </a:xfrm>
          <a:prstGeom prst="rect">
            <a:avLst/>
          </a:prstGeom>
        </p:spPr>
        <p:txBody>
          <a:bodyPr vert="horz" lIns="72009" tIns="36005" rIns="72009" bIns="36005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20" b="1">
                <a:solidFill>
                  <a:schemeClr val="tx1">
                    <a:lumMod val="75000"/>
                    <a:lumOff val="25000"/>
                  </a:schemeClr>
                </a:solidFill>
              </a:rPr>
              <a:t>Câu 1</a:t>
            </a:r>
            <a:r>
              <a:rPr lang="en-US" sz="252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520" b="1">
                <a:solidFill>
                  <a:schemeClr val="tx1">
                    <a:lumMod val="75000"/>
                    <a:lumOff val="25000"/>
                  </a:schemeClr>
                </a:solidFill>
              </a:rPr>
              <a:t>Có mấy loại rễ chính đó là những loại rễ nào?</a:t>
            </a:r>
            <a:endParaRPr lang="en-US" sz="252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549073" y="-33052"/>
            <a:ext cx="4260533" cy="2085318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639" y="518960"/>
            <a:ext cx="341436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034" indent="-270034">
              <a:defRPr/>
            </a:pPr>
            <a:r>
              <a:rPr lang="en-US" sz="2520" i="1">
                <a:solidFill>
                  <a:srgbClr val="3333FF"/>
                </a:solidFill>
              </a:rPr>
              <a:t>Câu 2. Thân cây được dùng để làm gì ?</a:t>
            </a:r>
            <a:endParaRPr lang="en-US" sz="2520" i="1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051" y="2076759"/>
            <a:ext cx="5973474" cy="86793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520"/>
              <a:t>Làm nhà và các vật dụng trong gia đình</a:t>
            </a:r>
            <a:endParaRPr lang="en-US" sz="252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51" y="2981183"/>
            <a:ext cx="5973474" cy="86793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sz="2520"/>
              <a:t>Làm thức ăn cho người và động vật.</a:t>
            </a:r>
          </a:p>
          <a:p>
            <a:endParaRPr lang="en-US" sz="252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232" y="4881715"/>
            <a:ext cx="5216845" cy="480131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520"/>
              <a:t>Cả ba đáp án trên.</a:t>
            </a:r>
            <a:endParaRPr lang="en-US" sz="252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32" y="3885607"/>
            <a:ext cx="6540818" cy="86793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2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en-US" sz="2520"/>
              <a:t>Trang trí trong nhà và làm đồ mỹ nghệ.</a:t>
            </a:r>
          </a:p>
          <a:p>
            <a:endParaRPr lang="en-US" sz="252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38" y="3882989"/>
            <a:ext cx="949209" cy="949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45" y="2944689"/>
            <a:ext cx="938300" cy="93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1" y="2019794"/>
            <a:ext cx="899197" cy="899197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8719" y="4952544"/>
            <a:ext cx="480060" cy="48006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2971" y="2279979"/>
            <a:ext cx="480060" cy="48006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2179" y="4252396"/>
            <a:ext cx="480060" cy="48006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8659" y="3195262"/>
            <a:ext cx="480060" cy="48006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47" y="2848353"/>
            <a:ext cx="1424165" cy="1644073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6348903" y="-74275"/>
            <a:ext cx="2610196" cy="24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15" y="1676190"/>
            <a:ext cx="644132" cy="694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982286"/>
            <a:ext cx="900113" cy="900113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4" y="3459784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5" y="2577629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60697" y="1817622"/>
            <a:ext cx="2760348" cy="7709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chùm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60697" y="2719060"/>
            <a:ext cx="2760348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phụ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081007" y="3590484"/>
            <a:ext cx="2760348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cọc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80565" y="22854"/>
            <a:ext cx="5640705" cy="166831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4" name="nhanb"/>
          <p:cNvSpPr/>
          <p:nvPr/>
        </p:nvSpPr>
        <p:spPr>
          <a:xfrm>
            <a:off x="2208436" y="2532976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7" name="nhanc"/>
          <p:cNvSpPr/>
          <p:nvPr/>
        </p:nvSpPr>
        <p:spPr>
          <a:xfrm>
            <a:off x="2275562" y="3417734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5" name="cauhoi"/>
          <p:cNvSpPr txBox="1"/>
          <p:nvPr/>
        </p:nvSpPr>
        <p:spPr>
          <a:xfrm>
            <a:off x="2928525" y="360045"/>
            <a:ext cx="4546910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</a:rPr>
              <a:t>Câu 3</a:t>
            </a:r>
            <a:r>
              <a:rPr lang="en-US" sz="2205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</a:rPr>
              <a:t>Cây có nhiều rễ dài bằng nhau mọc ra từ gốc tạo thành chùm thuộc Nhóm rễ nào?</a:t>
            </a:r>
            <a:endParaRPr lang="en-US" sz="2205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925" y="2278856"/>
            <a:ext cx="480060" cy="48006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43" y="0"/>
            <a:ext cx="896019" cy="89601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51" y="3634575"/>
            <a:ext cx="1234159" cy="15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15" y="1676190"/>
            <a:ext cx="644132" cy="694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982286"/>
            <a:ext cx="900113" cy="900113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4" y="3459784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5" y="2577629"/>
            <a:ext cx="644132" cy="694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130288" y="3403325"/>
            <a:ext cx="3230825" cy="7709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cọc</a:t>
            </a:r>
            <a:endParaRPr lang="en-US" sz="2205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96155" y="2757777"/>
            <a:ext cx="3264958" cy="43165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phụ</a:t>
            </a:r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096155" y="1776269"/>
            <a:ext cx="3264957" cy="770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5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5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5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rễ chùm</a:t>
            </a:r>
          </a:p>
          <a:p>
            <a:endParaRPr lang="en-US" sz="220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680527" y="22854"/>
            <a:ext cx="6060758" cy="150151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4" name="nhanb"/>
          <p:cNvSpPr/>
          <p:nvPr/>
        </p:nvSpPr>
        <p:spPr>
          <a:xfrm>
            <a:off x="2208436" y="2532976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7" name="nhanc"/>
          <p:cNvSpPr/>
          <p:nvPr/>
        </p:nvSpPr>
        <p:spPr>
          <a:xfrm>
            <a:off x="2208435" y="1622242"/>
            <a:ext cx="720090" cy="7200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6"/>
          </a:p>
        </p:txBody>
      </p:sp>
      <p:sp>
        <p:nvSpPr>
          <p:cNvPr id="25" name="cauhoi"/>
          <p:cNvSpPr txBox="1"/>
          <p:nvPr/>
        </p:nvSpPr>
        <p:spPr>
          <a:xfrm>
            <a:off x="2749851" y="136992"/>
            <a:ext cx="4740592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</a:rPr>
              <a:t>Câu 2</a:t>
            </a:r>
            <a:r>
              <a:rPr lang="en-US" sz="2205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205" b="1">
                <a:solidFill>
                  <a:schemeClr val="tx1">
                    <a:lumMod val="75000"/>
                    <a:lumOff val="25000"/>
                  </a:schemeClr>
                </a:solidFill>
              </a:rPr>
              <a:t>Cây có rễ chính to, dài và xung quanh rễ chính mọc ra nhiều rễ con. Rễ cây đó thuộc Nhóm rễ nào?</a:t>
            </a:r>
            <a:endParaRPr lang="en-US" sz="2205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925" y="2278856"/>
            <a:ext cx="480060" cy="48006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43" y="0"/>
            <a:ext cx="896019" cy="89601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8" y="3652877"/>
            <a:ext cx="1234159" cy="15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"/>
            <a:ext cx="9721850" cy="5400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1166488"/>
            <a:ext cx="9721850" cy="4234025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2323253" y="-217024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58598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58599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82101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13466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68221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91723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23088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6822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0" y="3844203"/>
            <a:ext cx="9736306" cy="774834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</p:spPr>
        <p:txBody>
          <a:bodyPr wrap="square" lIns="96780" tIns="48390" rIns="96780" bIns="483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spc="30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tạm biệt các em</a:t>
            </a:r>
            <a:endParaRPr lang="en-US" altLang="zh-CN" sz="4400" b="1" spc="30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93188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6BD913F-D9C9-492F-B13A-B94DF610B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" y="0"/>
            <a:ext cx="9601200" cy="540067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6B39AB-E3EC-43A2-8A0C-88DDEDFE270E}"/>
              </a:ext>
            </a:extLst>
          </p:cNvPr>
          <p:cNvSpPr txBox="1"/>
          <p:nvPr/>
        </p:nvSpPr>
        <p:spPr>
          <a:xfrm>
            <a:off x="2052613" y="1116161"/>
            <a:ext cx="617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Thứ tư ngày 16 tháng 2 năm 2022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D00812F-269F-4B6B-9453-49A9273F29CD}"/>
              </a:ext>
            </a:extLst>
          </p:cNvPr>
          <p:cNvSpPr txBox="1"/>
          <p:nvPr/>
        </p:nvSpPr>
        <p:spPr>
          <a:xfrm>
            <a:off x="3564781" y="1692225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HP001 4 hàng" panose="020B0603050302020204" pitchFamily="34" charset="0"/>
              </a:rPr>
              <a:t>Tự nhiên và Xã hội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730D54B-52F5-43A9-AA4C-D3F8A6D41379}"/>
              </a:ext>
            </a:extLst>
          </p:cNvPr>
          <p:cNvSpPr txBox="1"/>
          <p:nvPr/>
        </p:nvSpPr>
        <p:spPr>
          <a:xfrm>
            <a:off x="3598573" y="2241487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Bài 43, 44: Rễ cây</a:t>
            </a:r>
          </a:p>
        </p:txBody>
      </p:sp>
    </p:spTree>
    <p:extLst>
      <p:ext uri="{BB962C8B-B14F-4D97-AF65-F5344CB8AC3E}">
        <p14:creationId xmlns:p14="http://schemas.microsoft.com/office/powerpoint/2010/main" val="178743683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>
          <a:xfrm>
            <a:off x="0" y="2448760"/>
            <a:ext cx="9721850" cy="296227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BD10A24-D725-4679-99BF-764E5C04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93" y="136658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00CC"/>
                </a:solidFill>
                <a:latin typeface="Times New Roman" panose="02020603050405020304" pitchFamily="18" charset="0"/>
              </a:rPr>
              <a:t>HOẠT ĐỘNG 1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</a:rPr>
              <a:t>Tìm hiểu về rễ cây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51E696-B904-4347-B8BD-0375808D29D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1236" y="477330"/>
            <a:ext cx="101531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en-US" altLang="en-US" i="1">
                <a:latin typeface="Times New Roman" panose="02020603050405020304" pitchFamily="18" charset="0"/>
              </a:rPr>
              <a:t>Các em hãy quan sát nêu đặc điểm từng loại rễ cây sau : </a:t>
            </a:r>
          </a:p>
        </p:txBody>
      </p:sp>
      <p:pic>
        <p:nvPicPr>
          <p:cNvPr id="46" name="Picture 3" descr="Rễ dền">
            <a:extLst>
              <a:ext uri="{FF2B5EF4-FFF2-40B4-BE49-F238E27FC236}">
                <a16:creationId xmlns:a16="http://schemas.microsoft.com/office/drawing/2014/main" id="{AABC1B18-FEF0-406F-BD91-C1D6C03D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01" y="1232381"/>
            <a:ext cx="3212657" cy="35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Rễ hành">
            <a:extLst>
              <a:ext uri="{FF2B5EF4-FFF2-40B4-BE49-F238E27FC236}">
                <a16:creationId xmlns:a16="http://schemas.microsoft.com/office/drawing/2014/main" id="{3EBD06E1-F144-45F3-9FBC-73A2E0B5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27" y="1256447"/>
            <a:ext cx="3097806" cy="355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3">
            <a:extLst>
              <a:ext uri="{FF2B5EF4-FFF2-40B4-BE49-F238E27FC236}">
                <a16:creationId xmlns:a16="http://schemas.microsoft.com/office/drawing/2014/main" id="{E2A13587-1485-468D-B990-2E5A7E57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810" y="4847672"/>
            <a:ext cx="167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Rễ cọc</a:t>
            </a:r>
          </a:p>
        </p:txBody>
      </p:sp>
      <p:sp>
        <p:nvSpPr>
          <p:cNvPr id="49" name="TextBox 3">
            <a:extLst>
              <a:ext uri="{FF2B5EF4-FFF2-40B4-BE49-F238E27FC236}">
                <a16:creationId xmlns:a16="http://schemas.microsoft.com/office/drawing/2014/main" id="{09420925-677E-4F04-9D89-8E5AD1E40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590" y="4797016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Rễ chùm</a:t>
            </a:r>
          </a:p>
        </p:txBody>
      </p: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2450150" y="4404284"/>
            <a:ext cx="856294" cy="281717"/>
          </a:xfrm>
          <a:prstGeom prst="rect">
            <a:avLst/>
          </a:prstGeom>
          <a:noFill/>
        </p:spPr>
        <p:txBody>
          <a:bodyPr lIns="67681" tIns="33841" rIns="67681" bIns="33841">
            <a:spAutoFit/>
          </a:bodyPr>
          <a:lstStyle/>
          <a:p>
            <a:pPr algn="ctr" defTabSz="9027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F8F8F8"/>
                </a:solidFill>
                <a:latin typeface="+mn-ea"/>
                <a:ea typeface="+mn-ea"/>
              </a:rPr>
              <a:t>标题</a:t>
            </a:r>
          </a:p>
        </p:txBody>
      </p:sp>
      <p:graphicFrame>
        <p:nvGraphicFramePr>
          <p:cNvPr id="47" name="Diagram 2">
            <a:extLst>
              <a:ext uri="{FF2B5EF4-FFF2-40B4-BE49-F238E27FC236}">
                <a16:creationId xmlns:a16="http://schemas.microsoft.com/office/drawing/2014/main" id="{3048B85F-0CCD-4037-B4FA-EE2DB4F2C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573839"/>
              </p:ext>
            </p:extLst>
          </p:nvPr>
        </p:nvGraphicFramePr>
        <p:xfrm>
          <a:off x="540446" y="-3312"/>
          <a:ext cx="8496944" cy="479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535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29" y="436505"/>
            <a:ext cx="589216" cy="822927"/>
          </a:xfrm>
          <a:prstGeom prst="rect">
            <a:avLst/>
          </a:prstGeom>
        </p:spPr>
      </p:pic>
      <p:sp>
        <p:nvSpPr>
          <p:cNvPr id="2" name="矩形 9"/>
          <p:cNvSpPr>
            <a:spLocks noChangeArrowheads="1"/>
          </p:cNvSpPr>
          <p:nvPr/>
        </p:nvSpPr>
        <p:spPr bwMode="auto">
          <a:xfrm>
            <a:off x="756469" y="58133"/>
            <a:ext cx="8386152" cy="1240288"/>
          </a:xfrm>
          <a:prstGeom prst="rect">
            <a:avLst/>
          </a:prstGeom>
          <a:solidFill>
            <a:schemeClr val="accent4"/>
          </a:solidFill>
          <a:ln w="254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i="1">
                <a:latin typeface="Times New Roman" panose="02020603050405020304" pitchFamily="18" charset="0"/>
              </a:rPr>
              <a:t>*</a:t>
            </a:r>
            <a:r>
              <a:rPr lang="en-US" altLang="en-US" sz="40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>
                <a:latin typeface="Times New Roman" panose="02020603050405020304" pitchFamily="18" charset="0"/>
              </a:rPr>
              <a:t>Chỉ và nói cây nào có rễ cọc, cây nào có rễ chùm.</a:t>
            </a:r>
            <a:endParaRPr lang="zh-CN" altLang="en-US" sz="4000" dirty="0">
              <a:solidFill>
                <a:srgbClr val="ECECEC"/>
              </a:solidFill>
              <a:latin typeface="宋体" pitchFamily="2" charset="-122"/>
              <a:ea typeface="+mn-ea"/>
              <a:sym typeface="宋体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E76F4-40F7-4449-A49A-9F3EA9BF9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8" y="1476201"/>
            <a:ext cx="2808312" cy="3276402"/>
          </a:xfrm>
          <a:prstGeom prst="rect">
            <a:avLst/>
          </a:prstGeom>
        </p:spPr>
      </p:pic>
      <p:pic>
        <p:nvPicPr>
          <p:cNvPr id="1026" name="Picture 2" descr="Bốn loại rễ cây trị bách bệnh trong bếp nhà bạn">
            <a:extLst>
              <a:ext uri="{FF2B5EF4-FFF2-40B4-BE49-F238E27FC236}">
                <a16:creationId xmlns:a16="http://schemas.microsoft.com/office/drawing/2014/main" id="{48E587AD-7FE4-42DB-98C8-7A63FB83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92" y="1476202"/>
            <a:ext cx="2943249" cy="32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D773D33A-9E02-4DB6-84A8-C379BAB02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84" y="1476201"/>
            <a:ext cx="2943249" cy="32764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85D204D3-4A1F-44CB-BF28-D3727640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85" y="4816475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Cây lúa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BF46B3E4-9156-4B79-9745-647C1B8E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781" y="4816475"/>
            <a:ext cx="2160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Cây hành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B123C455-BA18-44AB-8400-2EE86B8FA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967" y="4808127"/>
            <a:ext cx="2160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Cây đậu</a:t>
            </a:r>
          </a:p>
        </p:txBody>
      </p: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9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661525" cy="540067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3BF5E36-5E3B-42B2-83FB-6001A26E6CFA}"/>
              </a:ext>
            </a:extLst>
          </p:cNvPr>
          <p:cNvSpPr/>
          <p:nvPr/>
        </p:nvSpPr>
        <p:spPr>
          <a:xfrm>
            <a:off x="679689" y="0"/>
            <a:ext cx="8175443" cy="310152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96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B3021DB3-0AE6-4226-A3F5-9421440BEFF3}"/>
              </a:ext>
            </a:extLst>
          </p:cNvPr>
          <p:cNvSpPr/>
          <p:nvPr/>
        </p:nvSpPr>
        <p:spPr>
          <a:xfrm>
            <a:off x="914146" y="1219389"/>
            <a:ext cx="794098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;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1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3522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-1"/>
            <a:ext cx="9601200" cy="5400675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975F3DD9-0557-413F-8D26-A83E73740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4" y="0"/>
            <a:ext cx="26247" cy="5400674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07C84651-C098-417E-800E-16F5F8E87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1375" y="-1"/>
            <a:ext cx="0" cy="54006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550E656D-7327-4E1A-83A7-FDF2B2DE6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4" y="-1"/>
            <a:ext cx="72009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71AE16A1-16ED-41E2-A613-EB86E7DD0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5" y="5400675"/>
            <a:ext cx="72009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1496"/>
          </a:p>
        </p:txBody>
      </p:sp>
      <p:pic>
        <p:nvPicPr>
          <p:cNvPr id="18" name="Picture 7" descr="Hình ảnh">
            <a:extLst>
              <a:ext uri="{FF2B5EF4-FFF2-40B4-BE49-F238E27FC236}">
                <a16:creationId xmlns:a16="http://schemas.microsoft.com/office/drawing/2014/main" id="{1BCE5CCE-5D08-423F-A72E-E7D39263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92" y="131267"/>
            <a:ext cx="1440180" cy="180772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0208101143">
            <a:extLst>
              <a:ext uri="{FF2B5EF4-FFF2-40B4-BE49-F238E27FC236}">
                <a16:creationId xmlns:a16="http://schemas.microsoft.com/office/drawing/2014/main" id="{B2D1824A-B709-4B8F-B813-19E048D5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07" y="2760344"/>
            <a:ext cx="1626454" cy="18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24177E7-D7B9-450A-9930-3990AD1B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1" y="120016"/>
            <a:ext cx="1306413" cy="1818978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DSC_0050">
            <a:extLst>
              <a:ext uri="{FF2B5EF4-FFF2-40B4-BE49-F238E27FC236}">
                <a16:creationId xmlns:a16="http://schemas.microsoft.com/office/drawing/2014/main" id="{DE1A0E1D-80B7-4D3E-A0E5-FD73AB16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44" y="2840356"/>
            <a:ext cx="1448931" cy="178272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2F96454F-E198-44EF-B1D7-DCE3726D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36" y="110639"/>
            <a:ext cx="1622703" cy="18002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C449849-2D76-4AC6-B1F2-356EF40A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822853"/>
            <a:ext cx="1320165" cy="1795224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A3D90D-FD3F-46CB-A360-4BC36D9F5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773" y="1951495"/>
            <a:ext cx="1500188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135CB-8A1C-441F-9544-91881B50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94" y="4649332"/>
            <a:ext cx="1500188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ngô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2B2D1B-CF75-417D-BEC3-E6080377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142" y="4598075"/>
            <a:ext cx="1500188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đậu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053E88-92D7-4453-B8CD-DA193276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752" y="4649332"/>
            <a:ext cx="1727716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rau cải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8CD6F03D-7AB9-49B7-9532-BD0659A5E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834" y="2021504"/>
            <a:ext cx="1500188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nhãn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86ED7C51-357F-445E-B309-AE37A6A40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137" y="1970247"/>
            <a:ext cx="1500188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205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F5A34-F009-4D53-8457-220248BD4FD7}"/>
              </a:ext>
            </a:extLst>
          </p:cNvPr>
          <p:cNvSpPr txBox="1"/>
          <p:nvPr/>
        </p:nvSpPr>
        <p:spPr>
          <a:xfrm>
            <a:off x="60325" y="612105"/>
            <a:ext cx="1148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cây có rễ cọc và rễ chùm</a:t>
            </a:r>
          </a:p>
        </p:txBody>
      </p:sp>
    </p:spTree>
    <p:extLst>
      <p:ext uri="{BB962C8B-B14F-4D97-AF65-F5344CB8AC3E}">
        <p14:creationId xmlns:p14="http://schemas.microsoft.com/office/powerpoint/2010/main" val="248462178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RESOURCE_PATHS_HASH_PRESENTER" val="ecdd5e327c4efff999ae583afac36d791cae2b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2330</TotalTime>
  <Words>971</Words>
  <Application>Microsoft Office PowerPoint</Application>
  <PresentationFormat>Tùy chỉnh</PresentationFormat>
  <Paragraphs>139</Paragraphs>
  <Slides>32</Slides>
  <Notes>7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1" baseType="lpstr">
      <vt:lpstr>微软雅黑</vt:lpstr>
      <vt:lpstr>宋体</vt:lpstr>
      <vt:lpstr>Arial</vt:lpstr>
      <vt:lpstr>Bahnschrift SemiBold Condensed</vt:lpstr>
      <vt:lpstr>Calibri</vt:lpstr>
      <vt:lpstr>HP001 4 hàng</vt:lpstr>
      <vt:lpstr>Tahoma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Cây có rễ chùm</vt:lpstr>
      <vt:lpstr>Bản trình bày PowerPoint</vt:lpstr>
      <vt:lpstr>Bản trình bày PowerPoint</vt:lpstr>
      <vt:lpstr>Cây có rễ củ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jjj</dc:creator>
  <cp:lastModifiedBy>Hà Nguyễn Thị Thu</cp:lastModifiedBy>
  <cp:revision>382</cp:revision>
  <dcterms:created xsi:type="dcterms:W3CDTF">2013-07-25T03:25:48Z</dcterms:created>
  <dcterms:modified xsi:type="dcterms:W3CDTF">2022-02-16T01:58:29Z</dcterms:modified>
</cp:coreProperties>
</file>