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5"/>
  </p:notesMasterIdLst>
  <p:sldIdLst>
    <p:sldId id="293" r:id="rId2"/>
    <p:sldId id="259" r:id="rId3"/>
    <p:sldId id="258" r:id="rId4"/>
    <p:sldId id="289" r:id="rId5"/>
    <p:sldId id="260" r:id="rId6"/>
    <p:sldId id="261" r:id="rId7"/>
    <p:sldId id="285" r:id="rId8"/>
    <p:sldId id="262" r:id="rId9"/>
    <p:sldId id="263" r:id="rId10"/>
    <p:sldId id="264" r:id="rId11"/>
    <p:sldId id="266" r:id="rId12"/>
    <p:sldId id="287" r:id="rId13"/>
    <p:sldId id="269" r:id="rId14"/>
    <p:sldId id="286" r:id="rId15"/>
    <p:sldId id="270" r:id="rId16"/>
    <p:sldId id="272" r:id="rId17"/>
    <p:sldId id="273" r:id="rId18"/>
    <p:sldId id="276" r:id="rId19"/>
    <p:sldId id="277" r:id="rId20"/>
    <p:sldId id="288" r:id="rId21"/>
    <p:sldId id="290" r:id="rId22"/>
    <p:sldId id="320" r:id="rId23"/>
    <p:sldId id="353" r:id="rId24"/>
    <p:sldId id="323" r:id="rId25"/>
    <p:sldId id="325" r:id="rId26"/>
    <p:sldId id="327" r:id="rId27"/>
    <p:sldId id="329" r:id="rId28"/>
    <p:sldId id="331" r:id="rId29"/>
    <p:sldId id="333" r:id="rId30"/>
    <p:sldId id="334" r:id="rId31"/>
    <p:sldId id="335" r:id="rId32"/>
    <p:sldId id="278" r:id="rId33"/>
    <p:sldId id="280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7" autoAdjust="0"/>
    <p:restoredTop sz="94660"/>
  </p:normalViewPr>
  <p:slideViewPr>
    <p:cSldViewPr>
      <p:cViewPr varScale="1">
        <p:scale>
          <a:sx n="59" d="100"/>
          <a:sy n="59" d="100"/>
        </p:scale>
        <p:origin x="148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vi-VN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vi-VN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vi-VN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6D6ADDD-E68D-40FA-A6D3-D3DA138BE34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44866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B4EB5F-58A9-44CD-84D4-70632ED6853F}" type="slidenum">
              <a:rPr lang="en-US" altLang="vi-VN"/>
              <a:pPr/>
              <a:t>6</a:t>
            </a:fld>
            <a:endParaRPr lang="en-US" altLang="vi-VN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80F3F-7F8A-4CFB-900D-DAE5A7D6BA53}" type="slidenum">
              <a:rPr lang="en-US" altLang="vi-VN"/>
              <a:pPr/>
              <a:t>7</a:t>
            </a:fld>
            <a:endParaRPr lang="en-US" altLang="vi-VN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1FB6CD-83AA-45A7-BD62-E7A2FF3A741D}" type="slidenum">
              <a:rPr lang="en-US" altLang="vi-VN"/>
              <a:pPr/>
              <a:t>14</a:t>
            </a:fld>
            <a:endParaRPr lang="en-US" altLang="vi-VN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BBEAC3-1CED-4AB8-B342-F36EE722FF36}" type="slidenum">
              <a:rPr lang="en-US" altLang="vi-VN"/>
              <a:pPr/>
              <a:t>16</a:t>
            </a:fld>
            <a:endParaRPr lang="en-US" altLang="vi-VN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BBE44A2D-3F15-4C74-9BD5-42D27282C4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FF64083F-C0E0-4D3C-A5AB-1DA069C38E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2094555A-9213-4CF8-9DAF-3D6BC96172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A2C4AE-EE56-4B8B-A0E7-EBB19FA3061F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F0A306C-D11C-41AD-8AF1-E03B2983786E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28681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82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83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84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85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86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87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88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89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0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1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2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3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4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5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6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7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8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699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0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1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2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3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4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5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6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7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8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09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10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711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8712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74F46-3E37-4A0F-83EB-E0AE736058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69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FB0EF-3B40-4DB3-9D05-769A8740A7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551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4338255-0423-4171-99A0-F6E99353AC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64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E0633-8D23-4FB0-BAC8-A59A0DA5A0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00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E590B-B98B-41B7-9953-5F4EDC280D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75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3E5E2-9D82-470C-B0E2-75963E1B98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92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D326B-D23C-4DE1-90DC-4F2A39EEF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92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A0BF1-0E90-479D-B70E-75D9DFC966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21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35FC3-D9F3-4B4C-BFFA-7F866A01CB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80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6978C-E6CF-4C17-95C5-0F6DC679E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811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2AC9E-378D-4D7B-83A9-EFC6ECDEAC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45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FDDED4A7-1C39-4E2F-BAE9-F59B75CEB22C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7656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27657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58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59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0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1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2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3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4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5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6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7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8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69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0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1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2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3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4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5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6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7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8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79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0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1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2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3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4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5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6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687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0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34.jpeg"/><Relationship Id="rId7" Type="http://schemas.openxmlformats.org/officeDocument/2006/relationships/image" Target="../media/image10.w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11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13.wmf"/><Relationship Id="rId4" Type="http://schemas.openxmlformats.org/officeDocument/2006/relationships/image" Target="../media/image35.jpeg"/><Relationship Id="rId9" Type="http://schemas.openxmlformats.org/officeDocument/2006/relationships/image" Target="../media/image1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wmf"/><Relationship Id="rId7" Type="http://schemas.openxmlformats.org/officeDocument/2006/relationships/image" Target="../media/image14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0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3553A06-38B7-47AB-9890-1A3E2F074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E0085A8-9B64-4E98-B912-D2CBD0D73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B8">
            <a:extLst>
              <a:ext uri="{FF2B5EF4-FFF2-40B4-BE49-F238E27FC236}">
                <a16:creationId xmlns:a16="http://schemas.microsoft.com/office/drawing/2014/main" id="{F1215FF0-9F46-4122-9CC1-C98E8C7D7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1518B734-DEC1-40AE-9F67-7BA3E22C0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051" y="847629"/>
            <a:ext cx="6172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3078" name="Picture 7" descr="BAR_EL~1">
            <a:extLst>
              <a:ext uri="{FF2B5EF4-FFF2-40B4-BE49-F238E27FC236}">
                <a16:creationId xmlns:a16="http://schemas.microsoft.com/office/drawing/2014/main" id="{69FECB93-6FB2-47D5-AF67-1C836BFC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50394" y="1373584"/>
            <a:ext cx="2914650" cy="4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4" descr="1018265obiutmb6vk">
            <a:extLst>
              <a:ext uri="{FF2B5EF4-FFF2-40B4-BE49-F238E27FC236}">
                <a16:creationId xmlns:a16="http://schemas.microsoft.com/office/drawing/2014/main" id="{E2B92897-BCDD-43D1-A2FF-D6304706F8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8135" y="4292995"/>
            <a:ext cx="571500" cy="213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5" descr="1018265obiutmb6vk">
            <a:extLst>
              <a:ext uri="{FF2B5EF4-FFF2-40B4-BE49-F238E27FC236}">
                <a16:creationId xmlns:a16="http://schemas.microsoft.com/office/drawing/2014/main" id="{1DE62878-5D8D-477E-9A86-2648F4CAAA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8235" y="5262324"/>
            <a:ext cx="571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6" descr="Bauernbar">
            <a:extLst>
              <a:ext uri="{FF2B5EF4-FFF2-40B4-BE49-F238E27FC236}">
                <a16:creationId xmlns:a16="http://schemas.microsoft.com/office/drawing/2014/main" id="{95D9738D-8137-422D-A6FE-3EBAB03F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94" y="3429000"/>
            <a:ext cx="3371850" cy="92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19">
            <a:extLst>
              <a:ext uri="{FF2B5EF4-FFF2-40B4-BE49-F238E27FC236}">
                <a16:creationId xmlns:a16="http://schemas.microsoft.com/office/drawing/2014/main" id="{51B215E1-FC86-4678-8346-DFC65B635F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7018" y="4526818"/>
            <a:ext cx="3781902" cy="7387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TỰ NHIÊN VÀ XÃ HỘI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A1E167-9747-43BD-A964-A8AA8014D908}"/>
              </a:ext>
            </a:extLst>
          </p:cNvPr>
          <p:cNvSpPr/>
          <p:nvPr/>
        </p:nvSpPr>
        <p:spPr>
          <a:xfrm>
            <a:off x="1678781" y="2901518"/>
            <a:ext cx="5786438" cy="219313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5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5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3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3FBB409-3836-4761-8980-CD66A2DE4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85" y="615418"/>
            <a:ext cx="982980" cy="10066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35844" name="Picture 4" descr="Copy (3) of Than ca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58200" cy="6324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200400" y="6019800"/>
            <a:ext cx="38862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/>
              <a:t>   </a:t>
            </a:r>
            <a:r>
              <a:rPr lang="en-US" altLang="vi-VN" sz="2800"/>
              <a:t>Cây dưa chuột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81000" y="60960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3</a:t>
            </a:r>
          </a:p>
        </p:txBody>
      </p:sp>
      <p:sp>
        <p:nvSpPr>
          <p:cNvPr id="35848" name="AutoShape 8" descr="9k="/>
          <p:cNvSpPr>
            <a:spLocks noChangeAspect="1" noChangeArrowheads="1"/>
          </p:cNvSpPr>
          <p:nvPr/>
        </p:nvSpPr>
        <p:spPr bwMode="auto">
          <a:xfrm>
            <a:off x="3429000" y="2667000"/>
            <a:ext cx="228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 altLang="vi-VN"/>
          </a:p>
        </p:txBody>
      </p:sp>
      <p:pic>
        <p:nvPicPr>
          <p:cNvPr id="35850" name="Picture 10" descr="b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58200" cy="62484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 descr="ANd9GcQqNqHnLLo6dZZnz2oRDUvdQo7iPhwU_JVzD8BaM0-dawW4QQAH8q05UA72-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82000" cy="6400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762000" y="6008688"/>
            <a:ext cx="2667000" cy="54451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bầu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1905000" y="6084888"/>
            <a:ext cx="2743200" cy="54451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hồ tiêu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1" animBg="1"/>
      <p:bldP spid="35846" grpId="1" animBg="1"/>
      <p:bldP spid="35853" grpId="0" animBg="1"/>
      <p:bldP spid="35853" grpId="1" animBg="1"/>
      <p:bldP spid="358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838200" y="19812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u="sng">
                <a:solidFill>
                  <a:srgbClr val="0000CC"/>
                </a:solidFill>
                <a:latin typeface="Times New Roman" pitchFamily="18" charset="0"/>
              </a:rPr>
              <a:t>Hoạt động 1</a:t>
            </a:r>
            <a:r>
              <a:rPr lang="en-US" altLang="vi-VN" sz="2400" b="1">
                <a:solidFill>
                  <a:srgbClr val="0000CC"/>
                </a:solidFill>
                <a:latin typeface="Times New Roman" pitchFamily="18" charset="0"/>
              </a:rPr>
              <a:t> : Tìm hiểu về cách mọc của thân cây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33400" y="2863850"/>
            <a:ext cx="838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solidFill>
                  <a:schemeClr val="bg1"/>
                </a:solidFill>
              </a:rPr>
              <a:t>  </a:t>
            </a:r>
            <a:r>
              <a:rPr lang="en-US" altLang="vi-VN" sz="2800" b="1">
                <a:latin typeface="Times New Roman" pitchFamily="18" charset="0"/>
              </a:rPr>
              <a:t>Chỉ và nói tên các cây có thân mọc đứng, thân leo, thân bò trong các hình sách giáo khoa trang 78, 79.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609600" y="4175125"/>
            <a:ext cx="78501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4000">
                <a:solidFill>
                  <a:srgbClr val="0000CC"/>
                </a:solidFill>
                <a:latin typeface="Times New Roman" pitchFamily="18" charset="0"/>
              </a:rPr>
              <a:t>Các cây thường có thân mọc đứng; một số cây có thân leo, thân bò.</a:t>
            </a:r>
          </a:p>
        </p:txBody>
      </p:sp>
      <p:grpSp>
        <p:nvGrpSpPr>
          <p:cNvPr id="37903" name="Group 15"/>
          <p:cNvGrpSpPr>
            <a:grpSpLocks/>
          </p:cNvGrpSpPr>
          <p:nvPr/>
        </p:nvGrpSpPr>
        <p:grpSpPr bwMode="auto">
          <a:xfrm>
            <a:off x="-228600" y="0"/>
            <a:ext cx="9525000" cy="6858000"/>
            <a:chOff x="48" y="-6"/>
            <a:chExt cx="5631" cy="4271"/>
          </a:xfrm>
        </p:grpSpPr>
        <p:pic>
          <p:nvPicPr>
            <p:cNvPr id="37904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5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6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7" name="Picture 7" descr="CRNRC40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8" name="Picture 8" descr="CRNRC40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9" name="Picture 9" descr="CRNRC4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0" name="Picture 10" descr="CRNRC40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1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914400" y="838200"/>
            <a:ext cx="701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u="sng">
                <a:solidFill>
                  <a:srgbClr val="0000CC"/>
                </a:solidFill>
                <a:latin typeface="Times New Roman" pitchFamily="18" charset="0"/>
              </a:rPr>
              <a:t>Hoạt động 1</a:t>
            </a:r>
            <a:r>
              <a:rPr lang="en-US" altLang="vi-VN" sz="2400" b="1">
                <a:solidFill>
                  <a:srgbClr val="0000CC"/>
                </a:solidFill>
                <a:latin typeface="Times New Roman" pitchFamily="18" charset="0"/>
              </a:rPr>
              <a:t> : Tìm hiểu về cấu tạo của thân cây</a:t>
            </a:r>
          </a:p>
        </p:txBody>
      </p:sp>
      <p:pic>
        <p:nvPicPr>
          <p:cNvPr id="72711" name="Picture 7" descr="Than ca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2895600" cy="1447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8" descr="Copy of Than ca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2819400" cy="1447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3" name="Picture 9" descr="Copy (3) of Than ca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2743200" cy="1447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152400" y="33528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1</a:t>
            </a: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3276600" y="33528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2</a:t>
            </a: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6248400" y="33528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3</a:t>
            </a:r>
          </a:p>
        </p:txBody>
      </p:sp>
      <p:pic>
        <p:nvPicPr>
          <p:cNvPr id="72723" name="Picture 19" descr="Than cay1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3810000" cy="1295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4" name="Picture 20" descr="Copy of Than cay1"/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3581400" cy="1295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6" name="Picture 22" descr="Copy (2) of Than cay1"/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57800"/>
            <a:ext cx="3581400" cy="1600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762000" y="47244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4</a:t>
            </a:r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4724400" y="47244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5</a:t>
            </a:r>
          </a:p>
        </p:txBody>
      </p:sp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4724400" y="64008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7</a:t>
            </a: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381000" y="1143000"/>
            <a:ext cx="7772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>
                <a:latin typeface="Times New Roman" pitchFamily="18" charset="0"/>
              </a:rPr>
              <a:t>Chỉ và nói tên các cây có thân gỗ (cứng), cây có thân thảo ( thân mềm ) trong các hình sách giáo khoa trang 78, 79 và cây có sẵn.</a:t>
            </a:r>
          </a:p>
        </p:txBody>
      </p:sp>
      <p:sp>
        <p:nvSpPr>
          <p:cNvPr id="72732" name="Line 28"/>
          <p:cNvSpPr>
            <a:spLocks noChangeShapeType="1"/>
          </p:cNvSpPr>
          <p:nvPr/>
        </p:nvSpPr>
        <p:spPr bwMode="auto">
          <a:xfrm>
            <a:off x="1447800" y="1524000"/>
            <a:ext cx="411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5867400" y="1524000"/>
            <a:ext cx="1905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533400" y="1905000"/>
            <a:ext cx="1447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72735" name="Picture 31" descr="Su hào FC0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57800"/>
            <a:ext cx="4191000" cy="1600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6" name="Text Box 32"/>
          <p:cNvSpPr txBox="1">
            <a:spLocks noChangeArrowheads="1"/>
          </p:cNvSpPr>
          <p:nvPr/>
        </p:nvSpPr>
        <p:spPr bwMode="auto">
          <a:xfrm>
            <a:off x="381000" y="64008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vi-VN" sz="2400" b="1"/>
              <a:t>6</a:t>
            </a:r>
            <a:endParaRPr lang="en-US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2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32" grpId="0" animBg="1"/>
      <p:bldP spid="72733" grpId="0" animBg="1"/>
      <p:bldP spid="727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42" name="Text Box 158"/>
          <p:cNvSpPr txBox="1">
            <a:spLocks noChangeArrowheads="1"/>
          </p:cNvSpPr>
          <p:nvPr/>
        </p:nvSpPr>
        <p:spPr bwMode="auto">
          <a:xfrm>
            <a:off x="533400" y="3900488"/>
            <a:ext cx="8077200" cy="18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</a:rPr>
              <a:t>     </a:t>
            </a:r>
            <a:r>
              <a:rPr lang="en-US" altLang="vi-VN" sz="2800" b="1" u="sng">
                <a:solidFill>
                  <a:srgbClr val="0000FF"/>
                </a:solidFill>
                <a:latin typeface="Times New Roman" pitchFamily="18" charset="0"/>
              </a:rPr>
              <a:t>Phân loại các cây thành hai nhóm :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</a:rPr>
              <a:t>Nhóm thân gỗ (cứng) 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</a:rPr>
              <a:t>Nhóm thân thảo (mềm) :</a:t>
            </a:r>
            <a:r>
              <a:rPr lang="en-US" altLang="vi-VN" sz="28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2147" name="Line 163"/>
          <p:cNvSpPr>
            <a:spLocks noChangeShapeType="1"/>
          </p:cNvSpPr>
          <p:nvPr/>
        </p:nvSpPr>
        <p:spPr bwMode="auto">
          <a:xfrm>
            <a:off x="1600200" y="2743200"/>
            <a:ext cx="48006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2149" name="Line 165"/>
          <p:cNvSpPr>
            <a:spLocks noChangeShapeType="1"/>
          </p:cNvSpPr>
          <p:nvPr/>
        </p:nvSpPr>
        <p:spPr bwMode="auto">
          <a:xfrm>
            <a:off x="533400" y="3200400"/>
            <a:ext cx="33528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42151" name="Group 167"/>
          <p:cNvGrpSpPr>
            <a:grpSpLocks/>
          </p:cNvGrpSpPr>
          <p:nvPr/>
        </p:nvGrpSpPr>
        <p:grpSpPr bwMode="auto">
          <a:xfrm>
            <a:off x="-228600" y="0"/>
            <a:ext cx="9525000" cy="6858000"/>
            <a:chOff x="48" y="-6"/>
            <a:chExt cx="5631" cy="4271"/>
          </a:xfrm>
        </p:grpSpPr>
        <p:pic>
          <p:nvPicPr>
            <p:cNvPr id="42152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153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154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155" name="Picture 7" descr="CRNRC40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156" name="Picture 8" descr="CRNRC40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157" name="Picture 9" descr="CRNRC4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158" name="Picture 10" descr="CRNRC40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159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161" name="Rectangle 177"/>
          <p:cNvSpPr>
            <a:spLocks noChangeArrowheads="1"/>
          </p:cNvSpPr>
          <p:nvPr/>
        </p:nvSpPr>
        <p:spPr bwMode="auto">
          <a:xfrm>
            <a:off x="381000" y="2286000"/>
            <a:ext cx="7772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Chỉ và nói tên các cây có thân gỗ (cứng), cây có thân thảo ( thân mềm ) trong các hình sách giáo khoa trang 78, 79 và cây có sẵn.</a:t>
            </a:r>
          </a:p>
        </p:txBody>
      </p:sp>
      <p:sp>
        <p:nvSpPr>
          <p:cNvPr id="42162" name="Line 178"/>
          <p:cNvSpPr>
            <a:spLocks noChangeShapeType="1"/>
          </p:cNvSpPr>
          <p:nvPr/>
        </p:nvSpPr>
        <p:spPr bwMode="auto">
          <a:xfrm>
            <a:off x="6705600" y="2743200"/>
            <a:ext cx="9144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Than cay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267200" cy="2209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opy of Than cay1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4419600" cy="2209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5" descr="Copy (2) of Than cay1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19600"/>
            <a:ext cx="4419600" cy="2438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52400" y="38862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4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4572000" y="38862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5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4572000" y="64008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7</a:t>
            </a:r>
          </a:p>
        </p:txBody>
      </p:sp>
      <p:pic>
        <p:nvPicPr>
          <p:cNvPr id="70666" name="Picture 10" descr="Than cay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895600" cy="1905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 descr="Copy of Than cay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2819400" cy="1905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8" name="Picture 12" descr="Copy (3) of Than cay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"/>
            <a:ext cx="2743200" cy="1905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228600" y="16002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1</a:t>
            </a: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3276600" y="16002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2</a:t>
            </a: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6248400" y="16002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3</a:t>
            </a:r>
          </a:p>
        </p:txBody>
      </p:sp>
      <p:pic>
        <p:nvPicPr>
          <p:cNvPr id="70672" name="Picture 16" descr="Su hào FC0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4191000" cy="2362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228600" y="62484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vi-VN" sz="2400" b="1"/>
              <a:t>6</a:t>
            </a:r>
            <a:endParaRPr lang="en-US" altLang="vi-V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762000" y="3716338"/>
            <a:ext cx="7772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</a:rPr>
              <a:t>Có loại cây thân gỗ (nhãn, xoài,…), </a:t>
            </a:r>
          </a:p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</a:rPr>
              <a:t>có loại cây thân thảo (lúa, rau muống,…)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2743200" y="2057400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</a:rPr>
              <a:t>luận</a:t>
            </a:r>
            <a:endParaRPr lang="en-US" altLang="vi-VN" dirty="0">
              <a:latin typeface="Times New Roman" pitchFamily="18" charset="0"/>
            </a:endParaRPr>
          </a:p>
        </p:txBody>
      </p:sp>
      <p:grpSp>
        <p:nvGrpSpPr>
          <p:cNvPr id="48137" name="Group 9"/>
          <p:cNvGrpSpPr>
            <a:grpSpLocks/>
          </p:cNvGrpSpPr>
          <p:nvPr/>
        </p:nvGrpSpPr>
        <p:grpSpPr bwMode="auto">
          <a:xfrm>
            <a:off x="-228600" y="0"/>
            <a:ext cx="9525000" cy="6858000"/>
            <a:chOff x="48" y="-6"/>
            <a:chExt cx="5631" cy="4271"/>
          </a:xfrm>
        </p:grpSpPr>
        <p:pic>
          <p:nvPicPr>
            <p:cNvPr id="48138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1" name="Picture 7" descr="CRNRC40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2" name="Picture 8" descr="CRNRC40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3" name="Picture 9" descr="CRNRC4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4" name="Picture 10" descr="CRNRC40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5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50185" name="Picture 9" descr="Su hào FC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381000"/>
            <a:ext cx="22669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7" name="Picture 11" descr="2012-09-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458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7086600" y="5334000"/>
            <a:ext cx="1981200" cy="544513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/>
              <a:t>   </a:t>
            </a:r>
            <a:r>
              <a:rPr lang="en-US" altLang="vi-VN" sz="2800">
                <a:latin typeface="Times New Roman" pitchFamily="18" charset="0"/>
              </a:rPr>
              <a:t>Cây su hào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533400" y="5795963"/>
            <a:ext cx="6858000" cy="604837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>
                <a:latin typeface="Times New Roman" pitchFamily="18" charset="0"/>
              </a:rPr>
              <a:t>Cây su hào có thân phình to thành củ.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8" grpId="0" animBg="1"/>
      <p:bldP spid="50188" grpId="1" animBg="1"/>
      <p:bldP spid="501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743200" y="1187450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</a:rPr>
              <a:t>KẾT LUẬN</a:t>
            </a:r>
            <a:endParaRPr lang="en-US" altLang="vi-VN" dirty="0">
              <a:latin typeface="Times New Roman" pitchFamily="18" charset="0"/>
            </a:endParaRPr>
          </a:p>
        </p:txBody>
      </p:sp>
      <p:sp>
        <p:nvSpPr>
          <p:cNvPr id="52231" name="AutoShape 7"/>
          <p:cNvSpPr>
            <a:spLocks noChangeArrowheads="1"/>
          </p:cNvSpPr>
          <p:nvPr/>
        </p:nvSpPr>
        <p:spPr bwMode="auto">
          <a:xfrm>
            <a:off x="381000" y="1371600"/>
            <a:ext cx="8382000" cy="5029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 sz="2800"/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219200" y="2468563"/>
            <a:ext cx="7391400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dirty="0">
                <a:solidFill>
                  <a:srgbClr val="0000CC"/>
                </a:solidFill>
              </a:rPr>
              <a:t>-</a:t>
            </a:r>
            <a:r>
              <a:rPr lang="en-US" altLang="vi-VN" dirty="0"/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cây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thường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thân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mọc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đứng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;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một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cây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thân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leo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thân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bò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loại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cây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thân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gỗ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(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nhãn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xoài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,…),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loại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cây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thân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thảo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(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lúa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rau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muống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,…).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Cây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su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hào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thân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phình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to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itchFamily="18" charset="0"/>
              </a:rPr>
              <a:t>củ</a:t>
            </a:r>
            <a:r>
              <a:rPr lang="en-US" altLang="vi-VN" sz="3200" b="1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  <p:grpSp>
        <p:nvGrpSpPr>
          <p:cNvPr id="52234" name="Group 10"/>
          <p:cNvGrpSpPr>
            <a:grpSpLocks/>
          </p:cNvGrpSpPr>
          <p:nvPr/>
        </p:nvGrpSpPr>
        <p:grpSpPr bwMode="auto">
          <a:xfrm>
            <a:off x="-228600" y="0"/>
            <a:ext cx="9525000" cy="6858000"/>
            <a:chOff x="48" y="-6"/>
            <a:chExt cx="5631" cy="4271"/>
          </a:xfrm>
        </p:grpSpPr>
        <p:pic>
          <p:nvPicPr>
            <p:cNvPr id="52235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6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7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8" name="Picture 7" descr="CRNRC40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9" name="Picture 8" descr="CRNRC40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9" descr="CRNRC4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10" descr="CRNRC40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2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79" name="Group 59"/>
          <p:cNvGraphicFramePr>
            <a:graphicFrameLocks noGrp="1"/>
          </p:cNvGraphicFramePr>
          <p:nvPr>
            <p:ph/>
          </p:nvPr>
        </p:nvGraphicFramePr>
        <p:xfrm>
          <a:off x="457200" y="1320800"/>
          <a:ext cx="8229600" cy="4773613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5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Cấu tạo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Cách mọc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Thân gỗ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Thân thảo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5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Đứng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Xoài, mai, bàng, khế,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dừa, chanh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Lúa, hoa huệ, cà chua, rau cải, chuối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6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Leo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Bí xanh, mướp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6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</a:rPr>
                        <a:t>Bò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6937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9890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2827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39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197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543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115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Rau má, dưa hấu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347" name="Line 27"/>
          <p:cNvSpPr>
            <a:spLocks noChangeShapeType="1"/>
          </p:cNvSpPr>
          <p:nvPr/>
        </p:nvSpPr>
        <p:spPr bwMode="auto">
          <a:xfrm>
            <a:off x="457200" y="1371600"/>
            <a:ext cx="2286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6366" name="Group 46"/>
          <p:cNvGrpSpPr>
            <a:grpSpLocks/>
          </p:cNvGrpSpPr>
          <p:nvPr/>
        </p:nvGrpSpPr>
        <p:grpSpPr bwMode="auto">
          <a:xfrm>
            <a:off x="-228600" y="0"/>
            <a:ext cx="9525000" cy="6858000"/>
            <a:chOff x="48" y="-6"/>
            <a:chExt cx="5631" cy="4271"/>
          </a:xfrm>
        </p:grpSpPr>
        <p:pic>
          <p:nvPicPr>
            <p:cNvPr id="56367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8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9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70" name="Picture 7" descr="CRNRC40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71" name="Picture 8" descr="CRNRC40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72" name="Picture 9" descr="CRNRC4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73" name="Picture 10" descr="CRNRC40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74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743200" y="1187450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itchFamily="18" charset="0"/>
              </a:rPr>
              <a:t>luận</a:t>
            </a:r>
            <a:endParaRPr lang="en-US" altLang="vi-VN" dirty="0">
              <a:latin typeface="Times New Roman" pitchFamily="18" charset="0"/>
            </a:endParaRPr>
          </a:p>
        </p:txBody>
      </p:sp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457200" y="1447800"/>
            <a:ext cx="8229600" cy="48768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 sz="2800"/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066800" y="2392363"/>
            <a:ext cx="7543800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>
                <a:solidFill>
                  <a:srgbClr val="0000CC"/>
                </a:solidFill>
              </a:rPr>
              <a:t>-</a:t>
            </a:r>
            <a:r>
              <a:rPr lang="en-US" altLang="vi-VN"/>
              <a:t> </a:t>
            </a:r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</a:rPr>
              <a:t>Các cây thường có thân mọc đứng ; một số cây có thân leo, thân bò.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</a:rPr>
              <a:t>Có loại cây thân gỗ ( nhãn, xoài,…), có loại cây thân thảo (lúa, rau muống,…).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</a:rPr>
              <a:t>Cây su hào có thân phình to thành củ.</a:t>
            </a:r>
          </a:p>
        </p:txBody>
      </p:sp>
      <p:grpSp>
        <p:nvGrpSpPr>
          <p:cNvPr id="57351" name="Group 7"/>
          <p:cNvGrpSpPr>
            <a:grpSpLocks/>
          </p:cNvGrpSpPr>
          <p:nvPr/>
        </p:nvGrpSpPr>
        <p:grpSpPr bwMode="auto">
          <a:xfrm>
            <a:off x="-228600" y="0"/>
            <a:ext cx="9525000" cy="6858000"/>
            <a:chOff x="48" y="-6"/>
            <a:chExt cx="5631" cy="4271"/>
          </a:xfrm>
        </p:grpSpPr>
        <p:pic>
          <p:nvPicPr>
            <p:cNvPr id="57352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3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4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5" name="Picture 7" descr="CRNRC40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6" name="Picture 8" descr="CRNRC40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7" name="Picture 9" descr="CRNRC4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8" name="Picture 10" descr="CRNRC40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9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2743200" y="914400"/>
            <a:ext cx="5181600" cy="685800"/>
          </a:xfrm>
          <a:prstGeom prst="cloudCallout">
            <a:avLst>
              <a:gd name="adj1" fmla="val -16944"/>
              <a:gd name="adj2" fmla="val 8495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57200" y="1752600"/>
            <a:ext cx="84582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dirty="0" err="1"/>
              <a:t>Nêu</a:t>
            </a:r>
            <a:r>
              <a:rPr lang="en-US" altLang="vi-VN" sz="2800" dirty="0"/>
              <a:t> </a:t>
            </a:r>
            <a:r>
              <a:rPr lang="en-US" altLang="vi-VN" sz="2800" dirty="0" err="1"/>
              <a:t>những</a:t>
            </a:r>
            <a:r>
              <a:rPr lang="en-US" altLang="vi-VN" sz="2800" dirty="0"/>
              <a:t> </a:t>
            </a:r>
            <a:r>
              <a:rPr lang="en-US" altLang="vi-VN" sz="2800" dirty="0" err="1"/>
              <a:t>điểm</a:t>
            </a:r>
            <a:r>
              <a:rPr lang="en-US" altLang="vi-VN" sz="2800" dirty="0"/>
              <a:t> </a:t>
            </a:r>
            <a:r>
              <a:rPr lang="en-US" altLang="vi-VN" sz="2800" dirty="0" err="1"/>
              <a:t>giống</a:t>
            </a:r>
            <a:r>
              <a:rPr lang="en-US" altLang="vi-VN" sz="2800" dirty="0"/>
              <a:t> </a:t>
            </a:r>
            <a:r>
              <a:rPr lang="en-US" altLang="vi-VN" sz="2800" dirty="0" err="1"/>
              <a:t>nhau</a:t>
            </a:r>
            <a:r>
              <a:rPr lang="en-US" altLang="vi-VN" sz="2800" dirty="0"/>
              <a:t> </a:t>
            </a:r>
            <a:r>
              <a:rPr lang="en-US" altLang="vi-VN" sz="2800" dirty="0" err="1"/>
              <a:t>và</a:t>
            </a:r>
            <a:r>
              <a:rPr lang="en-US" altLang="vi-VN" sz="2800" dirty="0"/>
              <a:t> </a:t>
            </a:r>
            <a:r>
              <a:rPr lang="en-US" altLang="vi-VN" sz="2800" dirty="0" err="1"/>
              <a:t>khác</a:t>
            </a:r>
            <a:r>
              <a:rPr lang="en-US" altLang="vi-VN" sz="2800" dirty="0"/>
              <a:t> </a:t>
            </a:r>
            <a:r>
              <a:rPr lang="en-US" altLang="vi-VN" sz="2800" dirty="0" err="1"/>
              <a:t>nhau</a:t>
            </a:r>
            <a:r>
              <a:rPr lang="en-US" altLang="vi-VN" sz="2800" dirty="0"/>
              <a:t> </a:t>
            </a:r>
          </a:p>
          <a:p>
            <a:pPr>
              <a:spcBef>
                <a:spcPct val="50000"/>
              </a:spcBef>
            </a:pPr>
            <a:r>
              <a:rPr lang="en-US" altLang="vi-VN" sz="2800" dirty="0" err="1"/>
              <a:t>của</a:t>
            </a:r>
            <a:r>
              <a:rPr lang="en-US" altLang="vi-VN" sz="2800" dirty="0"/>
              <a:t> </a:t>
            </a:r>
            <a:r>
              <a:rPr lang="en-US" altLang="vi-VN" sz="2800" dirty="0" err="1"/>
              <a:t>cây</a:t>
            </a:r>
            <a:r>
              <a:rPr lang="en-US" altLang="vi-VN" sz="2800" dirty="0"/>
              <a:t> </a:t>
            </a:r>
            <a:r>
              <a:rPr lang="en-US" altLang="vi-VN" sz="2800" dirty="0" err="1"/>
              <a:t>cối</a:t>
            </a:r>
            <a:r>
              <a:rPr lang="en-US" altLang="vi-VN" sz="2800" dirty="0"/>
              <a:t> </a:t>
            </a:r>
            <a:r>
              <a:rPr lang="en-US" altLang="vi-VN" sz="2800" dirty="0" err="1"/>
              <a:t>xung</a:t>
            </a:r>
            <a:r>
              <a:rPr lang="en-US" altLang="vi-VN" sz="2800" dirty="0"/>
              <a:t> </a:t>
            </a:r>
            <a:r>
              <a:rPr lang="en-US" altLang="vi-VN" sz="2800" dirty="0" err="1"/>
              <a:t>quanh</a:t>
            </a:r>
            <a:r>
              <a:rPr lang="en-US" altLang="vi-VN" sz="2800" dirty="0"/>
              <a:t> </a:t>
            </a:r>
            <a:r>
              <a:rPr lang="en-US" altLang="vi-VN" sz="2800" dirty="0" err="1"/>
              <a:t>chúng</a:t>
            </a:r>
            <a:r>
              <a:rPr lang="en-US" altLang="vi-VN" sz="2800" dirty="0"/>
              <a:t> ta?</a:t>
            </a:r>
          </a:p>
        </p:txBody>
      </p:sp>
      <p:sp>
        <p:nvSpPr>
          <p:cNvPr id="26633" name="AutoShape 9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5" name="AutoShape 11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7" name="AutoShape 13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6639" name="Picture 15" descr="ng-ho-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95600"/>
            <a:ext cx="3200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41" name="AutoShape 1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6647" name="Picture 23" descr="l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3200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9" name="Picture 25" descr="9iTJ1250765159_hoasu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24200"/>
            <a:ext cx="2590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152400" y="3429000"/>
            <a:ext cx="89154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vi-VN" sz="3600" dirty="0" err="1">
                <a:solidFill>
                  <a:srgbClr val="0000CC"/>
                </a:solidFill>
              </a:rPr>
              <a:t>Giống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nhau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chúng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đều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có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các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bộ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phận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của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cây</a:t>
            </a:r>
            <a:r>
              <a:rPr lang="en-US" altLang="vi-VN" sz="3600" dirty="0">
                <a:solidFill>
                  <a:srgbClr val="0000CC"/>
                </a:solidFill>
              </a:rPr>
              <a:t>. </a:t>
            </a:r>
            <a:r>
              <a:rPr lang="en-US" altLang="vi-VN" sz="3600" dirty="0" err="1">
                <a:solidFill>
                  <a:srgbClr val="0000CC"/>
                </a:solidFill>
              </a:rPr>
              <a:t>Chúng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có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hình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dạng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và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độ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lớn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khác</a:t>
            </a:r>
            <a:r>
              <a:rPr lang="en-US" altLang="vi-VN" sz="3600" dirty="0">
                <a:solidFill>
                  <a:srgbClr val="0000CC"/>
                </a:solidFill>
              </a:rPr>
              <a:t> </a:t>
            </a:r>
            <a:r>
              <a:rPr lang="en-US" altLang="vi-VN" sz="3600" dirty="0" err="1">
                <a:solidFill>
                  <a:srgbClr val="0000CC"/>
                </a:solidFill>
              </a:rPr>
              <a:t>nhau</a:t>
            </a:r>
            <a:r>
              <a:rPr lang="en-US" altLang="vi-VN" sz="3600" dirty="0">
                <a:solidFill>
                  <a:srgbClr val="0000CC"/>
                </a:solidFill>
              </a:rPr>
              <a:t>.</a:t>
            </a:r>
            <a:r>
              <a:rPr lang="en-US" altLang="vi-VN" sz="3600" dirty="0">
                <a:solidFill>
                  <a:srgbClr val="003300"/>
                </a:solidFill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6631" grpId="0"/>
      <p:bldP spid="266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AutoShape 5"/>
          <p:cNvSpPr>
            <a:spLocks noChangeArrowheads="1"/>
          </p:cNvSpPr>
          <p:nvPr/>
        </p:nvSpPr>
        <p:spPr bwMode="auto">
          <a:xfrm>
            <a:off x="2514600" y="1143000"/>
            <a:ext cx="4267200" cy="685800"/>
          </a:xfrm>
          <a:prstGeom prst="cloudCallout">
            <a:avLst>
              <a:gd name="adj1" fmla="val -34301"/>
              <a:gd name="adj2" fmla="val 7870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vi-VN" sz="3600">
                <a:solidFill>
                  <a:srgbClr val="0000CC"/>
                </a:solidFill>
                <a:latin typeface="Times New Roman" pitchFamily="18" charset="0"/>
              </a:rPr>
              <a:t>Đoán cây : 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381000" y="1600200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mai   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457200" y="1600200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dưa hấu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457200" y="1600200"/>
            <a:ext cx="266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phượng vĩ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457200" y="1614488"/>
            <a:ext cx="2667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lúa</a:t>
            </a:r>
          </a:p>
        </p:txBody>
      </p:sp>
      <p:sp>
        <p:nvSpPr>
          <p:cNvPr id="73738" name="AutoShape 10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73739" name="Picture 11" descr="trangbh20121229153230704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6629400" cy="4343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0" name="AutoShape 12" descr="9k="/>
          <p:cNvSpPr>
            <a:spLocks noChangeAspect="1" noChangeArrowheads="1"/>
          </p:cNvSpPr>
          <p:nvPr/>
        </p:nvSpPr>
        <p:spPr bwMode="auto">
          <a:xfrm>
            <a:off x="4267200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73741" name="Picture 13" descr="Royal_Poincia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6629400" cy="4343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2" name="Picture 14" descr="1348460786_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6629400" cy="4343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3" name="Picture 15" descr="SAM_01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6629400" cy="4343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744" name="Group 16"/>
          <p:cNvGrpSpPr>
            <a:grpSpLocks/>
          </p:cNvGrpSpPr>
          <p:nvPr/>
        </p:nvGrpSpPr>
        <p:grpSpPr bwMode="auto">
          <a:xfrm>
            <a:off x="-228600" y="0"/>
            <a:ext cx="9525000" cy="7010400"/>
            <a:chOff x="48" y="-6"/>
            <a:chExt cx="5631" cy="4271"/>
          </a:xfrm>
        </p:grpSpPr>
        <p:pic>
          <p:nvPicPr>
            <p:cNvPr id="73745" name="Picture 15" descr="XMSTRER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6" name="Picture 15" descr="XMSTRER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7" name="Picture 15" descr="XMSTRER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8" name="Picture 7" descr="CRNRC40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9" name="Picture 8" descr="CRNRC40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50" name="Picture 9" descr="CRNRC40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51" name="Picture 10" descr="CRNRC4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52" name="Picture 15" descr="XMSTRER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53" name="AutoShape 25" descr="9k="/>
          <p:cNvSpPr>
            <a:spLocks noChangeAspect="1" noChangeArrowheads="1"/>
          </p:cNvSpPr>
          <p:nvPr/>
        </p:nvSpPr>
        <p:spPr bwMode="auto">
          <a:xfrm>
            <a:off x="3352800" y="2209800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73754" name="Picture 26" descr="ANd9GcTHRqdgTaByaVQ0ud_7XUA1LlPrw2agvmqLxat35D5iCQMGSuOARcu52CtP8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6629400" cy="43434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457200" y="1676400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bầu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7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/>
      <p:bldP spid="73734" grpId="1"/>
      <p:bldP spid="73735" grpId="0"/>
      <p:bldP spid="73735" grpId="1"/>
      <p:bldP spid="73736" grpId="0"/>
      <p:bldP spid="73736" grpId="1"/>
      <p:bldP spid="73737" grpId="0"/>
      <p:bldP spid="73737" grpId="1"/>
      <p:bldP spid="737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68B5D1D1-C0FC-475A-B100-16F43CC8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5">
            <a:extLst>
              <a:ext uri="{FF2B5EF4-FFF2-40B4-BE49-F238E27FC236}">
                <a16:creationId xmlns:a16="http://schemas.microsoft.com/office/drawing/2014/main" id="{67C5B9ED-A540-412A-8A87-B2E9989C8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4478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b="1" u="sng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</a:p>
        </p:txBody>
      </p:sp>
      <p:sp>
        <p:nvSpPr>
          <p:cNvPr id="43012" name="Rectangle 71">
            <a:extLst>
              <a:ext uri="{FF2B5EF4-FFF2-40B4-BE49-F238E27FC236}">
                <a16:creationId xmlns:a16="http://schemas.microsoft.com/office/drawing/2014/main" id="{5EC04ADD-977D-4C88-AFB8-B0F94D08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43200"/>
            <a:ext cx="81534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B68AFA-7671-4194-BA9B-7EAB21012989}"/>
              </a:ext>
            </a:extLst>
          </p:cNvPr>
          <p:cNvSpPr txBox="1">
            <a:spLocks/>
          </p:cNvSpPr>
          <p:nvPr/>
        </p:nvSpPr>
        <p:spPr bwMode="auto">
          <a:xfrm>
            <a:off x="533400" y="4953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Chức năng của thân cây</a:t>
            </a:r>
          </a:p>
        </p:txBody>
      </p:sp>
      <p:pic>
        <p:nvPicPr>
          <p:cNvPr id="11" name="Picture 10" descr="01">
            <a:extLst>
              <a:ext uri="{FF2B5EF4-FFF2-40B4-BE49-F238E27FC236}">
                <a16:creationId xmlns:a16="http://schemas.microsoft.com/office/drawing/2014/main" id="{E024062C-ECB8-4A04-A9B5-DCBFEDE151A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1066800"/>
            <a:ext cx="7034212" cy="4648200"/>
          </a:xfr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315FB77-CF3A-48CF-A9C6-9FD2503C906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200" y="5905500"/>
            <a:ext cx="8420100" cy="762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/>
            </a:pP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Rạch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thử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vào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thân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cây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cao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su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.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Em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thấy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gì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?</a:t>
            </a:r>
          </a:p>
          <a:p>
            <a:pPr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endParaRPr lang="en-US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DA6F79-AB1D-49B4-B85C-3BC64BFA9031}"/>
              </a:ext>
            </a:extLst>
          </p:cNvPr>
          <p:cNvCxnSpPr>
            <a:cxnSpLocks/>
          </p:cNvCxnSpPr>
          <p:nvPr/>
        </p:nvCxnSpPr>
        <p:spPr>
          <a:xfrm>
            <a:off x="5334000" y="2971800"/>
            <a:ext cx="685800" cy="1957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42A8614-8907-46CC-A193-22134F1B54A2}"/>
              </a:ext>
            </a:extLst>
          </p:cNvPr>
          <p:cNvSpPr txBox="1">
            <a:spLocks/>
          </p:cNvSpPr>
          <p:nvPr/>
        </p:nvSpPr>
        <p:spPr bwMode="auto">
          <a:xfrm>
            <a:off x="5562600" y="4903788"/>
            <a:ext cx="31892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404040"/>
              </a:buClr>
              <a:buSzTx/>
              <a:buFont typeface="Wingdings 2" panose="05020102010507070707" pitchFamily="18" charset="2"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Nhựa (mủ) chảy ra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>
            <a:extLst>
              <a:ext uri="{FF2B5EF4-FFF2-40B4-BE49-F238E27FC236}">
                <a16:creationId xmlns:a16="http://schemas.microsoft.com/office/drawing/2014/main" id="{61D52B4B-3622-49E2-BEEB-15CF651DE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12A02-556E-4B28-BE22-C7C94394EED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733800" y="5867400"/>
            <a:ext cx="3048000" cy="6858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Cây đu đủ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EE6E742-2951-4D09-A076-E82EA16B8A7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04800" y="1828800"/>
            <a:ext cx="2667000" cy="20574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Nhựa (mủ) chảy ra</a:t>
            </a:r>
          </a:p>
        </p:txBody>
      </p:sp>
      <p:pic>
        <p:nvPicPr>
          <p:cNvPr id="44037" name="Picture 3">
            <a:extLst>
              <a:ext uri="{FF2B5EF4-FFF2-40B4-BE49-F238E27FC236}">
                <a16:creationId xmlns:a16="http://schemas.microsoft.com/office/drawing/2014/main" id="{28F5BCA7-97C3-40D2-B219-8B66DE94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761" r="6667" b="6291"/>
          <a:stretch>
            <a:fillRect/>
          </a:stretch>
        </p:blipFill>
        <p:spPr bwMode="auto">
          <a:xfrm>
            <a:off x="2667000" y="381000"/>
            <a:ext cx="594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8486268-FE56-47DA-8C1F-DE98EDCE230C}"/>
              </a:ext>
            </a:extLst>
          </p:cNvPr>
          <p:cNvCxnSpPr>
            <a:cxnSpLocks/>
          </p:cNvCxnSpPr>
          <p:nvPr/>
        </p:nvCxnSpPr>
        <p:spPr>
          <a:xfrm flipH="1">
            <a:off x="2286000" y="3429000"/>
            <a:ext cx="2438400" cy="457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>
            <a:extLst>
              <a:ext uri="{FF2B5EF4-FFF2-40B4-BE49-F238E27FC236}">
                <a16:creationId xmlns:a16="http://schemas.microsoft.com/office/drawing/2014/main" id="{154AE04E-D3AB-4E98-B310-048D116F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>
            <a:extLst>
              <a:ext uri="{FF2B5EF4-FFF2-40B4-BE49-F238E27FC236}">
                <a16:creationId xmlns:a16="http://schemas.microsoft.com/office/drawing/2014/main" id="{E58A01AD-C32F-4C14-A2D9-F8D837A6F9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28600" y="76200"/>
            <a:ext cx="7123113" cy="923925"/>
          </a:xfrm>
        </p:spPr>
        <p:txBody>
          <a:bodyPr/>
          <a:lstStyle/>
          <a:p>
            <a:pPr eaLnBrk="1" hangingPunct="1"/>
            <a:r>
              <a:rPr lang="en-US" altLang="en-US" sz="2800" b="1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2:  Chức năng của thân cây</a:t>
            </a:r>
            <a:endParaRPr lang="en-US" altLang="en-US" sz="2800">
              <a:ln>
                <a:noFill/>
              </a:ln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45060" name="Content Placeholder 2">
            <a:extLst>
              <a:ext uri="{FF2B5EF4-FFF2-40B4-BE49-F238E27FC236}">
                <a16:creationId xmlns:a16="http://schemas.microsoft.com/office/drawing/2014/main" id="{7E77209D-946E-4A10-8B02-C698F0189DE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28600" y="4953000"/>
            <a:ext cx="8686800" cy="19050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3200" i="1">
                <a:latin typeface="Times New Roman" panose="02020603050405020304" pitchFamily="18" charset="0"/>
              </a:rPr>
              <a:t>- Bấm một ngọn cây mướp nhưng không làm đứt rời khỏi thân.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3200" i="1">
                <a:latin typeface="Times New Roman" panose="02020603050405020304" pitchFamily="18" charset="0"/>
              </a:rPr>
              <a:t>- Vài ngày sau, em thấy ngọn cây như thế nào?</a:t>
            </a:r>
          </a:p>
        </p:txBody>
      </p:sp>
      <p:pic>
        <p:nvPicPr>
          <p:cNvPr id="45061" name="Picture 2">
            <a:extLst>
              <a:ext uri="{FF2B5EF4-FFF2-40B4-BE49-F238E27FC236}">
                <a16:creationId xmlns:a16="http://schemas.microsoft.com/office/drawing/2014/main" id="{680C3368-2832-41CB-A770-831B7AEB3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t="1060" r="14607"/>
          <a:stretch>
            <a:fillRect/>
          </a:stretch>
        </p:blipFill>
        <p:spPr bwMode="auto">
          <a:xfrm>
            <a:off x="838200" y="871538"/>
            <a:ext cx="7620000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43748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>
            <a:extLst>
              <a:ext uri="{FF2B5EF4-FFF2-40B4-BE49-F238E27FC236}">
                <a16:creationId xmlns:a16="http://schemas.microsoft.com/office/drawing/2014/main" id="{E08FA4AE-951A-4BD1-AF67-304A3435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F976524B-484B-416D-8552-25F9FB6B6F8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0" y="2590800"/>
            <a:ext cx="1981200" cy="990600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Ngọn cây bị héo.</a:t>
            </a:r>
          </a:p>
        </p:txBody>
      </p:sp>
      <p:pic>
        <p:nvPicPr>
          <p:cNvPr id="46084" name="Content Placeholder 3">
            <a:extLst>
              <a:ext uri="{FF2B5EF4-FFF2-40B4-BE49-F238E27FC236}">
                <a16:creationId xmlns:a16="http://schemas.microsoft.com/office/drawing/2014/main" id="{515749D9-D076-49BC-B25E-BB3FED848BD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6180" r="4034" b="3934"/>
          <a:stretch>
            <a:fillRect/>
          </a:stretch>
        </p:blipFill>
        <p:spPr>
          <a:xfrm>
            <a:off x="1981200" y="533400"/>
            <a:ext cx="6781800" cy="54102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>
            <a:extLst>
              <a:ext uri="{FF2B5EF4-FFF2-40B4-BE49-F238E27FC236}">
                <a16:creationId xmlns:a16="http://schemas.microsoft.com/office/drawing/2014/main" id="{DC456998-8A64-4851-A7AA-51EE65929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Placeholder 5">
            <a:extLst>
              <a:ext uri="{FF2B5EF4-FFF2-40B4-BE49-F238E27FC236}">
                <a16:creationId xmlns:a16="http://schemas.microsoft.com/office/drawing/2014/main" id="{CF6FF42C-645F-456F-B98D-EBE8E70B8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219200"/>
            <a:ext cx="8763000" cy="1143000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Bef>
                <a:spcPts val="600"/>
              </a:spcBef>
              <a:buFont typeface="Arial"/>
              <a:buNone/>
              <a:defRPr/>
            </a:pPr>
            <a:r>
              <a:rPr lang="en-US" altLang="en-US" sz="3600" b="1" i="1">
                <a:solidFill>
                  <a:srgbClr val="FF0000"/>
                </a:solidFill>
                <a:latin typeface="Times New Roman" panose="02020603050405020304" pitchFamily="18" charset="0"/>
              </a:rPr>
              <a:t>Vì ngọn cây không nhận đủ nhựa cây để duy trì sự sống.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890A2A4-14EF-40E0-9B2F-A4B14A47532E}"/>
              </a:ext>
            </a:extLst>
          </p:cNvPr>
          <p:cNvSpPr txBox="1">
            <a:spLocks/>
          </p:cNvSpPr>
          <p:nvPr/>
        </p:nvSpPr>
        <p:spPr bwMode="auto">
          <a:xfrm>
            <a:off x="552450" y="457200"/>
            <a:ext cx="7753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3200" b="1" i="1">
                <a:solidFill>
                  <a:schemeClr val="tx1"/>
                </a:solidFill>
                <a:latin typeface="Times New Roman" panose="02020603050405020304" pitchFamily="18" charset="0"/>
              </a:rPr>
              <a:t>- Vì sao ngọn cây bị héo?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3FAD79-DE04-4F23-8528-39EDA083756C}"/>
              </a:ext>
            </a:extLst>
          </p:cNvPr>
          <p:cNvSpPr txBox="1">
            <a:spLocks/>
          </p:cNvSpPr>
          <p:nvPr/>
        </p:nvSpPr>
        <p:spPr bwMode="auto">
          <a:xfrm>
            <a:off x="381000" y="2803525"/>
            <a:ext cx="775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3200" b="1" i="1">
                <a:solidFill>
                  <a:schemeClr val="tx1"/>
                </a:solidFill>
                <a:latin typeface="Times New Roman" panose="02020603050405020304" pitchFamily="18" charset="0"/>
              </a:rPr>
              <a:t>- Thân cây có chức năng gì ?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F1DE5736-5749-41CA-A629-F0641420B2E6}"/>
              </a:ext>
            </a:extLst>
          </p:cNvPr>
          <p:cNvSpPr txBox="1">
            <a:spLocks/>
          </p:cNvSpPr>
          <p:nvPr/>
        </p:nvSpPr>
        <p:spPr bwMode="auto">
          <a:xfrm>
            <a:off x="381000" y="3581400"/>
            <a:ext cx="85344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b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en-US" alt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trong những chức năng của thân cây là: </a:t>
            </a:r>
            <a:r>
              <a:rPr lang="en-US" alt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chuyển nhựa</a:t>
            </a:r>
            <a:r>
              <a:rPr lang="en-US" alt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rễ lên lá và từ lá đi khắp các bộ phận của cây để </a:t>
            </a:r>
            <a:r>
              <a:rPr lang="en-US" alt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cây</a:t>
            </a:r>
            <a:r>
              <a:rPr lang="en-US" alt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  <p:bldP spid="4" grpId="0" build="p"/>
      <p:bldP spid="6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>
            <a:extLst>
              <a:ext uri="{FF2B5EF4-FFF2-40B4-BE49-F238E27FC236}">
                <a16:creationId xmlns:a16="http://schemas.microsoft.com/office/drawing/2014/main" id="{EB564BF8-2DE5-4BCF-B19C-6CD28087D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>
            <a:extLst>
              <a:ext uri="{FF2B5EF4-FFF2-40B4-BE49-F238E27FC236}">
                <a16:creationId xmlns:a16="http://schemas.microsoft.com/office/drawing/2014/main" id="{8EA6399A-B677-4C1C-A1A5-4E41EE30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4288"/>
            <a:ext cx="9067800" cy="762000"/>
          </a:xfrm>
        </p:spPr>
        <p:txBody>
          <a:bodyPr rtlCol="0">
            <a:normAutofit fontScale="9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r>
              <a:rPr lang="en-US" altLang="en-US" sz="28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thân cây đối với đời sống con người và động vật</a:t>
            </a:r>
            <a:endParaRPr lang="en-US" altLang="en-US" sz="2800" i="1">
              <a:solidFill>
                <a:schemeClr val="tx1">
                  <a:lumMod val="85000"/>
                  <a:lumOff val="15000"/>
                </a:schemeClr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48132" name="Content Placeholder 2">
            <a:extLst>
              <a:ext uri="{FF2B5EF4-FFF2-40B4-BE49-F238E27FC236}">
                <a16:creationId xmlns:a16="http://schemas.microsoft.com/office/drawing/2014/main" id="{3B23BA3E-7FAA-40AA-9998-4B6DE15848B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61938" y="4572000"/>
            <a:ext cx="8882062" cy="838200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en-US" altLang="en-US" i="1">
                <a:latin typeface="Times New Roman" panose="02020603050405020304" pitchFamily="18" charset="0"/>
              </a:rPr>
              <a:t>- Quan sát hình 4,5,6,7, 8 trang 81 (SGK)  Thân cây được sử dụng làm gì ?</a:t>
            </a:r>
          </a:p>
        </p:txBody>
      </p:sp>
      <p:pic>
        <p:nvPicPr>
          <p:cNvPr id="5" name="Picture 8" descr="04">
            <a:extLst>
              <a:ext uri="{FF2B5EF4-FFF2-40B4-BE49-F238E27FC236}">
                <a16:creationId xmlns:a16="http://schemas.microsoft.com/office/drawing/2014/main" id="{04C3CA45-EDEA-4F31-96DE-38482F2EC4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838200"/>
            <a:ext cx="8458200" cy="3733800"/>
          </a:xfrm>
        </p:spPr>
      </p:pic>
      <p:sp>
        <p:nvSpPr>
          <p:cNvPr id="16389" name="Content Placeholder 2">
            <a:extLst>
              <a:ext uri="{FF2B5EF4-FFF2-40B4-BE49-F238E27FC236}">
                <a16:creationId xmlns:a16="http://schemas.microsoft.com/office/drawing/2014/main" id="{9C7D3D7B-3030-47FC-8C43-654F7CCA4C5A}"/>
              </a:ext>
            </a:extLst>
          </p:cNvPr>
          <p:cNvSpPr txBox="1">
            <a:spLocks/>
          </p:cNvSpPr>
          <p:nvPr/>
        </p:nvSpPr>
        <p:spPr bwMode="auto">
          <a:xfrm>
            <a:off x="0" y="5562600"/>
            <a:ext cx="90344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</a:rPr>
              <a:t>+ Thân cây dùng để  đóng tủ, giường, bàn ghế, làm thức ăn cho con người,động vật.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2">
            <a:extLst>
              <a:ext uri="{FF2B5EF4-FFF2-40B4-BE49-F238E27FC236}">
                <a16:creationId xmlns:a16="http://schemas.microsoft.com/office/drawing/2014/main" id="{453D4203-C4AF-4F25-9710-AB41133F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ỏ">
            <a:extLst>
              <a:ext uri="{FF2B5EF4-FFF2-40B4-BE49-F238E27FC236}">
                <a16:creationId xmlns:a16="http://schemas.microsoft.com/office/drawing/2014/main" id="{2A6E7847-3CF4-4806-B8FB-C8A84B67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1528763"/>
            <a:ext cx="26812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rau muong luoc">
            <a:extLst>
              <a:ext uri="{FF2B5EF4-FFF2-40B4-BE49-F238E27FC236}">
                <a16:creationId xmlns:a16="http://schemas.microsoft.com/office/drawing/2014/main" id="{A5A4416E-917C-4CEE-87B8-740CEE5EE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66863"/>
            <a:ext cx="3048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ay xa lach">
            <a:extLst>
              <a:ext uri="{FF2B5EF4-FFF2-40B4-BE49-F238E27FC236}">
                <a16:creationId xmlns:a16="http://schemas.microsoft.com/office/drawing/2014/main" id="{C9BFE445-3C27-4203-91C0-E6FC4F978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271963"/>
            <a:ext cx="30289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cay mia">
            <a:extLst>
              <a:ext uri="{FF2B5EF4-FFF2-40B4-BE49-F238E27FC236}">
                <a16:creationId xmlns:a16="http://schemas.microsoft.com/office/drawing/2014/main" id="{88A479D7-DFEB-45CF-8B09-366FAD47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66863"/>
            <a:ext cx="259080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rau lang">
            <a:extLst>
              <a:ext uri="{FF2B5EF4-FFF2-40B4-BE49-F238E27FC236}">
                <a16:creationId xmlns:a16="http://schemas.microsoft.com/office/drawing/2014/main" id="{DD32A689-850D-40C5-84B4-753E84386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4257675"/>
            <a:ext cx="27432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>
            <a:extLst>
              <a:ext uri="{FF2B5EF4-FFF2-40B4-BE49-F238E27FC236}">
                <a16:creationId xmlns:a16="http://schemas.microsoft.com/office/drawing/2014/main" id="{304D995E-E305-4908-8FE0-97E0EC5E6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71475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muống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187507FC-B7A6-45CD-9FCC-295300FC5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32538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xà lách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3AE96246-8E34-456B-9109-B070308C1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5376863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mía</a:t>
            </a: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C1293A56-31C9-4511-9FE3-EE4F6BDF3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667125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cỏ</a:t>
            </a:r>
          </a:p>
        </p:txBody>
      </p:sp>
      <p:sp>
        <p:nvSpPr>
          <p:cNvPr id="15373" name="Text Box 13">
            <a:extLst>
              <a:ext uri="{FF2B5EF4-FFF2-40B4-BE49-F238E27FC236}">
                <a16:creationId xmlns:a16="http://schemas.microsoft.com/office/drawing/2014/main" id="{AB958A95-6730-45D0-B367-EAD30BACF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434138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lang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86F30E9-C3F8-4A2D-B89F-AC47449DCF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263" y="152400"/>
            <a:ext cx="8523287" cy="1066800"/>
          </a:xfrm>
        </p:spPr>
        <p:txBody>
          <a:bodyPr/>
          <a:lstStyle/>
          <a:p>
            <a:pPr marL="0" indent="0" algn="just" eaLnBrk="1" hangingPunct="1">
              <a:buFont typeface="Wingdings 2" panose="05020102010507070707" pitchFamily="18" charset="2"/>
              <a:buNone/>
            </a:pPr>
            <a:r>
              <a:rPr lang="en-US" altLang="en-US" i="1">
                <a:solidFill>
                  <a:srgbClr val="0000FF"/>
                </a:solidFill>
                <a:latin typeface="Times New Roman" panose="02020603050405020304" pitchFamily="18" charset="0"/>
              </a:rPr>
              <a:t>1. Kể tên một số thân cây dùng làm thức ăn cho người hoặc động vật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  <p:bldP spid="15370" grpId="0"/>
      <p:bldP spid="15371" grpId="0"/>
      <p:bldP spid="15372" grpId="0"/>
      <p:bldP spid="15373" grpId="0"/>
      <p:bldP spid="1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2">
            <a:extLst>
              <a:ext uri="{FF2B5EF4-FFF2-40B4-BE49-F238E27FC236}">
                <a16:creationId xmlns:a16="http://schemas.microsoft.com/office/drawing/2014/main" id="{B10BABBF-9F26-41C4-8897-2424B93DE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C2E4E777-3E72-4910-8D3A-7EE2FBF17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929063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bạch đàn</a:t>
            </a: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91A5B9AA-67F3-4486-9315-59E284C7A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403975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xà cừ</a:t>
            </a: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2CBDF157-E317-43C3-9488-F53867B68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3995738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xoan (sầu đông)</a:t>
            </a: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11749435-CE7D-4F88-AC42-4870C6489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367463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dừa</a:t>
            </a:r>
          </a:p>
        </p:txBody>
      </p:sp>
      <p:pic>
        <p:nvPicPr>
          <p:cNvPr id="16391" name="Picture 7" descr="cay bach dan">
            <a:extLst>
              <a:ext uri="{FF2B5EF4-FFF2-40B4-BE49-F238E27FC236}">
                <a16:creationId xmlns:a16="http://schemas.microsoft.com/office/drawing/2014/main" id="{F446A171-D9DB-4609-9FDD-861DC9847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27432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cay go lim">
            <a:extLst>
              <a:ext uri="{FF2B5EF4-FFF2-40B4-BE49-F238E27FC236}">
                <a16:creationId xmlns:a16="http://schemas.microsoft.com/office/drawing/2014/main" id="{28869220-576D-4657-A02E-FD5D24A2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371600"/>
            <a:ext cx="2667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cay xoan">
            <a:extLst>
              <a:ext uri="{FF2B5EF4-FFF2-40B4-BE49-F238E27FC236}">
                <a16:creationId xmlns:a16="http://schemas.microsoft.com/office/drawing/2014/main" id="{B24FAB9E-99A9-40E5-8767-ED8A4E24E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2895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cay xa cu">
            <a:extLst>
              <a:ext uri="{FF2B5EF4-FFF2-40B4-BE49-F238E27FC236}">
                <a16:creationId xmlns:a16="http://schemas.microsoft.com/office/drawing/2014/main" id="{A9AE3D66-B271-4F2F-9C0E-B4F1710DB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cay dua">
            <a:extLst>
              <a:ext uri="{FF2B5EF4-FFF2-40B4-BE49-F238E27FC236}">
                <a16:creationId xmlns:a16="http://schemas.microsoft.com/office/drawing/2014/main" id="{3492C943-35AC-4566-8C07-08BACBF8F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38663"/>
            <a:ext cx="2895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 Box 12">
            <a:extLst>
              <a:ext uri="{FF2B5EF4-FFF2-40B4-BE49-F238E27FC236}">
                <a16:creationId xmlns:a16="http://schemas.microsoft.com/office/drawing/2014/main" id="{C1734A54-11BA-48D9-8B68-3AB0D9C93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927725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gỗ lim</a:t>
            </a:r>
          </a:p>
        </p:txBody>
      </p:sp>
      <p:sp>
        <p:nvSpPr>
          <p:cNvPr id="51213" name="Rectangle 2">
            <a:extLst>
              <a:ext uri="{FF2B5EF4-FFF2-40B4-BE49-F238E27FC236}">
                <a16:creationId xmlns:a16="http://schemas.microsoft.com/office/drawing/2014/main" id="{CD900949-275F-4289-AB6F-E470EB097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en-US" altLang="en-US" sz="3200" b="1" i="1">
                <a:solidFill>
                  <a:schemeClr val="tx1"/>
                </a:solidFill>
                <a:latin typeface="Times New Roman" panose="02020603050405020304" pitchFamily="18" charset="0"/>
              </a:rPr>
              <a:t>2. Kể tên một số thân cây cho gỗ làm nhà, đóng tàu, thuyền, bàn ghế, giường, tủ,…?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  <p:bldP spid="16389" grpId="0"/>
      <p:bldP spid="16390" grpId="0"/>
      <p:bldP spid="1639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>
            <a:extLst>
              <a:ext uri="{FF2B5EF4-FFF2-40B4-BE49-F238E27FC236}">
                <a16:creationId xmlns:a16="http://schemas.microsoft.com/office/drawing/2014/main" id="{700EDE0A-2D7A-4B0F-BA42-84BD54B97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0pic(6)[1]">
            <a:extLst>
              <a:ext uri="{FF2B5EF4-FFF2-40B4-BE49-F238E27FC236}">
                <a16:creationId xmlns:a16="http://schemas.microsoft.com/office/drawing/2014/main" id="{FA52528B-1AB8-4405-9088-F1DB17E91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96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2">
            <a:extLst>
              <a:ext uri="{FF2B5EF4-FFF2-40B4-BE49-F238E27FC236}">
                <a16:creationId xmlns:a16="http://schemas.microsoft.com/office/drawing/2014/main" id="{7A614FB6-0D1A-4099-AB06-6CC32ED58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01613"/>
            <a:ext cx="84582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en-US" altLang="en-US" sz="3200" b="1" i="1">
                <a:solidFill>
                  <a:schemeClr val="tx1"/>
                </a:solidFill>
                <a:latin typeface="Times New Roman" panose="02020603050405020304" pitchFamily="18" charset="0"/>
              </a:rPr>
              <a:t>3. Kể tên một số thân cây cho nhựa (mủ) để làm cao su, làm sơn?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2743200" y="990600"/>
            <a:ext cx="5181600" cy="1066800"/>
          </a:xfrm>
          <a:prstGeom prst="cloudCallout">
            <a:avLst>
              <a:gd name="adj1" fmla="val -23102"/>
              <a:gd name="adj2" fmla="val 6800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KHỞI ĐỘNG</a:t>
            </a:r>
            <a:endParaRPr lang="en-US" altLang="vi-VN" sz="3200" dirty="0">
              <a:solidFill>
                <a:srgbClr val="FF0000"/>
              </a:solidFill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09600" y="2286000"/>
            <a:ext cx="647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>
                <a:latin typeface="Times New Roman" pitchFamily="18" charset="0"/>
              </a:rPr>
              <a:t>Nêu tên các bộ phận của cây?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685800" y="35814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</a:rPr>
              <a:t>Mỗi cây thường có rễ, thân, lá, hoa và quả.</a:t>
            </a:r>
          </a:p>
        </p:txBody>
      </p:sp>
      <p:grpSp>
        <p:nvGrpSpPr>
          <p:cNvPr id="25611" name="Group 11"/>
          <p:cNvGrpSpPr>
            <a:grpSpLocks/>
          </p:cNvGrpSpPr>
          <p:nvPr/>
        </p:nvGrpSpPr>
        <p:grpSpPr bwMode="auto">
          <a:xfrm>
            <a:off x="-152400" y="-152400"/>
            <a:ext cx="9296400" cy="7239000"/>
            <a:chOff x="48" y="-6"/>
            <a:chExt cx="5631" cy="4271"/>
          </a:xfrm>
        </p:grpSpPr>
        <p:pic>
          <p:nvPicPr>
            <p:cNvPr id="25612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7" descr="CRNRC40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8" descr="CRNRC40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9" descr="CRNRC4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8" name="Picture 10" descr="CRNRC40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9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23" name="Picture 23" descr="2457062076_4580ae2874_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6172200" cy="3886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5" name="Picture 25" descr="70490"/>
          <p:cNvPicPr>
            <a:picLocks noChangeAspect="1" noChangeArrowheads="1"/>
          </p:cNvPicPr>
          <p:nvPr/>
        </p:nvPicPr>
        <p:blipFill>
          <a:blip r:embed="rId8" cstate="print">
            <a:lum bright="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9400"/>
            <a:ext cx="1524000" cy="10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9">
            <a:extLst>
              <a:ext uri="{FF2B5EF4-FFF2-40B4-BE49-F238E27FC236}">
                <a16:creationId xmlns:a16="http://schemas.microsoft.com/office/drawing/2014/main" id="{222907FF-C0D1-4C5B-B867-81990B0C2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>
            <a:extLst>
              <a:ext uri="{FF2B5EF4-FFF2-40B4-BE49-F238E27FC236}">
                <a16:creationId xmlns:a16="http://schemas.microsoft.com/office/drawing/2014/main" id="{D6978511-A4FE-4645-B6BE-F0372D9EEE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124700" cy="923925"/>
          </a:xfrm>
        </p:spPr>
        <p:txBody>
          <a:bodyPr/>
          <a:lstStyle/>
          <a:p>
            <a:pPr eaLnBrk="1" hangingPunct="1"/>
            <a:r>
              <a:rPr lang="en-US" altLang="en-US" sz="3200" b="1" i="1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Một số thân cây được dùng làm thuốc</a:t>
            </a:r>
          </a:p>
        </p:txBody>
      </p:sp>
      <p:pic>
        <p:nvPicPr>
          <p:cNvPr id="9220" name="Picture 4" descr="20079435631">
            <a:extLst>
              <a:ext uri="{FF2B5EF4-FFF2-40B4-BE49-F238E27FC236}">
                <a16:creationId xmlns:a16="http://schemas.microsoft.com/office/drawing/2014/main" id="{927E18E6-B865-4989-BED8-BE8462943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962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getdetailimage[1]">
            <a:extLst>
              <a:ext uri="{FF2B5EF4-FFF2-40B4-BE49-F238E27FC236}">
                <a16:creationId xmlns:a16="http://schemas.microsoft.com/office/drawing/2014/main" id="{42590F92-2E64-48C1-9622-ABCB2B160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96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ia%20to%201[1]">
            <a:extLst>
              <a:ext uri="{FF2B5EF4-FFF2-40B4-BE49-F238E27FC236}">
                <a16:creationId xmlns:a16="http://schemas.microsoft.com/office/drawing/2014/main" id="{E5C37CAA-E988-4D2D-B78D-97CCEC18C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38862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2D7BC11A-D27D-4114-A97F-8956346F3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96038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ngải cứu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C62BCD8-D144-457A-A669-9F75615AF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6456363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tía tô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97E2A7CB-B722-4C4E-9001-80E85DC3D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02063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hành lá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>
            <a:extLst>
              <a:ext uri="{FF2B5EF4-FFF2-40B4-BE49-F238E27FC236}">
                <a16:creationId xmlns:a16="http://schemas.microsoft.com/office/drawing/2014/main" id="{41233197-9D35-4DF2-81E3-1D3468BEB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le 1">
            <a:extLst>
              <a:ext uri="{FF2B5EF4-FFF2-40B4-BE49-F238E27FC236}">
                <a16:creationId xmlns:a16="http://schemas.microsoft.com/office/drawing/2014/main" id="{FC6C09DE-6380-43EB-B366-D281B17C5C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609600"/>
            <a:ext cx="8077200" cy="1143000"/>
          </a:xfrm>
        </p:spPr>
        <p:txBody>
          <a:bodyPr/>
          <a:lstStyle/>
          <a:p>
            <a:pPr algn="l" eaLnBrk="1" hangingPunct="1"/>
            <a:r>
              <a:rPr lang="en-US" altLang="en-US" sz="2400" b="1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200" b="1" i="1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thân cây đối với đời sống</a:t>
            </a:r>
            <a:br>
              <a:rPr lang="en-US" altLang="en-US" sz="3200" b="1" i="1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con người và động vật.</a:t>
            </a:r>
            <a:endParaRPr lang="en-US" altLang="en-US" sz="3200" b="1" i="1">
              <a:ln>
                <a:noFill/>
              </a:ln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67317D54-8138-41D5-B1DA-6BE748565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213" y="2270125"/>
            <a:ext cx="8104187" cy="1844675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marL="0" indent="0" algn="just" eaLnBrk="1" fontAlgn="auto" hangingPunct="1">
              <a:buFont typeface="Wingdings 2" pitchFamily="18" charset="2"/>
              <a:buNone/>
              <a:defRPr/>
            </a:pP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BB3FE218-573F-4371-8F0F-5B4B74A8CA3F}"/>
              </a:ext>
            </a:extLst>
          </p:cNvPr>
          <p:cNvSpPr/>
          <p:nvPr/>
        </p:nvSpPr>
        <p:spPr>
          <a:xfrm>
            <a:off x="228600" y="2590800"/>
            <a:ext cx="488950" cy="4841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AutoShape 5"/>
          <p:cNvSpPr>
            <a:spLocks noChangeArrowheads="1"/>
          </p:cNvSpPr>
          <p:nvPr/>
        </p:nvSpPr>
        <p:spPr bwMode="auto">
          <a:xfrm>
            <a:off x="381000" y="2590800"/>
            <a:ext cx="8229600" cy="39624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vi-VN" sz="2800" b="1">
              <a:latin typeface="Times New Roman" pitchFamily="18" charset="0"/>
            </a:endParaRPr>
          </a:p>
          <a:p>
            <a:r>
              <a:rPr lang="en-US" altLang="vi-VN" sz="2800">
                <a:latin typeface="Times New Roman" pitchFamily="18" charset="0"/>
              </a:rPr>
              <a:t> 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2667000" y="1752600"/>
            <a:ext cx="3581400" cy="685800"/>
          </a:xfrm>
          <a:prstGeom prst="wedgeRoundRectCallout">
            <a:avLst>
              <a:gd name="adj1" fmla="val -44106"/>
              <a:gd name="adj2" fmla="val 132870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vi-VN" sz="3200">
                <a:solidFill>
                  <a:srgbClr val="0000CC"/>
                </a:solidFill>
                <a:latin typeface="Times New Roman" pitchFamily="18" charset="0"/>
              </a:rPr>
              <a:t>Về nhà :</a:t>
            </a: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854075" y="4038600"/>
            <a:ext cx="7908925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2800" b="1">
                <a:latin typeface="Times New Roman" pitchFamily="18" charset="0"/>
              </a:rPr>
              <a:t>Tìm hiểu ích lợi của thân cây đối với đời sống con </a:t>
            </a:r>
          </a:p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người và chức năng của thân cây đối với cây.</a:t>
            </a:r>
          </a:p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- Xem trước bài 42 Thân cây (tiếp theo).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914400" y="3124200"/>
            <a:ext cx="7543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- Học thuộc mục Bạn cần biết sách giáo khoa trang 79.</a:t>
            </a:r>
          </a:p>
        </p:txBody>
      </p:sp>
      <p:grpSp>
        <p:nvGrpSpPr>
          <p:cNvPr id="58380" name="Group 12"/>
          <p:cNvGrpSpPr>
            <a:grpSpLocks/>
          </p:cNvGrpSpPr>
          <p:nvPr/>
        </p:nvGrpSpPr>
        <p:grpSpPr bwMode="auto">
          <a:xfrm>
            <a:off x="-228600" y="0"/>
            <a:ext cx="9525000" cy="6858000"/>
            <a:chOff x="48" y="-6"/>
            <a:chExt cx="5631" cy="4271"/>
          </a:xfrm>
        </p:grpSpPr>
        <p:pic>
          <p:nvPicPr>
            <p:cNvPr id="58381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2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3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4" name="Picture 7" descr="CRNRC40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5" name="Picture 8" descr="CRNRC40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6" name="Picture 9" descr="CRNRC40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7" name="Picture 10" descr="CRNRC40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8" name="Picture 15" descr="XMSTRER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4525963"/>
          </a:xfrm>
        </p:spPr>
        <p:txBody>
          <a:bodyPr/>
          <a:lstStyle/>
          <a:p>
            <a:endParaRPr lang="en-US" altLang="vi-VN" sz="3900" b="1">
              <a:solidFill>
                <a:schemeClr val="accent2"/>
              </a:solidFill>
              <a:latin typeface="Times New Roman" pitchFamily="18" charset="0"/>
            </a:endParaRPr>
          </a:p>
          <a:p>
            <a:endParaRPr lang="en-US" altLang="vi-VN" sz="3900" b="1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60419" name="Picture 3" descr="Bouque_of_pink_ross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67000"/>
            <a:ext cx="3886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WordArt 4"/>
          <p:cNvSpPr>
            <a:spLocks noChangeArrowheads="1" noChangeShapeType="1" noTextEdit="1"/>
          </p:cNvSpPr>
          <p:nvPr/>
        </p:nvSpPr>
        <p:spPr bwMode="auto">
          <a:xfrm>
            <a:off x="1614488" y="0"/>
            <a:ext cx="5915025" cy="2438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Kính chúc quý thầy cô sức khỏe!</a:t>
            </a:r>
          </a:p>
          <a:p>
            <a:pPr algn="ctr"/>
            <a:endParaRPr lang="vi-VN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0421" name="WordArt 5"/>
          <p:cNvSpPr>
            <a:spLocks noChangeArrowheads="1" noChangeShapeType="1" noTextEdit="1"/>
          </p:cNvSpPr>
          <p:nvPr/>
        </p:nvSpPr>
        <p:spPr bwMode="auto">
          <a:xfrm>
            <a:off x="2651125" y="1390650"/>
            <a:ext cx="38004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 các em học tốt!</a:t>
            </a:r>
            <a:endParaRPr lang="vi-VN" sz="3600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0422" name="Picture 6" descr="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84724">
            <a:off x="228600" y="7620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7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4" name="WordArt 8"/>
          <p:cNvSpPr>
            <a:spLocks noChangeArrowheads="1" noChangeShapeType="1" noTextEdit="1"/>
          </p:cNvSpPr>
          <p:nvPr/>
        </p:nvSpPr>
        <p:spPr bwMode="auto">
          <a:xfrm>
            <a:off x="1766888" y="1447800"/>
            <a:ext cx="5915025" cy="2438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Kính chúc quý thầy cô sức khỏe!</a:t>
            </a:r>
          </a:p>
          <a:p>
            <a:pPr algn="ctr"/>
            <a:endParaRPr lang="vi-VN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0425" name="WordArt 9"/>
          <p:cNvSpPr>
            <a:spLocks noChangeArrowheads="1" noChangeShapeType="1" noTextEdit="1"/>
          </p:cNvSpPr>
          <p:nvPr/>
        </p:nvSpPr>
        <p:spPr bwMode="auto">
          <a:xfrm>
            <a:off x="2803525" y="2609850"/>
            <a:ext cx="38004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 các em học tốt!</a:t>
            </a:r>
            <a:endParaRPr lang="vi-VN" sz="3600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0426" name="Picture 10" descr="Bouque_of_pink_ross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33800"/>
            <a:ext cx="3886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11" descr="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84724">
            <a:off x="628650" y="685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786959">
            <a:off x="704850" y="43624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9" name="Picture 13" descr="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24216">
            <a:off x="7162800" y="3810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0" name="Picture 14" descr="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84724">
            <a:off x="6553200" y="31242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h tạo nền bảng xanh trên Powerpoint - Cách tạo nền slide trong Powerpoint 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0297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1539875" y="106363"/>
            <a:ext cx="0" cy="6448056"/>
          </a:xfrm>
          <a:prstGeom prst="line">
            <a:avLst/>
          </a:prstGeom>
          <a:noFill/>
          <a:ln w="38100" algn="ctr">
            <a:solidFill>
              <a:schemeClr val="accent3">
                <a:lumMod val="60000"/>
                <a:lumOff val="40000"/>
              </a:schemeClr>
            </a:solidFill>
            <a:round/>
            <a:headEnd/>
            <a:tailEnd/>
          </a:ln>
        </p:spPr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47850" y="442317"/>
            <a:ext cx="5743560" cy="4924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600" b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2600" b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ứ tư</a:t>
            </a:r>
            <a:r>
              <a:rPr lang="vi-VN" altLang="en-US" sz="2600" b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600" b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 </a:t>
            </a:r>
            <a:r>
              <a:rPr lang="en-US" altLang="en-US" sz="2600" b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9</a:t>
            </a:r>
            <a:r>
              <a:rPr lang="vi-VN" altLang="en-US" sz="2600" b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6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 </a:t>
            </a:r>
            <a:r>
              <a:rPr lang="en-US" altLang="en-US" sz="2600" b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2</a:t>
            </a:r>
            <a:r>
              <a:rPr lang="vi-VN" altLang="en-US" sz="2600" b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6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 202</a:t>
            </a:r>
            <a:r>
              <a:rPr lang="en-US" altLang="en-US" sz="26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235324" y="990600"/>
            <a:ext cx="35464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Tư</a:t>
            </a:r>
            <a:r>
              <a:rPr lang="en-US" altLang="en-US" sz="24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xã</a:t>
            </a:r>
            <a:r>
              <a:rPr lang="en-US" altLang="en-US" sz="24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hội</a:t>
            </a:r>
            <a:endParaRPr lang="en-US" altLang="en-US" sz="2400" b="1" dirty="0">
              <a:solidFill>
                <a:srgbClr val="FFFFFF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141663" y="1546205"/>
            <a:ext cx="373379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Bài 41, 42: Thân </a:t>
            </a:r>
            <a:r>
              <a:rPr lang="en-US" altLang="en-US" sz="24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cây</a:t>
            </a:r>
            <a:endParaRPr lang="en-US" altLang="en-US" sz="2400" b="1" i="1" dirty="0">
              <a:solidFill>
                <a:schemeClr val="accent6">
                  <a:lumMod val="50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5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838200" y="358775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u="sng" dirty="0" err="1">
                <a:solidFill>
                  <a:srgbClr val="0000CC"/>
                </a:solidFill>
                <a:latin typeface="Times New Roman" pitchFamily="18" charset="0"/>
              </a:rPr>
              <a:t>Hoạt</a:t>
            </a:r>
            <a:r>
              <a:rPr lang="en-US" altLang="vi-VN" sz="2400" b="1" u="sng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u="sng" dirty="0" err="1">
                <a:solidFill>
                  <a:srgbClr val="0000CC"/>
                </a:solidFill>
                <a:latin typeface="Times New Roman" pitchFamily="18" charset="0"/>
              </a:rPr>
              <a:t>động</a:t>
            </a:r>
            <a:r>
              <a:rPr lang="en-US" altLang="vi-VN" sz="2400" b="1" u="sng" dirty="0">
                <a:solidFill>
                  <a:srgbClr val="0000CC"/>
                </a:solidFill>
                <a:latin typeface="Times New Roman" pitchFamily="18" charset="0"/>
              </a:rPr>
              <a:t> 1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: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Tìm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hiểu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về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cách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mọc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thân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cây</a:t>
            </a:r>
            <a:endParaRPr lang="en-US" altLang="vi-VN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152400" y="76835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>
                <a:solidFill>
                  <a:schemeClr val="bg1"/>
                </a:solidFill>
              </a:rPr>
              <a:t>  </a:t>
            </a:r>
            <a:r>
              <a:rPr lang="en-US" altLang="vi-VN" sz="2800" b="1" dirty="0" err="1">
                <a:latin typeface="Times New Roman" pitchFamily="18" charset="0"/>
              </a:rPr>
              <a:t>Chỉ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và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nói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tên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các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cây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có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thân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mọc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đứng</a:t>
            </a:r>
            <a:r>
              <a:rPr lang="en-US" altLang="vi-VN" sz="2800" b="1" dirty="0">
                <a:latin typeface="Times New Roman" pitchFamily="18" charset="0"/>
              </a:rPr>
              <a:t>, </a:t>
            </a:r>
            <a:r>
              <a:rPr lang="en-US" altLang="vi-VN" sz="2800" b="1" dirty="0" err="1">
                <a:latin typeface="Times New Roman" pitchFamily="18" charset="0"/>
              </a:rPr>
              <a:t>thân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leo</a:t>
            </a:r>
            <a:r>
              <a:rPr lang="en-US" altLang="vi-VN" sz="2800" b="1" dirty="0">
                <a:latin typeface="Times New Roman" pitchFamily="18" charset="0"/>
              </a:rPr>
              <a:t>, </a:t>
            </a:r>
            <a:r>
              <a:rPr lang="en-US" altLang="vi-VN" sz="2800" b="1" dirty="0" err="1">
                <a:latin typeface="Times New Roman" pitchFamily="18" charset="0"/>
              </a:rPr>
              <a:t>thân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bò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trong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các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hình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sách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giáo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khoa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trang</a:t>
            </a:r>
            <a:r>
              <a:rPr lang="en-US" altLang="vi-VN" sz="2800" b="1" dirty="0">
                <a:latin typeface="Times New Roman" pitchFamily="18" charset="0"/>
              </a:rPr>
              <a:t> 78 </a:t>
            </a:r>
            <a:r>
              <a:rPr lang="en-US" altLang="vi-VN" sz="2800" b="1" dirty="0" err="1">
                <a:latin typeface="Times New Roman" pitchFamily="18" charset="0"/>
              </a:rPr>
              <a:t>và</a:t>
            </a:r>
            <a:r>
              <a:rPr lang="en-US" altLang="vi-VN" sz="2800" b="1" dirty="0">
                <a:latin typeface="Times New Roman" pitchFamily="18" charset="0"/>
              </a:rPr>
              <a:t> 79.</a:t>
            </a:r>
          </a:p>
        </p:txBody>
      </p:sp>
      <p:pic>
        <p:nvPicPr>
          <p:cNvPr id="29706" name="Picture 10" descr="Than ca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2895600" cy="1447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Copy of Than ca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2819400" cy="1447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Copy (3) of Than ca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2743200" cy="1447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152400" y="33528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1</a:t>
            </a: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3276600" y="33528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2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6248400" y="33528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3</a:t>
            </a:r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1600200" y="1828800"/>
            <a:ext cx="21336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>
            <a:off x="4419600" y="1828800"/>
            <a:ext cx="20574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714" name="Line 18"/>
          <p:cNvSpPr>
            <a:spLocks noChangeShapeType="1"/>
          </p:cNvSpPr>
          <p:nvPr/>
        </p:nvSpPr>
        <p:spPr bwMode="auto">
          <a:xfrm>
            <a:off x="6858000" y="1828800"/>
            <a:ext cx="10668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715" name="Line 19"/>
          <p:cNvSpPr>
            <a:spLocks noChangeShapeType="1"/>
          </p:cNvSpPr>
          <p:nvPr/>
        </p:nvSpPr>
        <p:spPr bwMode="auto">
          <a:xfrm>
            <a:off x="228600" y="2286000"/>
            <a:ext cx="3810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1066800" y="1600200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</a:rPr>
              <a:t>Kể tên một số cây mà em biết.</a:t>
            </a:r>
          </a:p>
        </p:txBody>
      </p:sp>
      <p:sp>
        <p:nvSpPr>
          <p:cNvPr id="29717" name="Line 21"/>
          <p:cNvSpPr>
            <a:spLocks noChangeShapeType="1"/>
          </p:cNvSpPr>
          <p:nvPr/>
        </p:nvSpPr>
        <p:spPr bwMode="auto">
          <a:xfrm>
            <a:off x="8153400" y="1828800"/>
            <a:ext cx="6858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9718" name="Picture 22" descr="Than cay1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3810000" cy="1295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9" name="Picture 23" descr="Copy of Than cay1"/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3581400" cy="1295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1" name="Picture 25" descr="Copy (2) of Than cay1"/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57800"/>
            <a:ext cx="3581400" cy="1600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762000" y="47244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4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4724400" y="47244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5</a:t>
            </a:r>
          </a:p>
        </p:txBody>
      </p:sp>
      <p:sp>
        <p:nvSpPr>
          <p:cNvPr id="29725" name="Text Box 29"/>
          <p:cNvSpPr txBox="1">
            <a:spLocks noChangeArrowheads="1"/>
          </p:cNvSpPr>
          <p:nvPr/>
        </p:nvSpPr>
        <p:spPr bwMode="auto">
          <a:xfrm>
            <a:off x="4724400" y="64008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7</a:t>
            </a:r>
          </a:p>
        </p:txBody>
      </p:sp>
      <p:pic>
        <p:nvPicPr>
          <p:cNvPr id="29726" name="Picture 30" descr="Su hào FC0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3810000" cy="1600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27" name="Text Box 31"/>
          <p:cNvSpPr txBox="1">
            <a:spLocks noChangeArrowheads="1"/>
          </p:cNvSpPr>
          <p:nvPr/>
        </p:nvSpPr>
        <p:spPr bwMode="auto">
          <a:xfrm>
            <a:off x="762000" y="64008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vi-VN" sz="2400" b="1"/>
              <a:t>6</a:t>
            </a:r>
            <a:endParaRPr lang="en-US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  <p:bldP spid="29705" grpId="0"/>
      <p:bldP spid="29709" grpId="0" animBg="1"/>
      <p:bldP spid="29710" grpId="0" animBg="1"/>
      <p:bldP spid="29711" grpId="0" animBg="1"/>
      <p:bldP spid="29712" grpId="0" animBg="1"/>
      <p:bldP spid="29713" grpId="0" animBg="1"/>
      <p:bldP spid="29714" grpId="0" animBg="1"/>
      <p:bldP spid="29715" grpId="0" animBg="1"/>
      <p:bldP spid="29716" grpId="0" build="allAtOnce"/>
      <p:bldP spid="29717" grpId="0" animBg="1"/>
      <p:bldP spid="29722" grpId="0" animBg="1"/>
      <p:bldP spid="29723" grpId="0" animBg="1"/>
      <p:bldP spid="297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73" name="Group 153"/>
          <p:cNvGraphicFramePr>
            <a:graphicFrameLocks noGrp="1"/>
          </p:cNvGraphicFramePr>
          <p:nvPr>
            <p:ph/>
          </p:nvPr>
        </p:nvGraphicFramePr>
        <p:xfrm>
          <a:off x="381000" y="2286000"/>
          <a:ext cx="8305800" cy="4162425"/>
        </p:xfrm>
        <a:graphic>
          <a:graphicData uri="http://schemas.openxmlformats.org/drawingml/2006/table">
            <a:tbl>
              <a:tblPr/>
              <a:tblGrid>
                <a:gridCol w="95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3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7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Hình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Tên cây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Cách mọc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838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Đứng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Leo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Bò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228600" y="10668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vi-VN">
              <a:latin typeface="Times New Roman" pitchFamily="18" charset="0"/>
            </a:endParaRPr>
          </a:p>
        </p:txBody>
      </p:sp>
      <p:sp>
        <p:nvSpPr>
          <p:cNvPr id="30760" name="Text Box 40"/>
          <p:cNvSpPr txBox="1">
            <a:spLocks noChangeArrowheads="1"/>
          </p:cNvSpPr>
          <p:nvPr/>
        </p:nvSpPr>
        <p:spPr bwMode="auto">
          <a:xfrm>
            <a:off x="1676400" y="20574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vi-VN" altLang="vi-VN">
              <a:latin typeface="Times New Roman" pitchFamily="18" charset="0"/>
            </a:endParaRPr>
          </a:p>
        </p:txBody>
      </p:sp>
      <p:sp>
        <p:nvSpPr>
          <p:cNvPr id="30761" name="Text Box 41"/>
          <p:cNvSpPr txBox="1">
            <a:spLocks noChangeArrowheads="1"/>
          </p:cNvSpPr>
          <p:nvPr/>
        </p:nvSpPr>
        <p:spPr bwMode="auto">
          <a:xfrm>
            <a:off x="2819400" y="1676400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</a:rPr>
              <a:t>     </a:t>
            </a:r>
            <a:r>
              <a:rPr lang="en-US" altLang="vi-VN" sz="2800" b="1" u="sng">
                <a:solidFill>
                  <a:srgbClr val="0000FF"/>
                </a:solidFill>
                <a:latin typeface="Times New Roman" pitchFamily="18" charset="0"/>
              </a:rPr>
              <a:t>Phiếu học tập</a:t>
            </a:r>
          </a:p>
        </p:txBody>
      </p:sp>
      <p:sp>
        <p:nvSpPr>
          <p:cNvPr id="30768" name="Text Box 48"/>
          <p:cNvSpPr txBox="1">
            <a:spLocks noChangeArrowheads="1"/>
          </p:cNvSpPr>
          <p:nvPr/>
        </p:nvSpPr>
        <p:spPr bwMode="auto">
          <a:xfrm>
            <a:off x="3733800" y="1287463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vi-VN"/>
          </a:p>
        </p:txBody>
      </p:sp>
      <p:sp>
        <p:nvSpPr>
          <p:cNvPr id="30770" name="Text Box 50"/>
          <p:cNvSpPr txBox="1">
            <a:spLocks noChangeArrowheads="1"/>
          </p:cNvSpPr>
          <p:nvPr/>
        </p:nvSpPr>
        <p:spPr bwMode="auto">
          <a:xfrm>
            <a:off x="457200" y="1035050"/>
            <a:ext cx="7924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solidFill>
                  <a:schemeClr val="bg1"/>
                </a:solidFill>
              </a:rPr>
              <a:t>  </a:t>
            </a:r>
            <a:r>
              <a:rPr lang="en-US" altLang="vi-VN" sz="2800" b="1">
                <a:latin typeface="Times New Roman" pitchFamily="18" charset="0"/>
              </a:rPr>
              <a:t>Chỉ và nói tên các cây có thân mọc đứng, thân leo, thân bò.</a:t>
            </a:r>
          </a:p>
        </p:txBody>
      </p:sp>
      <p:sp>
        <p:nvSpPr>
          <p:cNvPr id="30774" name="Line 54"/>
          <p:cNvSpPr>
            <a:spLocks noChangeShapeType="1"/>
          </p:cNvSpPr>
          <p:nvPr/>
        </p:nvSpPr>
        <p:spPr bwMode="auto">
          <a:xfrm>
            <a:off x="1905000" y="1524000"/>
            <a:ext cx="57912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775" name="Line 55"/>
          <p:cNvSpPr>
            <a:spLocks noChangeShapeType="1"/>
          </p:cNvSpPr>
          <p:nvPr/>
        </p:nvSpPr>
        <p:spPr bwMode="auto">
          <a:xfrm>
            <a:off x="533400" y="1905000"/>
            <a:ext cx="17526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30776" name="Group 56"/>
          <p:cNvGrpSpPr>
            <a:grpSpLocks/>
          </p:cNvGrpSpPr>
          <p:nvPr/>
        </p:nvGrpSpPr>
        <p:grpSpPr bwMode="auto">
          <a:xfrm>
            <a:off x="-228600" y="0"/>
            <a:ext cx="9525000" cy="6858000"/>
            <a:chOff x="48" y="-6"/>
            <a:chExt cx="5631" cy="4271"/>
          </a:xfrm>
        </p:grpSpPr>
        <p:pic>
          <p:nvPicPr>
            <p:cNvPr id="307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9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0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1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2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3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4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han cay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267200" cy="2209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Copy of Than cay1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4419600" cy="2209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Copy (2) of Than cay1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19600"/>
            <a:ext cx="4419600" cy="2438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152400" y="38862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4</a:t>
            </a: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4572000" y="38862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5</a:t>
            </a: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4572000" y="64008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7</a:t>
            </a:r>
          </a:p>
        </p:txBody>
      </p:sp>
      <p:pic>
        <p:nvPicPr>
          <p:cNvPr id="68624" name="Picture 16" descr="Than cay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895600" cy="1905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5" name="Picture 17" descr="Copy of Than cay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2819400" cy="1905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6" name="Picture 18" descr="Copy (3) of Than cay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"/>
            <a:ext cx="2743200" cy="1905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228600" y="16002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1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3276600" y="16002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2</a:t>
            </a:r>
          </a:p>
        </p:txBody>
      </p: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6248400" y="16002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3</a:t>
            </a:r>
          </a:p>
        </p:txBody>
      </p:sp>
      <p:pic>
        <p:nvPicPr>
          <p:cNvPr id="68630" name="Picture 22" descr="Su hào FC0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4191000" cy="2362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31" name="Text Box 23"/>
          <p:cNvSpPr txBox="1">
            <a:spLocks noChangeArrowheads="1"/>
          </p:cNvSpPr>
          <p:nvPr/>
        </p:nvSpPr>
        <p:spPr bwMode="auto">
          <a:xfrm>
            <a:off x="228600" y="63246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33796" name="Picture 4" descr="Than ca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400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200400" y="6019800"/>
            <a:ext cx="25908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/>
              <a:t>   </a:t>
            </a:r>
            <a:r>
              <a:rPr lang="en-US" altLang="vi-VN" sz="2800"/>
              <a:t>Cây nhãn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52400" y="60960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1</a:t>
            </a:r>
          </a:p>
        </p:txBody>
      </p:sp>
      <p:pic>
        <p:nvPicPr>
          <p:cNvPr id="33800" name="Picture 8" descr="cayxo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839200" cy="65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 descr="ANd9GcQhimgq6-s09SUlxjLmU_amLRC8_jnwOTDVXESxOhSeKX-zHyUDD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686800" cy="6400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7" name="AutoShape 15" descr="Z"/>
          <p:cNvSpPr>
            <a:spLocks noChangeAspect="1" noChangeArrowheads="1"/>
          </p:cNvSpPr>
          <p:nvPr/>
        </p:nvSpPr>
        <p:spPr bwMode="auto">
          <a:xfrm>
            <a:off x="762000" y="167640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33809" name="Picture 17" descr="vuontuoc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686800" cy="6477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11" name="AutoShape 19" descr="Z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815" name="AutoShape 23" descr="Z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817" name="AutoShape 25" descr="Z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33819" name="Picture 27" descr="m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839200" cy="6477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3822" name="Text Box 30"/>
          <p:cNvSpPr txBox="1">
            <a:spLocks noChangeArrowheads="1"/>
          </p:cNvSpPr>
          <p:nvPr/>
        </p:nvSpPr>
        <p:spPr bwMode="auto">
          <a:xfrm>
            <a:off x="762000" y="6084888"/>
            <a:ext cx="2133600" cy="54451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xoài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762000" y="6084888"/>
            <a:ext cx="2057400" cy="54451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ổi</a:t>
            </a:r>
          </a:p>
        </p:txBody>
      </p:sp>
      <p:sp>
        <p:nvSpPr>
          <p:cNvPr id="33824" name="Text Box 32"/>
          <p:cNvSpPr txBox="1">
            <a:spLocks noChangeArrowheads="1"/>
          </p:cNvSpPr>
          <p:nvPr/>
        </p:nvSpPr>
        <p:spPr bwMode="auto">
          <a:xfrm>
            <a:off x="762000" y="6096000"/>
            <a:ext cx="2057400" cy="544513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mít</a:t>
            </a:r>
          </a:p>
        </p:txBody>
      </p:sp>
      <p:sp>
        <p:nvSpPr>
          <p:cNvPr id="33825" name="Text Box 33"/>
          <p:cNvSpPr txBox="1">
            <a:spLocks noChangeArrowheads="1"/>
          </p:cNvSpPr>
          <p:nvPr/>
        </p:nvSpPr>
        <p:spPr bwMode="auto">
          <a:xfrm>
            <a:off x="762000" y="6096000"/>
            <a:ext cx="2057400" cy="544513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mận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3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3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3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1" animBg="1"/>
      <p:bldP spid="33798" grpId="1" animBg="1"/>
      <p:bldP spid="33822" grpId="0" animBg="1"/>
      <p:bldP spid="33822" grpId="1" animBg="1"/>
      <p:bldP spid="33823" grpId="0" animBg="1"/>
      <p:bldP spid="33823" grpId="1" animBg="1"/>
      <p:bldP spid="33824" grpId="0" animBg="1"/>
      <p:bldP spid="33824" grpId="1" animBg="1"/>
      <p:bldP spid="338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34820" name="Picture 4" descr="Copy of Than ca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382000" cy="6553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200400" y="6186488"/>
            <a:ext cx="2590800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/>
              <a:t>   </a:t>
            </a:r>
            <a:r>
              <a:rPr lang="en-US" altLang="vi-VN" sz="2800"/>
              <a:t>Cây bí ngô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81000" y="62484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/>
              <a:t>2</a:t>
            </a:r>
          </a:p>
        </p:txBody>
      </p:sp>
      <p:pic>
        <p:nvPicPr>
          <p:cNvPr id="34824" name="Picture 8" descr="ANd9GcRho82b5W8d8s3wzohSxIT2vsYue97B4CBgl9moGv-_XGubRHxc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458200" cy="6553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6" name="AutoShape 10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34828" name="Picture 12" descr="khoai-lang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458200" cy="6553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685800" y="6161088"/>
            <a:ext cx="2438400" cy="54451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dưa hấu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685800" y="6161088"/>
            <a:ext cx="2743200" cy="54451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Cây khoai lang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1" animBg="1"/>
      <p:bldP spid="34822" grpId="1" animBg="1"/>
      <p:bldP spid="34829" grpId="0" animBg="1"/>
      <p:bldP spid="34829" grpId="1" animBg="1"/>
      <p:bldP spid="348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17187"/>
  <p:tag name="VIOLETTITLE" val="bài 41: Thân cây"/>
  <p:tag name="VIOLETLESSON" val="37"/>
  <p:tag name="VIOLETCATID" val="8049775"/>
  <p:tag name="VIOLETSUBJECT" val="Tự nhiên và xã hội 3"/>
  <p:tag name="VIOLETAUTHORID" val="2895087"/>
  <p:tag name="VIOLETAUTHORNAME" val="Phan Thị Thu Nguyệt"/>
  <p:tag name="VIOLETAUTHORAVATAR" val="2/895/87/avatar.jpg"/>
  <p:tag name="VIOLETAUTHORADDRESS" val="trường TH Xuân Sơn - khanh hoa"/>
  <p:tag name="VIOLETAUTHORHOMEPAGE" val="http://violet.vn/hainguyen05"/>
  <p:tag name="VIOLETDATE" val="2013-01-10 23:37:52"/>
  <p:tag name="VIOLETHIT" val="487"/>
  <p:tag name="VIOLETLIKE" val="0"/>
</p:tagLst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1666</TotalTime>
  <Words>1052</Words>
  <Application>Microsoft Office PowerPoint</Application>
  <PresentationFormat>Trình chiếu Trên màn hình (4:3)</PresentationFormat>
  <Paragraphs>167</Paragraphs>
  <Slides>33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40" baseType="lpstr">
      <vt:lpstr>Arial</vt:lpstr>
      <vt:lpstr>Calibri</vt:lpstr>
      <vt:lpstr>HP001 4 hàng</vt:lpstr>
      <vt:lpstr>Times New Roman</vt:lpstr>
      <vt:lpstr>Wingdings</vt:lpstr>
      <vt:lpstr>Wingdings 2</vt:lpstr>
      <vt:lpstr>Network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* Hoạt động 2:  Chức năng của thân cây</vt:lpstr>
      <vt:lpstr>Bản trình bày PowerPoint</vt:lpstr>
      <vt:lpstr>Bản trình bày PowerPoint</vt:lpstr>
      <vt:lpstr>* Hoạt động 3: Lợi ích của thân cây đối với đời sống con người và động vật</vt:lpstr>
      <vt:lpstr>Bản trình bày PowerPoint</vt:lpstr>
      <vt:lpstr>Bản trình bày PowerPoint</vt:lpstr>
      <vt:lpstr>Bản trình bày PowerPoint</vt:lpstr>
      <vt:lpstr>Một số thân cây được dùng làm thuốc</vt:lpstr>
      <vt:lpstr>       Lợi ích của thân cây đối với đời sống  con người và động vật.</vt:lpstr>
      <vt:lpstr>Bản trình bày PowerPoint</vt:lpstr>
      <vt:lpstr>Bản trình bày PowerPoint</vt:lpstr>
    </vt:vector>
  </TitlesOfParts>
  <Company>&lt;egyptian hak&gt;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Hà Nguyễn Thị Thu</cp:lastModifiedBy>
  <cp:revision>236</cp:revision>
  <dcterms:created xsi:type="dcterms:W3CDTF">2052-04-19T18:22:30Z</dcterms:created>
  <dcterms:modified xsi:type="dcterms:W3CDTF">2022-02-17T04:35:11Z</dcterms:modified>
</cp:coreProperties>
</file>