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314" r:id="rId2"/>
    <p:sldId id="256" r:id="rId3"/>
    <p:sldId id="257" r:id="rId4"/>
    <p:sldId id="446" r:id="rId5"/>
    <p:sldId id="448" r:id="rId6"/>
    <p:sldId id="441" r:id="rId7"/>
    <p:sldId id="444" r:id="rId8"/>
    <p:sldId id="450" r:id="rId9"/>
    <p:sldId id="449" r:id="rId10"/>
    <p:sldId id="443" r:id="rId11"/>
    <p:sldId id="451" r:id="rId12"/>
    <p:sldId id="452" r:id="rId13"/>
  </p:sldIdLst>
  <p:sldSz cx="16276638" cy="9144000"/>
  <p:notesSz cx="6858000" cy="9144000"/>
  <p:custDataLst>
    <p:tags r:id="rId15"/>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CC"/>
    <a:srgbClr val="FF3399"/>
    <a:srgbClr val="FF0066"/>
    <a:srgbClr val="FF7C80"/>
    <a:srgbClr val="EDF6F7"/>
    <a:srgbClr val="FF6600"/>
    <a:srgbClr val="6600CC"/>
    <a:srgbClr val="3333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4660"/>
  </p:normalViewPr>
  <p:slideViewPr>
    <p:cSldViewPr>
      <p:cViewPr varScale="1">
        <p:scale>
          <a:sx n="44" d="100"/>
          <a:sy n="44" d="100"/>
        </p:scale>
        <p:origin x="888" y="5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7BF47EB3-531B-ABB1-8C8E-1AF79B8A4346}"/>
              </a:ext>
            </a:extLst>
          </p:cNvPr>
          <p:cNvGrpSpPr/>
          <p:nvPr userDrawn="1"/>
        </p:nvGrpSpPr>
        <p:grpSpPr>
          <a:xfrm>
            <a:off x="-69263" y="-54007"/>
            <a:ext cx="16415163" cy="3617833"/>
            <a:chOff x="-51881" y="-1175910"/>
            <a:chExt cx="12295762" cy="2713375"/>
          </a:xfrm>
        </p:grpSpPr>
        <p:sp>
          <p:nvSpPr>
            <p:cNvPr id="13" name="Rectangle 12">
              <a:extLst>
                <a:ext uri="{FF2B5EF4-FFF2-40B4-BE49-F238E27FC236}">
                  <a16:creationId xmlns:a16="http://schemas.microsoft.com/office/drawing/2014/main" id="{A3B2C702-E647-60F3-5B78-540B1397AE91}"/>
                </a:ext>
              </a:extLst>
            </p:cNvPr>
            <p:cNvSpPr/>
            <p:nvPr userDrawn="1"/>
          </p:nvSpPr>
          <p:spPr>
            <a:xfrm>
              <a:off x="-51881" y="-549104"/>
              <a:ext cx="12295762" cy="208656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13">
              <a:extLst>
                <a:ext uri="{FF2B5EF4-FFF2-40B4-BE49-F238E27FC236}">
                  <a16:creationId xmlns:a16="http://schemas.microsoft.com/office/drawing/2014/main" id="{E1D5C1D5-D96F-C2EC-5C1D-68F94175CD82}"/>
                </a:ext>
              </a:extLst>
            </p:cNvPr>
            <p:cNvSpPr/>
            <p:nvPr userDrawn="1"/>
          </p:nvSpPr>
          <p:spPr>
            <a:xfrm>
              <a:off x="-51881" y="-862507"/>
              <a:ext cx="12295762" cy="208656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14">
              <a:extLst>
                <a:ext uri="{FF2B5EF4-FFF2-40B4-BE49-F238E27FC236}">
                  <a16:creationId xmlns:a16="http://schemas.microsoft.com/office/drawing/2014/main" id="{FEC6DD56-68D9-7E22-8EFB-50F1379C5B79}"/>
                </a:ext>
              </a:extLst>
            </p:cNvPr>
            <p:cNvSpPr/>
            <p:nvPr userDrawn="1"/>
          </p:nvSpPr>
          <p:spPr>
            <a:xfrm>
              <a:off x="-51881" y="-1175910"/>
              <a:ext cx="12295762" cy="208656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pic>
        <p:nvPicPr>
          <p:cNvPr id="3" name="Picture 2" descr="Logo, company name&#10;&#10;Description automatically generated">
            <a:extLst>
              <a:ext uri="{FF2B5EF4-FFF2-40B4-BE49-F238E27FC236}">
                <a16:creationId xmlns:a16="http://schemas.microsoft.com/office/drawing/2014/main" id="{757997BB-E157-E8F1-D8B4-D62DB93A55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19350" y="0"/>
            <a:ext cx="1857288" cy="2349085"/>
          </a:xfrm>
          <a:prstGeom prst="rect">
            <a:avLst/>
          </a:prstGeom>
        </p:spPr>
      </p:pic>
      <p:sp>
        <p:nvSpPr>
          <p:cNvPr id="8" name="TextBox 7">
            <a:extLst>
              <a:ext uri="{FF2B5EF4-FFF2-40B4-BE49-F238E27FC236}">
                <a16:creationId xmlns:a16="http://schemas.microsoft.com/office/drawing/2014/main" id="{7F657D12-366B-103A-5DDF-B7769EA656A2}"/>
              </a:ext>
            </a:extLst>
          </p:cNvPr>
          <p:cNvSpPr txBox="1"/>
          <p:nvPr userDrawn="1"/>
        </p:nvSpPr>
        <p:spPr>
          <a:xfrm>
            <a:off x="4503173" y="1103712"/>
            <a:ext cx="11027422" cy="1733680"/>
          </a:xfrm>
          <a:prstGeom prst="rect">
            <a:avLst/>
          </a:prstGeom>
          <a:noFill/>
        </p:spPr>
        <p:txBody>
          <a:bodyPr wrap="square" rtlCol="0">
            <a:spAutoFit/>
          </a:bodyPr>
          <a:lstStyle/>
          <a:p>
            <a:pPr algn="ctr"/>
            <a:r>
              <a:rPr lang="en-US" sz="10666" dirty="0" err="1">
                <a:ln w="254000">
                  <a:solidFill>
                    <a:sysClr val="windowText" lastClr="000000"/>
                  </a:solidFill>
                </a:ln>
                <a:solidFill>
                  <a:schemeClr val="tx1"/>
                </a:solidFill>
                <a:latin typeface="HP-087" panose="020B0803050302020204" pitchFamily="34" charset="0"/>
                <a:cs typeface="#9Slide03 Arima Madurai ExtraBo" panose="00000900000000000000" pitchFamily="2" charset="0"/>
              </a:rPr>
              <a:t>Tiếng</a:t>
            </a:r>
            <a:r>
              <a:rPr lang="en-US" sz="10666" dirty="0">
                <a:ln w="254000">
                  <a:solidFill>
                    <a:sysClr val="windowText" lastClr="000000"/>
                  </a:solidFill>
                </a:ln>
                <a:solidFill>
                  <a:schemeClr val="tx1"/>
                </a:solidFill>
                <a:latin typeface="HP-087" panose="020B0803050302020204" pitchFamily="34" charset="0"/>
                <a:cs typeface="#9Slide03 Arima Madurai ExtraBo" panose="00000900000000000000" pitchFamily="2" charset="0"/>
              </a:rPr>
              <a:t> </a:t>
            </a:r>
            <a:r>
              <a:rPr lang="en-US" sz="10666" dirty="0" err="1">
                <a:ln w="254000">
                  <a:solidFill>
                    <a:sysClr val="windowText" lastClr="000000"/>
                  </a:solidFill>
                </a:ln>
                <a:solidFill>
                  <a:schemeClr val="tx1"/>
                </a:solidFill>
                <a:latin typeface="HP-087" panose="020B0803050302020204" pitchFamily="34" charset="0"/>
                <a:cs typeface="#9Slide03 Arima Madurai ExtraBo" panose="00000900000000000000" pitchFamily="2" charset="0"/>
              </a:rPr>
              <a:t>Việt</a:t>
            </a:r>
            <a:r>
              <a:rPr lang="en-US" sz="10666" dirty="0">
                <a:ln w="254000">
                  <a:solidFill>
                    <a:sysClr val="windowText" lastClr="000000"/>
                  </a:solidFill>
                </a:ln>
                <a:solidFill>
                  <a:schemeClr val="tx1"/>
                </a:solidFill>
                <a:latin typeface="HP-087" panose="020B0803050302020204" pitchFamily="34" charset="0"/>
                <a:cs typeface="#9Slide03 Arima Madurai ExtraBo" panose="00000900000000000000" pitchFamily="2" charset="0"/>
              </a:rPr>
              <a:t> 3</a:t>
            </a:r>
          </a:p>
        </p:txBody>
      </p:sp>
      <p:pic>
        <p:nvPicPr>
          <p:cNvPr id="18" name="Picture 17">
            <a:extLst>
              <a:ext uri="{FF2B5EF4-FFF2-40B4-BE49-F238E27FC236}">
                <a16:creationId xmlns:a16="http://schemas.microsoft.com/office/drawing/2014/main" id="{8129A0D9-9B03-FEDF-B9D4-4560491131CB}"/>
              </a:ext>
            </a:extLst>
          </p:cNvPr>
          <p:cNvPicPr>
            <a:picLocks noChangeAspect="1"/>
          </p:cNvPicPr>
          <p:nvPr userDrawn="1"/>
        </p:nvPicPr>
        <p:blipFill rotWithShape="1">
          <a:blip r:embed="rId3">
            <a:duotone>
              <a:schemeClr val="accent4">
                <a:shade val="45000"/>
                <a:satMod val="135000"/>
              </a:schemeClr>
              <a:prstClr val="white"/>
            </a:duotone>
          </a:blip>
          <a:srcRect l="39046" t="29565"/>
          <a:stretch/>
        </p:blipFill>
        <p:spPr>
          <a:xfrm>
            <a:off x="-69263" y="-54008"/>
            <a:ext cx="5387741" cy="6234995"/>
          </a:xfrm>
          <a:prstGeom prst="rect">
            <a:avLst/>
          </a:prstGeom>
        </p:spPr>
      </p:pic>
      <p:sp>
        <p:nvSpPr>
          <p:cNvPr id="4" name="TextBox 3">
            <a:extLst>
              <a:ext uri="{FF2B5EF4-FFF2-40B4-BE49-F238E27FC236}">
                <a16:creationId xmlns:a16="http://schemas.microsoft.com/office/drawing/2014/main" id="{699CC354-3643-0A24-17D0-158968A6F79B}"/>
              </a:ext>
            </a:extLst>
          </p:cNvPr>
          <p:cNvSpPr txBox="1"/>
          <p:nvPr userDrawn="1"/>
        </p:nvSpPr>
        <p:spPr>
          <a:xfrm>
            <a:off x="4503173" y="1073579"/>
            <a:ext cx="11027422" cy="1733680"/>
          </a:xfrm>
          <a:prstGeom prst="rect">
            <a:avLst/>
          </a:prstGeom>
          <a:noFill/>
        </p:spPr>
        <p:txBody>
          <a:bodyPr wrap="square" rtlCol="0">
            <a:spAutoFit/>
          </a:bodyPr>
          <a:lstStyle/>
          <a:p>
            <a:pPr algn="ctr"/>
            <a:r>
              <a:rPr lang="en-US" sz="10666" dirty="0" err="1">
                <a:solidFill>
                  <a:schemeClr val="accent4">
                    <a:lumMod val="20000"/>
                    <a:lumOff val="80000"/>
                  </a:schemeClr>
                </a:solidFill>
                <a:latin typeface="HP-087" panose="020B0803050302020204" pitchFamily="34" charset="0"/>
                <a:cs typeface="#9Slide03 Arima Madurai ExtraBo" panose="00000900000000000000" pitchFamily="2" charset="0"/>
              </a:rPr>
              <a:t>Tiếng</a:t>
            </a:r>
            <a:r>
              <a:rPr lang="en-US" sz="10666" dirty="0">
                <a:solidFill>
                  <a:schemeClr val="accent4">
                    <a:lumMod val="20000"/>
                    <a:lumOff val="80000"/>
                  </a:schemeClr>
                </a:solidFill>
                <a:latin typeface="HP-087" panose="020B0803050302020204" pitchFamily="34" charset="0"/>
                <a:cs typeface="#9Slide03 Arima Madurai ExtraBo" panose="00000900000000000000" pitchFamily="2" charset="0"/>
              </a:rPr>
              <a:t> </a:t>
            </a:r>
            <a:r>
              <a:rPr lang="en-US" sz="10666" dirty="0" err="1">
                <a:solidFill>
                  <a:schemeClr val="accent4">
                    <a:lumMod val="20000"/>
                    <a:lumOff val="80000"/>
                  </a:schemeClr>
                </a:solidFill>
                <a:latin typeface="HP-087" panose="020B0803050302020204" pitchFamily="34" charset="0"/>
                <a:cs typeface="#9Slide03 Arima Madurai ExtraBo" panose="00000900000000000000" pitchFamily="2" charset="0"/>
              </a:rPr>
              <a:t>Việt</a:t>
            </a:r>
            <a:r>
              <a:rPr lang="en-US" sz="10666" dirty="0">
                <a:solidFill>
                  <a:schemeClr val="accent4">
                    <a:lumMod val="20000"/>
                    <a:lumOff val="80000"/>
                  </a:schemeClr>
                </a:solidFill>
                <a:latin typeface="HP-087" panose="020B0803050302020204" pitchFamily="34" charset="0"/>
                <a:cs typeface="#9Slide03 Arima Madurai ExtraBo" panose="00000900000000000000" pitchFamily="2" charset="0"/>
              </a:rPr>
              <a:t> 3</a:t>
            </a:r>
          </a:p>
        </p:txBody>
      </p:sp>
      <p:pic>
        <p:nvPicPr>
          <p:cNvPr id="10" name="Picture 9">
            <a:extLst>
              <a:ext uri="{FF2B5EF4-FFF2-40B4-BE49-F238E27FC236}">
                <a16:creationId xmlns:a16="http://schemas.microsoft.com/office/drawing/2014/main" id="{CD32900D-9049-DADC-66A0-CBC4864F02FF}"/>
              </a:ext>
            </a:extLst>
          </p:cNvPr>
          <p:cNvPicPr>
            <a:picLocks noChangeAspect="1"/>
          </p:cNvPicPr>
          <p:nvPr userDrawn="1"/>
        </p:nvPicPr>
        <p:blipFill>
          <a:blip r:embed="rId4"/>
          <a:stretch>
            <a:fillRect/>
          </a:stretch>
        </p:blipFill>
        <p:spPr>
          <a:xfrm>
            <a:off x="6920040" y="1"/>
            <a:ext cx="6193688" cy="1138716"/>
          </a:xfrm>
          <a:prstGeom prst="rect">
            <a:avLst/>
          </a:prstGeom>
        </p:spPr>
      </p:pic>
    </p:spTree>
    <p:extLst>
      <p:ext uri="{BB962C8B-B14F-4D97-AF65-F5344CB8AC3E}">
        <p14:creationId xmlns:p14="http://schemas.microsoft.com/office/powerpoint/2010/main" val="858447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FF3A5DF-6F2D-0E10-F31F-2BF72592E574}"/>
              </a:ext>
            </a:extLst>
          </p:cNvPr>
          <p:cNvPicPr>
            <a:picLocks noChangeAspect="1"/>
          </p:cNvPicPr>
          <p:nvPr userDrawn="1"/>
        </p:nvPicPr>
        <p:blipFill rotWithShape="1">
          <a:blip r:embed="rId2">
            <a:duotone>
              <a:schemeClr val="accent4">
                <a:shade val="45000"/>
                <a:satMod val="135000"/>
              </a:schemeClr>
              <a:prstClr val="white"/>
            </a:duotone>
          </a:blip>
          <a:srcRect t="58030"/>
          <a:stretch/>
        </p:blipFill>
        <p:spPr>
          <a:xfrm flipH="1" flipV="1">
            <a:off x="0" y="8130586"/>
            <a:ext cx="16276638" cy="1013415"/>
          </a:xfrm>
          <a:prstGeom prst="rect">
            <a:avLst/>
          </a:prstGeom>
        </p:spPr>
      </p:pic>
      <p:pic>
        <p:nvPicPr>
          <p:cNvPr id="11" name="Picture 10">
            <a:extLst>
              <a:ext uri="{FF2B5EF4-FFF2-40B4-BE49-F238E27FC236}">
                <a16:creationId xmlns:a16="http://schemas.microsoft.com/office/drawing/2014/main" id="{54715F48-DC4A-170B-917E-1B389B5407DA}"/>
              </a:ext>
            </a:extLst>
          </p:cNvPr>
          <p:cNvPicPr>
            <a:picLocks noChangeAspect="1"/>
          </p:cNvPicPr>
          <p:nvPr userDrawn="1"/>
        </p:nvPicPr>
        <p:blipFill rotWithShape="1">
          <a:blip r:embed="rId3">
            <a:duotone>
              <a:schemeClr val="accent4">
                <a:shade val="45000"/>
                <a:satMod val="135000"/>
              </a:schemeClr>
              <a:prstClr val="white"/>
            </a:duotone>
          </a:blip>
          <a:srcRect l="4858" b="1525"/>
          <a:stretch/>
        </p:blipFill>
        <p:spPr>
          <a:xfrm>
            <a:off x="0" y="0"/>
            <a:ext cx="4885597" cy="665019"/>
          </a:xfrm>
          <a:prstGeom prst="rect">
            <a:avLst/>
          </a:prstGeom>
        </p:spPr>
      </p:pic>
    </p:spTree>
    <p:extLst>
      <p:ext uri="{BB962C8B-B14F-4D97-AF65-F5344CB8AC3E}">
        <p14:creationId xmlns:p14="http://schemas.microsoft.com/office/powerpoint/2010/main" val="2385943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FF3A5DF-6F2D-0E10-F31F-2BF72592E574}"/>
              </a:ext>
            </a:extLst>
          </p:cNvPr>
          <p:cNvPicPr>
            <a:picLocks noChangeAspect="1"/>
          </p:cNvPicPr>
          <p:nvPr userDrawn="1"/>
        </p:nvPicPr>
        <p:blipFill rotWithShape="1">
          <a:blip r:embed="rId2">
            <a:duotone>
              <a:schemeClr val="accent4">
                <a:shade val="45000"/>
                <a:satMod val="135000"/>
              </a:schemeClr>
              <a:prstClr val="white"/>
            </a:duotone>
          </a:blip>
          <a:srcRect t="58030"/>
          <a:stretch/>
        </p:blipFill>
        <p:spPr>
          <a:xfrm flipH="1" flipV="1">
            <a:off x="0" y="8130586"/>
            <a:ext cx="16276638" cy="1013415"/>
          </a:xfrm>
          <a:prstGeom prst="rect">
            <a:avLst/>
          </a:prstGeom>
        </p:spPr>
      </p:pic>
      <p:pic>
        <p:nvPicPr>
          <p:cNvPr id="11" name="Picture 10">
            <a:extLst>
              <a:ext uri="{FF2B5EF4-FFF2-40B4-BE49-F238E27FC236}">
                <a16:creationId xmlns:a16="http://schemas.microsoft.com/office/drawing/2014/main" id="{54715F48-DC4A-170B-917E-1B389B5407DA}"/>
              </a:ext>
            </a:extLst>
          </p:cNvPr>
          <p:cNvPicPr>
            <a:picLocks noChangeAspect="1"/>
          </p:cNvPicPr>
          <p:nvPr userDrawn="1"/>
        </p:nvPicPr>
        <p:blipFill rotWithShape="1">
          <a:blip r:embed="rId3">
            <a:duotone>
              <a:schemeClr val="accent4">
                <a:shade val="45000"/>
                <a:satMod val="135000"/>
              </a:schemeClr>
              <a:prstClr val="white"/>
            </a:duotone>
          </a:blip>
          <a:srcRect l="4858" b="1525"/>
          <a:stretch/>
        </p:blipFill>
        <p:spPr>
          <a:xfrm>
            <a:off x="0" y="0"/>
            <a:ext cx="4885597" cy="665019"/>
          </a:xfrm>
          <a:prstGeom prst="rect">
            <a:avLst/>
          </a:prstGeom>
        </p:spPr>
      </p:pic>
      <p:pic>
        <p:nvPicPr>
          <p:cNvPr id="5" name="Hình ảnh 4" descr="Ảnh có chứa văn bản, bánh xe&#10;&#10;Mô tả được tạo tự động">
            <a:extLst>
              <a:ext uri="{FF2B5EF4-FFF2-40B4-BE49-F238E27FC236}">
                <a16:creationId xmlns:a16="http://schemas.microsoft.com/office/drawing/2014/main" id="{365D5745-7E02-3905-1DAB-603EB28CCA7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367" y="548632"/>
            <a:ext cx="16113904" cy="8046736"/>
          </a:xfrm>
          <a:prstGeom prst="rect">
            <a:avLst/>
          </a:prstGeom>
        </p:spPr>
      </p:pic>
    </p:spTree>
    <p:extLst>
      <p:ext uri="{BB962C8B-B14F-4D97-AF65-F5344CB8AC3E}">
        <p14:creationId xmlns:p14="http://schemas.microsoft.com/office/powerpoint/2010/main" val="50798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任意多边形 4">
            <a:extLst>
              <a:ext uri="{FF2B5EF4-FFF2-40B4-BE49-F238E27FC236}">
                <a16:creationId xmlns:a16="http://schemas.microsoft.com/office/drawing/2014/main" id="{FAEB351D-B959-4897-B1F4-6600B9184EF1}"/>
              </a:ext>
            </a:extLst>
          </p:cNvPr>
          <p:cNvSpPr/>
          <p:nvPr userDrawn="1"/>
        </p:nvSpPr>
        <p:spPr>
          <a:xfrm>
            <a:off x="0" y="7937501"/>
            <a:ext cx="16276638" cy="1206500"/>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 name="任意多边形 5">
            <a:extLst>
              <a:ext uri="{FF2B5EF4-FFF2-40B4-BE49-F238E27FC236}">
                <a16:creationId xmlns:a16="http://schemas.microsoft.com/office/drawing/2014/main" id="{8F3A2888-0977-43DD-9A71-AC932E61F402}"/>
              </a:ext>
            </a:extLst>
          </p:cNvPr>
          <p:cNvSpPr/>
          <p:nvPr userDrawn="1"/>
        </p:nvSpPr>
        <p:spPr>
          <a:xfrm>
            <a:off x="0" y="8255001"/>
            <a:ext cx="16276638" cy="889000"/>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74684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B7CD407F-3C52-8FCE-7966-3AF85B651D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46" y="0"/>
            <a:ext cx="14600146" cy="9144000"/>
          </a:xfrm>
          <a:prstGeom prst="rect">
            <a:avLst/>
          </a:prstGeom>
        </p:spPr>
      </p:pic>
      <p:sp>
        <p:nvSpPr>
          <p:cNvPr id="2" name="任意多边形 4">
            <a:extLst>
              <a:ext uri="{FF2B5EF4-FFF2-40B4-BE49-F238E27FC236}">
                <a16:creationId xmlns:a16="http://schemas.microsoft.com/office/drawing/2014/main" id="{7B04F925-C1E5-35BA-70BC-0178E7D9C75E}"/>
              </a:ext>
            </a:extLst>
          </p:cNvPr>
          <p:cNvSpPr/>
          <p:nvPr userDrawn="1"/>
        </p:nvSpPr>
        <p:spPr>
          <a:xfrm>
            <a:off x="0" y="7937501"/>
            <a:ext cx="16276638" cy="1206500"/>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 name="任意多边形 5">
            <a:extLst>
              <a:ext uri="{FF2B5EF4-FFF2-40B4-BE49-F238E27FC236}">
                <a16:creationId xmlns:a16="http://schemas.microsoft.com/office/drawing/2014/main" id="{181ACF88-E471-25EC-B95E-D568948CEDD1}"/>
              </a:ext>
            </a:extLst>
          </p:cNvPr>
          <p:cNvSpPr/>
          <p:nvPr userDrawn="1"/>
        </p:nvSpPr>
        <p:spPr>
          <a:xfrm>
            <a:off x="0" y="8255001"/>
            <a:ext cx="16276638" cy="889000"/>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652467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Hình ảnh 2" descr="Ảnh có chứa văn bản&#10;&#10;Mô tả được tạo tự động">
            <a:extLst>
              <a:ext uri="{FF2B5EF4-FFF2-40B4-BE49-F238E27FC236}">
                <a16:creationId xmlns:a16="http://schemas.microsoft.com/office/drawing/2014/main" id="{63CFB0B0-04AC-645B-A78C-183C4B379E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76638" cy="9144000"/>
          </a:xfrm>
          <a:prstGeom prst="rect">
            <a:avLst/>
          </a:prstGeom>
        </p:spPr>
      </p:pic>
    </p:spTree>
    <p:extLst>
      <p:ext uri="{BB962C8B-B14F-4D97-AF65-F5344CB8AC3E}">
        <p14:creationId xmlns:p14="http://schemas.microsoft.com/office/powerpoint/2010/main" val="3273692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ố trí Tùy chỉnh">
    <p:spTree>
      <p:nvGrpSpPr>
        <p:cNvPr id="1" name=""/>
        <p:cNvGrpSpPr/>
        <p:nvPr/>
      </p:nvGrpSpPr>
      <p:grpSpPr>
        <a:xfrm>
          <a:off x="0" y="0"/>
          <a:ext cx="0" cy="0"/>
          <a:chOff x="0" y="0"/>
          <a:chExt cx="0" cy="0"/>
        </a:xfrm>
      </p:grpSpPr>
      <p:pic>
        <p:nvPicPr>
          <p:cNvPr id="4" name="Hình ảnh 3" descr="Ảnh có chứa văn bản&#10;&#10;Mô tả được tạo tự động">
            <a:extLst>
              <a:ext uri="{FF2B5EF4-FFF2-40B4-BE49-F238E27FC236}">
                <a16:creationId xmlns:a16="http://schemas.microsoft.com/office/drawing/2014/main" id="{82EDC1C8-E89D-8EC0-E94B-41F5AC3443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76638" cy="9144000"/>
          </a:xfrm>
          <a:prstGeom prst="rect">
            <a:avLst/>
          </a:prstGeom>
        </p:spPr>
      </p:pic>
    </p:spTree>
    <p:extLst>
      <p:ext uri="{BB962C8B-B14F-4D97-AF65-F5344CB8AC3E}">
        <p14:creationId xmlns:p14="http://schemas.microsoft.com/office/powerpoint/2010/main" val="242339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ố trí Tùy chỉnh">
    <p:spTree>
      <p:nvGrpSpPr>
        <p:cNvPr id="1" name=""/>
        <p:cNvGrpSpPr/>
        <p:nvPr/>
      </p:nvGrpSpPr>
      <p:grpSpPr>
        <a:xfrm>
          <a:off x="0" y="0"/>
          <a:ext cx="0" cy="0"/>
          <a:chOff x="0" y="0"/>
          <a:chExt cx="0" cy="0"/>
        </a:xfrm>
      </p:grpSpPr>
      <p:pic>
        <p:nvPicPr>
          <p:cNvPr id="4" name="Hình ảnh 3" descr="Ảnh có chứa văn bản&#10;&#10;Mô tả được tạo tự động">
            <a:extLst>
              <a:ext uri="{FF2B5EF4-FFF2-40B4-BE49-F238E27FC236}">
                <a16:creationId xmlns:a16="http://schemas.microsoft.com/office/drawing/2014/main" id="{C3E9CB06-D635-27D3-FC9B-D198E843A6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76638" cy="9144000"/>
          </a:xfrm>
          <a:prstGeom prst="rect">
            <a:avLst/>
          </a:prstGeom>
        </p:spPr>
      </p:pic>
    </p:spTree>
    <p:extLst>
      <p:ext uri="{BB962C8B-B14F-4D97-AF65-F5344CB8AC3E}">
        <p14:creationId xmlns:p14="http://schemas.microsoft.com/office/powerpoint/2010/main" val="60615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13832" y="8475134"/>
            <a:ext cx="3797882" cy="486833"/>
          </a:xfrm>
          <a:prstGeom prst="rect">
            <a:avLst/>
          </a:prstGeom>
        </p:spPr>
        <p:txBody>
          <a:bodyPr/>
          <a:lstStyle/>
          <a:p>
            <a:fld id="{B0FF3092-099F-40A5-B724-2564865CB8C6}" type="datetimeFigureOut">
              <a:rPr lang="en-US" smtClean="0">
                <a:solidFill>
                  <a:prstClr val="black">
                    <a:tint val="75000"/>
                  </a:prstClr>
                </a:solidFill>
              </a:rPr>
              <a:pPr/>
              <a:t>11/6/2022</a:t>
            </a:fld>
            <a:endParaRPr lang="en-US">
              <a:solidFill>
                <a:prstClr val="black">
                  <a:tint val="75000"/>
                </a:prstClr>
              </a:solidFill>
            </a:endParaRPr>
          </a:p>
        </p:txBody>
      </p:sp>
      <p:sp>
        <p:nvSpPr>
          <p:cNvPr id="3" name="Footer Placeholder 2"/>
          <p:cNvSpPr>
            <a:spLocks noGrp="1"/>
          </p:cNvSpPr>
          <p:nvPr>
            <p:ph type="ftr" sz="quarter" idx="11"/>
          </p:nvPr>
        </p:nvSpPr>
        <p:spPr>
          <a:xfrm>
            <a:off x="5561185" y="8475134"/>
            <a:ext cx="5154269" cy="486833"/>
          </a:xfrm>
          <a:prstGeom prst="rect">
            <a:avLst/>
          </a:prstGeom>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11664924" y="8475134"/>
            <a:ext cx="3797882" cy="486833"/>
          </a:xfrm>
          <a:prstGeom prst="rect">
            <a:avLst/>
          </a:prstGeom>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53025"/>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82230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18" y="169"/>
            <a:ext cx="16255403" cy="9143664"/>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2668440" y="1699032"/>
            <a:ext cx="10939764" cy="608827"/>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3196"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3196"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2430909" y="5249334"/>
            <a:ext cx="11414823" cy="3768473"/>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7193"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7193"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7193"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7788" y="1088999"/>
            <a:ext cx="1744740" cy="1789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3977222" y="6536267"/>
            <a:ext cx="8094211" cy="1230953"/>
          </a:xfrm>
          <a:prstGeom prst="rect">
            <a:avLst/>
          </a:prstGeom>
          <a:noFill/>
        </p:spPr>
        <p:txBody>
          <a:bodyPr wrap="none" lIns="121765" tIns="60884" rIns="121765" bIns="60884">
            <a:spAutoFit/>
          </a:bodyPr>
          <a:lstStyle/>
          <a:p>
            <a:pPr algn="ctr">
              <a:defRPr/>
            </a:pPr>
            <a:r>
              <a:rPr lang="en-US" sz="720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TIẾNG VIỆT</a:t>
            </a:r>
            <a:endParaRPr lang="vi-VN" sz="720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ình ảnh 5" descr="Ảnh có chứa đồ chơi, búp bê&#10;&#10;Mô tả được tạo tự động">
            <a:extLst>
              <a:ext uri="{FF2B5EF4-FFF2-40B4-BE49-F238E27FC236}">
                <a16:creationId xmlns:a16="http://schemas.microsoft.com/office/drawing/2014/main" id="{5B657274-3E07-6478-D34D-EC969AE87A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438" y="1902480"/>
            <a:ext cx="5992368" cy="5992368"/>
          </a:xfrm>
          <a:prstGeom prst="rect">
            <a:avLst/>
          </a:prstGeom>
        </p:spPr>
      </p:pic>
      <p:pic>
        <p:nvPicPr>
          <p:cNvPr id="4" name="Hình ảnh 3">
            <a:extLst>
              <a:ext uri="{FF2B5EF4-FFF2-40B4-BE49-F238E27FC236}">
                <a16:creationId xmlns:a16="http://schemas.microsoft.com/office/drawing/2014/main" id="{DD66A2C0-5996-5864-637C-03BEEE1B0C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3919" y="-209060"/>
            <a:ext cx="13944600" cy="8610600"/>
          </a:xfrm>
          <a:prstGeom prst="rect">
            <a:avLst/>
          </a:prstGeom>
        </p:spPr>
      </p:pic>
      <p:grpSp>
        <p:nvGrpSpPr>
          <p:cNvPr id="9" name="Group 8"/>
          <p:cNvGrpSpPr/>
          <p:nvPr/>
        </p:nvGrpSpPr>
        <p:grpSpPr>
          <a:xfrm>
            <a:off x="5395119" y="76200"/>
            <a:ext cx="11430000" cy="677108"/>
            <a:chOff x="1508919" y="1888664"/>
            <a:chExt cx="10183091" cy="677108"/>
          </a:xfrm>
        </p:grpSpPr>
        <p:sp>
          <p:nvSpPr>
            <p:cNvPr id="10" name="Rectangle 9"/>
            <p:cNvSpPr/>
            <p:nvPr/>
          </p:nvSpPr>
          <p:spPr>
            <a:xfrm>
              <a:off x="1508919" y="1888664"/>
              <a:ext cx="10183091" cy="677108"/>
            </a:xfrm>
            <a:prstGeom prst="rect">
              <a:avLst/>
            </a:prstGeom>
          </p:spPr>
          <p:txBody>
            <a:bodyPr wrap="square">
              <a:spAutoFit/>
            </a:bodyPr>
            <a:lstStyle/>
            <a:p>
              <a:r>
                <a:rPr lang="en-US" sz="3800" b="1">
                  <a:solidFill>
                    <a:sysClr val="windowText" lastClr="000000"/>
                  </a:solidFill>
                  <a:latin typeface="AvantGarde" panose="00000400000000000000" pitchFamily="2" charset="0"/>
                  <a:ea typeface="AvantGarde" panose="00000400000000000000" pitchFamily="2" charset="0"/>
                  <a:cs typeface="AvantGarde" panose="00000400000000000000" pitchFamily="2" charset="0"/>
                </a:rPr>
                <a:t>Câu chuyện giúp em hiểu điều gì?</a:t>
              </a:r>
            </a:p>
          </p:txBody>
        </p:sp>
        <p:cxnSp>
          <p:nvCxnSpPr>
            <p:cNvPr id="11" name="Straight Connector 10"/>
            <p:cNvCxnSpPr>
              <a:cxnSpLocks/>
            </p:cNvCxnSpPr>
            <p:nvPr/>
          </p:nvCxnSpPr>
          <p:spPr>
            <a:xfrm>
              <a:off x="1673234" y="2519755"/>
              <a:ext cx="59455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5166519" y="1755844"/>
            <a:ext cx="10401300" cy="5632311"/>
          </a:xfrm>
          <a:prstGeom prst="rect">
            <a:avLst/>
          </a:prstGeom>
        </p:spPr>
        <p:txBody>
          <a:bodyPr wrap="square">
            <a:spAutoFit/>
          </a:bodyPr>
          <a:lstStyle/>
          <a:p>
            <a:pPr algn="just"/>
            <a:r>
              <a:rPr lang="en-US" sz="4000">
                <a:solidFill>
                  <a:srgbClr val="0000CC"/>
                </a:solidFill>
                <a:latin typeface="AvantGarde" panose="00000400000000000000" pitchFamily="2" charset="0"/>
                <a:ea typeface="AvantGarde" panose="00000400000000000000" pitchFamily="2" charset="0"/>
                <a:cs typeface="AvantGarde" panose="00000400000000000000" pitchFamily="2" charset="0"/>
              </a:rPr>
              <a:t>     Ca ngợi tấm lòng nhân ái, chia sẻ khó khăn cùng đồng loại của chim thiên đường và cách ứng xử đẹp đẽ của bè bạn (hoặc ca ngợi nhân vật chim thiên đường luôn yêu thương, sẵn sàng chia sẻ niềm vui, khó khăn cùng đồng loại; ca ngợi "chiếc áo" rực rỡ sắc màu của chim thiên đường - vật kỉ niệm thiêng liêng của tình bạn đẹp đẽ, đáng trân trọng...)</a:t>
            </a:r>
            <a:r>
              <a:rPr lang="vi-VN" sz="4000">
                <a:solidFill>
                  <a:srgbClr val="0000CC"/>
                </a:solidFill>
                <a:latin typeface="AvantGarde" panose="00000400000000000000" pitchFamily="2" charset="0"/>
                <a:ea typeface="AvantGarde" panose="00000400000000000000" pitchFamily="2" charset="0"/>
                <a:cs typeface="AvantGarde" panose="00000400000000000000" pitchFamily="2" charset="0"/>
              </a:rPr>
              <a:t>.</a:t>
            </a:r>
          </a:p>
        </p:txBody>
      </p:sp>
    </p:spTree>
    <p:extLst>
      <p:ext uri="{BB962C8B-B14F-4D97-AF65-F5344CB8AC3E}">
        <p14:creationId xmlns:p14="http://schemas.microsoft.com/office/powerpoint/2010/main" val="174535126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696C338A-2854-5407-51A0-50AE1FF669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1319" y="3200400"/>
            <a:ext cx="6248461" cy="2216749"/>
          </a:xfrm>
          <a:prstGeom prst="rect">
            <a:avLst/>
          </a:prstGeom>
        </p:spPr>
      </p:pic>
    </p:spTree>
    <p:extLst>
      <p:ext uri="{BB962C8B-B14F-4D97-AF65-F5344CB8AC3E}">
        <p14:creationId xmlns:p14="http://schemas.microsoft.com/office/powerpoint/2010/main" val="3923633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văn bản&#10;&#10;Mô tả được tạo tự động">
            <a:extLst>
              <a:ext uri="{FF2B5EF4-FFF2-40B4-BE49-F238E27FC236}">
                <a16:creationId xmlns:a16="http://schemas.microsoft.com/office/drawing/2014/main" id="{3704C6D5-98EF-4482-F942-D7D312FAA9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5712" y="1066800"/>
            <a:ext cx="10025213" cy="3289888"/>
          </a:xfrm>
          <a:prstGeom prst="rect">
            <a:avLst/>
          </a:prstGeom>
        </p:spPr>
      </p:pic>
      <p:pic>
        <p:nvPicPr>
          <p:cNvPr id="5" name="Hình ảnh 4">
            <a:extLst>
              <a:ext uri="{FF2B5EF4-FFF2-40B4-BE49-F238E27FC236}">
                <a16:creationId xmlns:a16="http://schemas.microsoft.com/office/drawing/2014/main" id="{95C17CE2-CE39-9175-276C-AC68FC179F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5712" y="2133600"/>
            <a:ext cx="10281444" cy="7631116"/>
          </a:xfrm>
          <a:prstGeom prst="rect">
            <a:avLst/>
          </a:prstGeom>
        </p:spPr>
      </p:pic>
    </p:spTree>
    <p:extLst>
      <p:ext uri="{BB962C8B-B14F-4D97-AF65-F5344CB8AC3E}">
        <p14:creationId xmlns:p14="http://schemas.microsoft.com/office/powerpoint/2010/main" val="43594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811C1A2-C518-48C1-BA19-E9631310418F}"/>
              </a:ext>
            </a:extLst>
          </p:cNvPr>
          <p:cNvSpPr txBox="1"/>
          <p:nvPr/>
        </p:nvSpPr>
        <p:spPr>
          <a:xfrm>
            <a:off x="4702686" y="3546343"/>
            <a:ext cx="11013440" cy="1754326"/>
          </a:xfrm>
          <a:prstGeom prst="rect">
            <a:avLst/>
          </a:prstGeom>
          <a:noFill/>
        </p:spPr>
        <p:txBody>
          <a:bodyPr wrap="square" rtlCol="0">
            <a:spAutoFit/>
          </a:bodyPr>
          <a:lstStyle/>
          <a:p>
            <a:pPr algn="ctr" defTabSz="1219170" eaLnBrk="1" fontAlgn="auto" hangingPunct="1">
              <a:spcBef>
                <a:spcPts val="0"/>
              </a:spcBef>
              <a:spcAft>
                <a:spcPts val="0"/>
              </a:spcAft>
            </a:pPr>
            <a:r>
              <a:rPr lang="en-US" sz="5400" b="1">
                <a:solidFill>
                  <a:prstClr val="black"/>
                </a:solidFill>
                <a:latin typeface="#9Slide04 SFU Belle" panose="00000400000000000000" pitchFamily="2" charset="0"/>
              </a:rPr>
              <a:t>Kể chuyện: Bộ lông rực rỡ của chim thiên đường</a:t>
            </a:r>
            <a:endParaRPr lang="en-US" sz="5400" b="1" dirty="0">
              <a:solidFill>
                <a:prstClr val="black"/>
              </a:solidFill>
              <a:latin typeface="#9Slide04 SFU Belle" panose="00000400000000000000" pitchFamily="2" charset="0"/>
            </a:endParaRPr>
          </a:p>
        </p:txBody>
      </p:sp>
      <p:pic>
        <p:nvPicPr>
          <p:cNvPr id="9" name="Picture 8" descr="A picture containing text, vector graphics&#10;&#10;Description automatically generated">
            <a:extLst>
              <a:ext uri="{FF2B5EF4-FFF2-40B4-BE49-F238E27FC236}">
                <a16:creationId xmlns:a16="http://schemas.microsoft.com/office/drawing/2014/main" id="{FF1C9D50-B2FD-17C2-C096-19C096AEF6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4613" y="5198053"/>
            <a:ext cx="3321428" cy="3705665"/>
          </a:xfrm>
          <a:prstGeom prst="rect">
            <a:avLst/>
          </a:prstGeom>
        </p:spPr>
      </p:pic>
      <p:pic>
        <p:nvPicPr>
          <p:cNvPr id="11" name="Picture 10" descr="A cartoon of a child&#10;&#10;Description automatically generated with low confidence">
            <a:extLst>
              <a:ext uri="{FF2B5EF4-FFF2-40B4-BE49-F238E27FC236}">
                <a16:creationId xmlns:a16="http://schemas.microsoft.com/office/drawing/2014/main" id="{9219E0F9-3FD1-1CCD-E0D7-CCE5D63FF9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1015" y="5198052"/>
            <a:ext cx="3598523" cy="3284483"/>
          </a:xfrm>
          <a:prstGeom prst="rect">
            <a:avLst/>
          </a:prstGeom>
        </p:spPr>
      </p:pic>
      <p:pic>
        <p:nvPicPr>
          <p:cNvPr id="13" name="Picture 12" descr="A picture containing vector graphics&#10;&#10;Description automatically generated">
            <a:extLst>
              <a:ext uri="{FF2B5EF4-FFF2-40B4-BE49-F238E27FC236}">
                <a16:creationId xmlns:a16="http://schemas.microsoft.com/office/drawing/2014/main" id="{5D23236B-492E-47F4-DB77-0843199547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1142" y="6044112"/>
            <a:ext cx="3033251" cy="2859605"/>
          </a:xfrm>
          <a:prstGeom prst="rect">
            <a:avLst/>
          </a:prstGeom>
        </p:spPr>
      </p:pic>
      <p:pic>
        <p:nvPicPr>
          <p:cNvPr id="6" name="Picture 5">
            <a:extLst>
              <a:ext uri="{FF2B5EF4-FFF2-40B4-BE49-F238E27FC236}">
                <a16:creationId xmlns:a16="http://schemas.microsoft.com/office/drawing/2014/main" id="{4A41424C-060D-4F2A-AB67-188A996F234D}"/>
              </a:ext>
            </a:extLst>
          </p:cNvPr>
          <p:cNvPicPr>
            <a:picLocks noChangeAspect="1"/>
          </p:cNvPicPr>
          <p:nvPr/>
        </p:nvPicPr>
        <p:blipFill>
          <a:blip r:embed="rId5"/>
          <a:stretch>
            <a:fillRect/>
          </a:stretch>
        </p:blipFill>
        <p:spPr>
          <a:xfrm>
            <a:off x="10319" y="-20046"/>
            <a:ext cx="1882189" cy="3909139"/>
          </a:xfrm>
          <a:prstGeom prst="rect">
            <a:avLst/>
          </a:prstGeom>
        </p:spPr>
      </p:pic>
      <p:sp>
        <p:nvSpPr>
          <p:cNvPr id="2" name="TextBox 4">
            <a:extLst>
              <a:ext uri="{FF2B5EF4-FFF2-40B4-BE49-F238E27FC236}">
                <a16:creationId xmlns:a16="http://schemas.microsoft.com/office/drawing/2014/main" id="{EDC28943-EF19-8D99-3911-2E5C6314FF40}"/>
              </a:ext>
            </a:extLst>
          </p:cNvPr>
          <p:cNvSpPr txBox="1"/>
          <p:nvPr/>
        </p:nvSpPr>
        <p:spPr>
          <a:xfrm>
            <a:off x="-54194" y="3525561"/>
            <a:ext cx="2236697" cy="2062103"/>
          </a:xfrm>
          <a:prstGeom prst="rect">
            <a:avLst/>
          </a:prstGeom>
          <a:noFill/>
        </p:spPr>
        <p:txBody>
          <a:bodyPr wrap="square" rtlCol="0">
            <a:spAutoFit/>
          </a:bodyPr>
          <a:lstStyle/>
          <a:p>
            <a:pPr algn="ctr" defTabSz="1219170" eaLnBrk="1" fontAlgn="auto" hangingPunct="1">
              <a:spcBef>
                <a:spcPts val="0"/>
              </a:spcBef>
              <a:spcAft>
                <a:spcPts val="0"/>
              </a:spcAft>
            </a:pPr>
            <a:r>
              <a:rPr lang="en-US" sz="12800" b="1">
                <a:ln w="38100">
                  <a:solidFill>
                    <a:prstClr val="white"/>
                  </a:solidFill>
                </a:ln>
                <a:solidFill>
                  <a:prstClr val="black"/>
                </a:solidFill>
                <a:latin typeface="HP-087" panose="020B0803050302020204" pitchFamily="34" charset="0"/>
              </a:rPr>
              <a:t>10</a:t>
            </a:r>
            <a:endParaRPr lang="en-US" sz="12800" b="1" dirty="0">
              <a:ln w="38100">
                <a:solidFill>
                  <a:prstClr val="white"/>
                </a:solidFill>
              </a:ln>
              <a:solidFill>
                <a:prstClr val="black"/>
              </a:solidFill>
              <a:latin typeface="HP-087" panose="020B0803050302020204" pitchFamily="34" charset="0"/>
            </a:endParaRPr>
          </a:p>
        </p:txBody>
      </p:sp>
    </p:spTree>
    <p:extLst>
      <p:ext uri="{BB962C8B-B14F-4D97-AF65-F5344CB8AC3E}">
        <p14:creationId xmlns:p14="http://schemas.microsoft.com/office/powerpoint/2010/main" val="2120812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B59CE72B-91A0-4242-E0C7-33C320B9A9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2358" y="1682246"/>
            <a:ext cx="8331923" cy="5779509"/>
          </a:xfrm>
          <a:prstGeom prst="rect">
            <a:avLst/>
          </a:prstGeom>
        </p:spPr>
      </p:pic>
    </p:spTree>
    <p:extLst>
      <p:ext uri="{BB962C8B-B14F-4D97-AF65-F5344CB8AC3E}">
        <p14:creationId xmlns:p14="http://schemas.microsoft.com/office/powerpoint/2010/main" val="3916561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văn bản, người&#10;&#10;Mô tả được tạo tự động">
            <a:extLst>
              <a:ext uri="{FF2B5EF4-FFF2-40B4-BE49-F238E27FC236}">
                <a16:creationId xmlns:a16="http://schemas.microsoft.com/office/drawing/2014/main" id="{E0308B89-CF86-1F36-5A90-2B89B71ABD8A}"/>
              </a:ext>
            </a:extLst>
          </p:cNvPr>
          <p:cNvPicPr>
            <a:picLocks noChangeAspect="1"/>
          </p:cNvPicPr>
          <p:nvPr/>
        </p:nvPicPr>
        <p:blipFill rotWithShape="1">
          <a:blip r:embed="rId2">
            <a:extLst>
              <a:ext uri="{28A0092B-C50C-407E-A947-70E740481C1C}">
                <a14:useLocalDpi xmlns:a14="http://schemas.microsoft.com/office/drawing/2010/main" val="0"/>
              </a:ext>
            </a:extLst>
          </a:blip>
          <a:srcRect l="13595" t="22500" r="11941" b="40000"/>
          <a:stretch/>
        </p:blipFill>
        <p:spPr>
          <a:xfrm>
            <a:off x="1280319" y="1066800"/>
            <a:ext cx="14020800" cy="7010400"/>
          </a:xfrm>
          <a:prstGeom prst="rect">
            <a:avLst/>
          </a:prstGeom>
        </p:spPr>
      </p:pic>
      <p:sp>
        <p:nvSpPr>
          <p:cNvPr id="5" name="Hộp Văn bản 4">
            <a:extLst>
              <a:ext uri="{FF2B5EF4-FFF2-40B4-BE49-F238E27FC236}">
                <a16:creationId xmlns:a16="http://schemas.microsoft.com/office/drawing/2014/main" id="{92843FB4-AC70-B259-7D58-3408224582DB}"/>
              </a:ext>
            </a:extLst>
          </p:cNvPr>
          <p:cNvSpPr txBox="1"/>
          <p:nvPr/>
        </p:nvSpPr>
        <p:spPr>
          <a:xfrm>
            <a:off x="3448556" y="228600"/>
            <a:ext cx="9379526" cy="703078"/>
          </a:xfrm>
          <a:prstGeom prst="rect">
            <a:avLst/>
          </a:prstGeom>
          <a:noFill/>
        </p:spPr>
        <p:txBody>
          <a:bodyPr wrap="square">
            <a:spAutoFit/>
          </a:bodyPr>
          <a:lstStyle/>
          <a:p>
            <a:pPr algn="ctr">
              <a:lnSpc>
                <a:spcPct val="110000"/>
              </a:lnSpc>
              <a:spcAft>
                <a:spcPts val="200"/>
              </a:spcAft>
            </a:pPr>
            <a:r>
              <a:rPr lang="en-US" sz="4000" b="1">
                <a:solidFill>
                  <a:srgbClr val="00B050"/>
                </a:solidFill>
                <a:effectLst>
                  <a:outerShdw blurRad="38100" dist="38100" dir="2700000" algn="tl">
                    <a:srgbClr val="000000">
                      <a:alpha val="43137"/>
                    </a:srgbClr>
                  </a:outerShdw>
                </a:effectLst>
                <a:latin typeface="AvantGarde" panose="00000400000000000000" pitchFamily="2" charset="0"/>
                <a:ea typeface="AvantGarde" panose="00000400000000000000" pitchFamily="2" charset="0"/>
                <a:cs typeface="AvantGarde" panose="00000400000000000000" pitchFamily="2" charset="0"/>
              </a:rPr>
              <a:t>Bộ lông rực rỡ của chim thiên đường</a:t>
            </a:r>
          </a:p>
        </p:txBody>
      </p:sp>
    </p:spTree>
    <p:extLst>
      <p:ext uri="{BB962C8B-B14F-4D97-AF65-F5344CB8AC3E}">
        <p14:creationId xmlns:p14="http://schemas.microsoft.com/office/powerpoint/2010/main" val="381124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F9662E9F-55EF-43AD-CD74-B103DD54A6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0919" y="2133600"/>
            <a:ext cx="5486453" cy="4339286"/>
          </a:xfrm>
          <a:prstGeom prst="rect">
            <a:avLst/>
          </a:prstGeom>
        </p:spPr>
      </p:pic>
    </p:spTree>
    <p:extLst>
      <p:ext uri="{BB962C8B-B14F-4D97-AF65-F5344CB8AC3E}">
        <p14:creationId xmlns:p14="http://schemas.microsoft.com/office/powerpoint/2010/main" val="3567587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5242719" y="5883"/>
            <a:ext cx="11430000" cy="677108"/>
            <a:chOff x="1508919" y="1888664"/>
            <a:chExt cx="10183091" cy="677108"/>
          </a:xfrm>
        </p:grpSpPr>
        <p:sp>
          <p:nvSpPr>
            <p:cNvPr id="10" name="Rectangle 9"/>
            <p:cNvSpPr/>
            <p:nvPr/>
          </p:nvSpPr>
          <p:spPr>
            <a:xfrm>
              <a:off x="1508919" y="1888664"/>
              <a:ext cx="10183091" cy="677108"/>
            </a:xfrm>
            <a:prstGeom prst="rect">
              <a:avLst/>
            </a:prstGeom>
          </p:spPr>
          <p:txBody>
            <a:bodyPr wrap="square">
              <a:spAutoFit/>
            </a:bodyPr>
            <a:lstStyle/>
            <a:p>
              <a:r>
                <a:rPr lang="en-US" sz="3800" b="1">
                  <a:solidFill>
                    <a:srgbClr val="FF0000"/>
                  </a:solidFill>
                  <a:latin typeface="AvantGarde" panose="00000400000000000000" pitchFamily="2" charset="0"/>
                  <a:ea typeface="AvantGarde" panose="00000400000000000000" pitchFamily="2" charset="0"/>
                  <a:cs typeface="AvantGarde" panose="00000400000000000000" pitchFamily="2" charset="0"/>
                </a:rPr>
                <a:t>2. </a:t>
              </a:r>
              <a:r>
                <a:rPr lang="en-US" sz="3800" b="1">
                  <a:latin typeface="AvantGarde" panose="00000400000000000000" pitchFamily="2" charset="0"/>
                  <a:ea typeface="AvantGarde" panose="00000400000000000000" pitchFamily="2" charset="0"/>
                  <a:cs typeface="AvantGarde" panose="00000400000000000000" pitchFamily="2" charset="0"/>
                </a:rPr>
                <a:t>Trao đổi về nội dung câu chuyện.</a:t>
              </a:r>
            </a:p>
          </p:txBody>
        </p:sp>
        <p:cxnSp>
          <p:nvCxnSpPr>
            <p:cNvPr id="11" name="Straight Connector 10"/>
            <p:cNvCxnSpPr>
              <a:cxnSpLocks/>
            </p:cNvCxnSpPr>
            <p:nvPr/>
          </p:nvCxnSpPr>
          <p:spPr>
            <a:xfrm>
              <a:off x="1673234" y="2519755"/>
              <a:ext cx="6352863" cy="46017"/>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0" name="Rectangle 19">
            <a:extLst>
              <a:ext uri="{FF2B5EF4-FFF2-40B4-BE49-F238E27FC236}">
                <a16:creationId xmlns:a16="http://schemas.microsoft.com/office/drawing/2014/main" id="{20D0EB1E-BDE8-40D4-BC2D-6B2673CD5414}"/>
              </a:ext>
            </a:extLst>
          </p:cNvPr>
          <p:cNvSpPr/>
          <p:nvPr/>
        </p:nvSpPr>
        <p:spPr>
          <a:xfrm>
            <a:off x="503238" y="751864"/>
            <a:ext cx="2133600" cy="677108"/>
          </a:xfrm>
          <a:prstGeom prst="rect">
            <a:avLst/>
          </a:prstGeom>
        </p:spPr>
        <p:txBody>
          <a:bodyPr wrap="square">
            <a:spAutoFit/>
          </a:bodyPr>
          <a:lstStyle/>
          <a:p>
            <a:r>
              <a:rPr lang="en-US" sz="3800" b="1">
                <a:solidFill>
                  <a:srgbClr val="00B050"/>
                </a:solidFill>
                <a:latin typeface="AvantGarde" panose="00000400000000000000" pitchFamily="2" charset="0"/>
                <a:ea typeface="AvantGarde" panose="00000400000000000000" pitchFamily="2" charset="0"/>
                <a:cs typeface="AvantGarde" panose="00000400000000000000" pitchFamily="2" charset="0"/>
              </a:rPr>
              <a:t>* Gợi ý:</a:t>
            </a:r>
          </a:p>
        </p:txBody>
      </p:sp>
      <p:sp>
        <p:nvSpPr>
          <p:cNvPr id="22" name="Rectangle 21">
            <a:extLst>
              <a:ext uri="{FF2B5EF4-FFF2-40B4-BE49-F238E27FC236}">
                <a16:creationId xmlns:a16="http://schemas.microsoft.com/office/drawing/2014/main" id="{B068EF97-D2C0-40A5-8615-C7D3530B2AEC}"/>
              </a:ext>
            </a:extLst>
          </p:cNvPr>
          <p:cNvSpPr/>
          <p:nvPr/>
        </p:nvSpPr>
        <p:spPr>
          <a:xfrm>
            <a:off x="187501" y="1428972"/>
            <a:ext cx="15799417" cy="646331"/>
          </a:xfrm>
          <a:prstGeom prst="rect">
            <a:avLst/>
          </a:prstGeom>
        </p:spPr>
        <p:txBody>
          <a:bodyPr wrap="square">
            <a:spAutoFit/>
          </a:bodyPr>
          <a:lstStyle/>
          <a:p>
            <a:pPr algn="just"/>
            <a:r>
              <a:rPr lang="en-US" sz="3600" b="1">
                <a:latin typeface="AvantGarde" panose="00000400000000000000" pitchFamily="2" charset="0"/>
                <a:ea typeface="AvantGarde" panose="00000400000000000000" pitchFamily="2" charset="0"/>
                <a:cs typeface="AvantGarde" panose="00000400000000000000" pitchFamily="2" charset="0"/>
              </a:rPr>
              <a:t>     a) Chim thiên đường làm gì để chuẩn bị cho mùa đông đang tới?</a:t>
            </a:r>
            <a:endParaRPr lang="vi-VN" sz="3600" b="1">
              <a:latin typeface="AvantGarde" panose="00000400000000000000" pitchFamily="2" charset="0"/>
              <a:ea typeface="AvantGarde" panose="00000400000000000000" pitchFamily="2" charset="0"/>
              <a:cs typeface="AvantGarde" panose="00000400000000000000" pitchFamily="2" charset="0"/>
            </a:endParaRPr>
          </a:p>
        </p:txBody>
      </p:sp>
      <p:sp>
        <p:nvSpPr>
          <p:cNvPr id="23" name="Rectangle 22">
            <a:extLst>
              <a:ext uri="{FF2B5EF4-FFF2-40B4-BE49-F238E27FC236}">
                <a16:creationId xmlns:a16="http://schemas.microsoft.com/office/drawing/2014/main" id="{C54099B9-A73A-4D53-AAA9-22853B4990E9}"/>
              </a:ext>
            </a:extLst>
          </p:cNvPr>
          <p:cNvSpPr/>
          <p:nvPr/>
        </p:nvSpPr>
        <p:spPr>
          <a:xfrm>
            <a:off x="1554957" y="2123040"/>
            <a:ext cx="14401800" cy="646331"/>
          </a:xfrm>
          <a:prstGeom prst="rect">
            <a:avLst/>
          </a:prstGeom>
        </p:spPr>
        <p:txBody>
          <a:bodyPr wrap="square">
            <a:spAutoFit/>
          </a:bodyPr>
          <a:lstStyle/>
          <a:p>
            <a:r>
              <a:rPr lang="en-US" sz="3600" b="1">
                <a:solidFill>
                  <a:srgbClr val="FF0000"/>
                </a:solidFill>
                <a:latin typeface="AvantGarde" panose="00000400000000000000" pitchFamily="2" charset="0"/>
                <a:ea typeface="AvantGarde" panose="00000400000000000000" pitchFamily="2" charset="0"/>
                <a:cs typeface="AvantGarde" panose="00000400000000000000" pitchFamily="2" charset="0"/>
              </a:rPr>
              <a:t>     Tha rác về lót ổ, chuẩn bị cho mùa đông sắp đến. </a:t>
            </a:r>
            <a:endParaRPr lang="vi-VN" sz="3600" b="1">
              <a:solidFill>
                <a:srgbClr val="FF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24" name="Rectangle 23">
            <a:extLst>
              <a:ext uri="{FF2B5EF4-FFF2-40B4-BE49-F238E27FC236}">
                <a16:creationId xmlns:a16="http://schemas.microsoft.com/office/drawing/2014/main" id="{AAC250C7-E239-4DDC-AB10-5FA2B84A8DAD}"/>
              </a:ext>
            </a:extLst>
          </p:cNvPr>
          <p:cNvSpPr/>
          <p:nvPr/>
        </p:nvSpPr>
        <p:spPr>
          <a:xfrm>
            <a:off x="187502" y="2786628"/>
            <a:ext cx="14401800" cy="2693494"/>
          </a:xfrm>
          <a:prstGeom prst="rect">
            <a:avLst/>
          </a:prstGeom>
        </p:spPr>
        <p:txBody>
          <a:bodyPr wrap="square">
            <a:spAutoFit/>
          </a:bodyPr>
          <a:lstStyle/>
          <a:p>
            <a:pPr algn="just">
              <a:lnSpc>
                <a:spcPct val="120000"/>
              </a:lnSpc>
            </a:pPr>
            <a:r>
              <a:rPr lang="en-US" sz="3600" b="1">
                <a:latin typeface="AvantGarde" panose="00000400000000000000" pitchFamily="2" charset="0"/>
                <a:ea typeface="AvantGarde" panose="00000400000000000000" pitchFamily="2" charset="0"/>
                <a:cs typeface="AvantGarde" panose="00000400000000000000" pitchFamily="2" charset="0"/>
              </a:rPr>
              <a:t>     b) Vì sao chim thiên đường cho đi những vật nó kiếm được:</a:t>
            </a:r>
          </a:p>
          <a:p>
            <a:pPr algn="just">
              <a:lnSpc>
                <a:spcPct val="120000"/>
              </a:lnSpc>
            </a:pPr>
            <a:r>
              <a:rPr lang="en-US" sz="3600" b="1">
                <a:latin typeface="AvantGarde" panose="00000400000000000000" pitchFamily="2" charset="0"/>
                <a:ea typeface="AvantGarde" panose="00000400000000000000" pitchFamily="2" charset="0"/>
                <a:cs typeface="AvantGarde" panose="00000400000000000000" pitchFamily="2" charset="0"/>
              </a:rPr>
              <a:t>	- Khi bay qua tổ sáo đen?</a:t>
            </a:r>
          </a:p>
          <a:p>
            <a:pPr algn="just">
              <a:lnSpc>
                <a:spcPct val="120000"/>
              </a:lnSpc>
            </a:pPr>
            <a:r>
              <a:rPr lang="en-US" sz="3600" b="1">
                <a:latin typeface="AvantGarde" panose="00000400000000000000" pitchFamily="2" charset="0"/>
                <a:ea typeface="AvantGarde" panose="00000400000000000000" pitchFamily="2" charset="0"/>
                <a:cs typeface="AvantGarde" panose="00000400000000000000" pitchFamily="2" charset="0"/>
              </a:rPr>
              <a:t>	- Khi gặp bầy gõ kiến?</a:t>
            </a:r>
          </a:p>
          <a:p>
            <a:pPr algn="just">
              <a:lnSpc>
                <a:spcPct val="120000"/>
              </a:lnSpc>
            </a:pPr>
            <a:r>
              <a:rPr lang="en-US" sz="3600" b="1">
                <a:latin typeface="AvantGarde" panose="00000400000000000000" pitchFamily="2" charset="0"/>
                <a:ea typeface="AvantGarde" panose="00000400000000000000" pitchFamily="2" charset="0"/>
                <a:cs typeface="AvantGarde" panose="00000400000000000000" pitchFamily="2" charset="0"/>
              </a:rPr>
              <a:t>	- Khi đến tổ của chim mai hoa? </a:t>
            </a:r>
            <a:endParaRPr lang="vi-VN" sz="3600" b="1">
              <a:latin typeface="AvantGarde" panose="00000400000000000000" pitchFamily="2" charset="0"/>
              <a:ea typeface="AvantGarde" panose="00000400000000000000" pitchFamily="2" charset="0"/>
              <a:cs typeface="AvantGarde" panose="00000400000000000000" pitchFamily="2" charset="0"/>
            </a:endParaRPr>
          </a:p>
        </p:txBody>
      </p:sp>
      <p:sp>
        <p:nvSpPr>
          <p:cNvPr id="25" name="Rectangle 24">
            <a:extLst>
              <a:ext uri="{FF2B5EF4-FFF2-40B4-BE49-F238E27FC236}">
                <a16:creationId xmlns:a16="http://schemas.microsoft.com/office/drawing/2014/main" id="{7BF27EF0-049E-441D-B556-9E7967238C53}"/>
              </a:ext>
            </a:extLst>
          </p:cNvPr>
          <p:cNvSpPr/>
          <p:nvPr/>
        </p:nvSpPr>
        <p:spPr>
          <a:xfrm>
            <a:off x="7085579" y="3495470"/>
            <a:ext cx="7834540" cy="646331"/>
          </a:xfrm>
          <a:prstGeom prst="rect">
            <a:avLst/>
          </a:prstGeom>
        </p:spPr>
        <p:txBody>
          <a:bodyPr wrap="square">
            <a:spAutoFit/>
          </a:bodyPr>
          <a:lstStyle/>
          <a:p>
            <a:r>
              <a:rPr lang="en-US" sz="3600" b="1">
                <a:solidFill>
                  <a:srgbClr val="FF0000"/>
                </a:solidFill>
                <a:latin typeface="AvantGarde" panose="00000400000000000000" pitchFamily="2" charset="0"/>
                <a:ea typeface="AvantGarde" panose="00000400000000000000" pitchFamily="2" charset="0"/>
                <a:cs typeface="AvantGarde" panose="00000400000000000000" pitchFamily="2" charset="0"/>
              </a:rPr>
              <a:t>Vì sáo đen ngỏ lời xin. </a:t>
            </a:r>
            <a:endParaRPr lang="vi-VN" sz="3600" b="1">
              <a:solidFill>
                <a:srgbClr val="FF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26" name="Rectangle 25">
            <a:extLst>
              <a:ext uri="{FF2B5EF4-FFF2-40B4-BE49-F238E27FC236}">
                <a16:creationId xmlns:a16="http://schemas.microsoft.com/office/drawing/2014/main" id="{4C3734E7-E399-46DC-8E17-4B5547FDA457}"/>
              </a:ext>
            </a:extLst>
          </p:cNvPr>
          <p:cNvSpPr/>
          <p:nvPr/>
        </p:nvSpPr>
        <p:spPr>
          <a:xfrm>
            <a:off x="6690518" y="4154019"/>
            <a:ext cx="9586119" cy="646331"/>
          </a:xfrm>
          <a:prstGeom prst="rect">
            <a:avLst/>
          </a:prstGeom>
        </p:spPr>
        <p:txBody>
          <a:bodyPr wrap="square">
            <a:spAutoFit/>
          </a:bodyPr>
          <a:lstStyle/>
          <a:p>
            <a:r>
              <a:rPr lang="en-US" sz="3600" b="1">
                <a:solidFill>
                  <a:srgbClr val="FF0000"/>
                </a:solidFill>
                <a:latin typeface="AvantGarde" panose="00000400000000000000" pitchFamily="2" charset="0"/>
                <a:ea typeface="AvantGarde" panose="00000400000000000000" pitchFamily="2" charset="0"/>
                <a:cs typeface="AvantGarde" panose="00000400000000000000" pitchFamily="2" charset="0"/>
              </a:rPr>
              <a:t>Vì bầy chim non muốn được xem hoa lau. </a:t>
            </a:r>
            <a:endParaRPr lang="vi-VN" sz="3600" b="1">
              <a:solidFill>
                <a:srgbClr val="FF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27" name="Rectangle 26">
            <a:extLst>
              <a:ext uri="{FF2B5EF4-FFF2-40B4-BE49-F238E27FC236}">
                <a16:creationId xmlns:a16="http://schemas.microsoft.com/office/drawing/2014/main" id="{89C69219-5A8C-4F1F-82BD-E23D656F0B2B}"/>
              </a:ext>
            </a:extLst>
          </p:cNvPr>
          <p:cNvSpPr/>
          <p:nvPr/>
        </p:nvSpPr>
        <p:spPr>
          <a:xfrm>
            <a:off x="1432719" y="5480122"/>
            <a:ext cx="14401800" cy="646331"/>
          </a:xfrm>
          <a:prstGeom prst="rect">
            <a:avLst/>
          </a:prstGeom>
        </p:spPr>
        <p:txBody>
          <a:bodyPr wrap="square">
            <a:spAutoFit/>
          </a:bodyPr>
          <a:lstStyle/>
          <a:p>
            <a:r>
              <a:rPr lang="en-US" sz="3600" b="1">
                <a:solidFill>
                  <a:srgbClr val="FF0000"/>
                </a:solidFill>
                <a:latin typeface="AvantGarde" panose="00000400000000000000" pitchFamily="2" charset="0"/>
                <a:ea typeface="AvantGarde" panose="00000400000000000000" pitchFamily="2" charset="0"/>
                <a:cs typeface="AvantGarde" panose="00000400000000000000" pitchFamily="2" charset="0"/>
              </a:rPr>
              <a:t>Vì thấy chim mai hoa đang ốm, tổ chim lại tuềnh toàng. </a:t>
            </a:r>
            <a:endParaRPr lang="vi-VN" sz="3600" b="1">
              <a:solidFill>
                <a:srgbClr val="FF0000"/>
              </a:solidFill>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70710395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24" grpId="0"/>
      <p:bldP spid="25" grpId="0"/>
      <p:bldP spid="26"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068EF97-D2C0-40A5-8615-C7D3530B2AEC}"/>
              </a:ext>
            </a:extLst>
          </p:cNvPr>
          <p:cNvSpPr/>
          <p:nvPr/>
        </p:nvSpPr>
        <p:spPr>
          <a:xfrm>
            <a:off x="401197" y="1676400"/>
            <a:ext cx="15875441" cy="646331"/>
          </a:xfrm>
          <a:prstGeom prst="rect">
            <a:avLst/>
          </a:prstGeom>
        </p:spPr>
        <p:txBody>
          <a:bodyPr wrap="square">
            <a:spAutoFit/>
          </a:bodyPr>
          <a:lstStyle/>
          <a:p>
            <a:r>
              <a:rPr lang="en-US" sz="3600" b="1">
                <a:latin typeface="AvantGarde" panose="00000400000000000000" pitchFamily="2" charset="0"/>
                <a:ea typeface="AvantGarde" panose="00000400000000000000" pitchFamily="2" charset="0"/>
                <a:cs typeface="AvantGarde" panose="00000400000000000000" pitchFamily="2" charset="0"/>
              </a:rPr>
              <a:t>     c) Gió lạnh đột ngột ùa về, chim thiên đường gặp khó khăn gì?</a:t>
            </a:r>
            <a:endParaRPr lang="vi-VN" sz="3600" b="1">
              <a:latin typeface="AvantGarde" panose="00000400000000000000" pitchFamily="2" charset="0"/>
              <a:ea typeface="AvantGarde" panose="00000400000000000000" pitchFamily="2" charset="0"/>
              <a:cs typeface="AvantGarde" panose="00000400000000000000" pitchFamily="2" charset="0"/>
            </a:endParaRPr>
          </a:p>
        </p:txBody>
      </p:sp>
      <p:sp>
        <p:nvSpPr>
          <p:cNvPr id="23" name="Rectangle 22">
            <a:extLst>
              <a:ext uri="{FF2B5EF4-FFF2-40B4-BE49-F238E27FC236}">
                <a16:creationId xmlns:a16="http://schemas.microsoft.com/office/drawing/2014/main" id="{C54099B9-A73A-4D53-AAA9-22853B4990E9}"/>
              </a:ext>
            </a:extLst>
          </p:cNvPr>
          <p:cNvSpPr/>
          <p:nvPr/>
        </p:nvSpPr>
        <p:spPr>
          <a:xfrm>
            <a:off x="401197" y="2353211"/>
            <a:ext cx="15875441" cy="646331"/>
          </a:xfrm>
          <a:prstGeom prst="rect">
            <a:avLst/>
          </a:prstGeom>
        </p:spPr>
        <p:txBody>
          <a:bodyPr wrap="square">
            <a:spAutoFit/>
          </a:bodyPr>
          <a:lstStyle/>
          <a:p>
            <a:r>
              <a:rPr lang="en-US" sz="3600">
                <a:solidFill>
                  <a:srgbClr val="FF0000"/>
                </a:solidFill>
                <a:latin typeface="AvantGarde" panose="00000400000000000000" pitchFamily="2" charset="0"/>
                <a:ea typeface="AvantGarde" panose="00000400000000000000" pitchFamily="2" charset="0"/>
                <a:cs typeface="AvantGarde" panose="00000400000000000000" pitchFamily="2" charset="0"/>
              </a:rPr>
              <a:t>     Gió lúa vào tổ làm lông của thiên đường xù lên, xơ xác vì lạnh. </a:t>
            </a:r>
            <a:endParaRPr lang="vi-VN" sz="3600">
              <a:solidFill>
                <a:srgbClr val="FF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24" name="Rectangle 23">
            <a:extLst>
              <a:ext uri="{FF2B5EF4-FFF2-40B4-BE49-F238E27FC236}">
                <a16:creationId xmlns:a16="http://schemas.microsoft.com/office/drawing/2014/main" id="{AAC250C7-E239-4DDC-AB10-5FA2B84A8DAD}"/>
              </a:ext>
            </a:extLst>
          </p:cNvPr>
          <p:cNvSpPr/>
          <p:nvPr/>
        </p:nvSpPr>
        <p:spPr>
          <a:xfrm>
            <a:off x="401197" y="3013453"/>
            <a:ext cx="15875441" cy="1348382"/>
          </a:xfrm>
          <a:prstGeom prst="rect">
            <a:avLst/>
          </a:prstGeom>
        </p:spPr>
        <p:txBody>
          <a:bodyPr wrap="square">
            <a:spAutoFit/>
          </a:bodyPr>
          <a:lstStyle/>
          <a:p>
            <a:pPr>
              <a:lnSpc>
                <a:spcPct val="120000"/>
              </a:lnSpc>
            </a:pPr>
            <a:r>
              <a:rPr lang="en-US" sz="3600" b="1">
                <a:latin typeface="AvantGarde" panose="00000400000000000000" pitchFamily="2" charset="0"/>
                <a:ea typeface="AvantGarde" panose="00000400000000000000" pitchFamily="2" charset="0"/>
                <a:cs typeface="AvantGarde" panose="00000400000000000000" pitchFamily="2" charset="0"/>
              </a:rPr>
              <a:t>     d) Chèo bẻo loan tin cho các bạn đến giúp chim thiên đường làm gì?</a:t>
            </a:r>
            <a:endParaRPr lang="vi-VN" sz="3600" b="1">
              <a:latin typeface="AvantGarde" panose="00000400000000000000" pitchFamily="2" charset="0"/>
              <a:ea typeface="AvantGarde" panose="00000400000000000000" pitchFamily="2" charset="0"/>
              <a:cs typeface="AvantGarde" panose="00000400000000000000" pitchFamily="2" charset="0"/>
            </a:endParaRPr>
          </a:p>
        </p:txBody>
      </p:sp>
      <p:sp>
        <p:nvSpPr>
          <p:cNvPr id="27" name="Rectangle 26">
            <a:extLst>
              <a:ext uri="{FF2B5EF4-FFF2-40B4-BE49-F238E27FC236}">
                <a16:creationId xmlns:a16="http://schemas.microsoft.com/office/drawing/2014/main" id="{89C69219-5A8C-4F1F-82BD-E23D656F0B2B}"/>
              </a:ext>
            </a:extLst>
          </p:cNvPr>
          <p:cNvSpPr/>
          <p:nvPr/>
        </p:nvSpPr>
        <p:spPr>
          <a:xfrm>
            <a:off x="1016093" y="4267174"/>
            <a:ext cx="15123226" cy="1251433"/>
          </a:xfrm>
          <a:prstGeom prst="rect">
            <a:avLst/>
          </a:prstGeom>
        </p:spPr>
        <p:txBody>
          <a:bodyPr wrap="square">
            <a:spAutoFit/>
          </a:bodyPr>
          <a:lstStyle/>
          <a:p>
            <a:pPr>
              <a:lnSpc>
                <a:spcPct val="110000"/>
              </a:lnSpc>
            </a:pPr>
            <a:r>
              <a:rPr lang="en-US" sz="3600">
                <a:solidFill>
                  <a:srgbClr val="FF0000"/>
                </a:solidFill>
                <a:latin typeface="AvantGarde" panose="00000400000000000000" pitchFamily="2" charset="0"/>
                <a:ea typeface="AvantGarde" panose="00000400000000000000" pitchFamily="2" charset="0"/>
                <a:cs typeface="AvantGarde" panose="00000400000000000000" pitchFamily="2" charset="0"/>
              </a:rPr>
              <a:t>Lót</a:t>
            </a:r>
            <a:r>
              <a:rPr lang="en-US" sz="3600">
                <a:latin typeface="AvantGarde" panose="00000400000000000000" pitchFamily="2" charset="0"/>
                <a:ea typeface="AvantGarde" panose="00000400000000000000" pitchFamily="2" charset="0"/>
                <a:cs typeface="AvantGarde" panose="00000400000000000000" pitchFamily="2" charset="0"/>
              </a:rPr>
              <a:t> </a:t>
            </a:r>
            <a:r>
              <a:rPr lang="en-US" sz="3600">
                <a:solidFill>
                  <a:srgbClr val="FF0000"/>
                </a:solidFill>
                <a:latin typeface="AvantGarde" panose="00000400000000000000" pitchFamily="2" charset="0"/>
                <a:ea typeface="AvantGarde" panose="00000400000000000000" pitchFamily="2" charset="0"/>
                <a:cs typeface="AvantGarde" panose="00000400000000000000" pitchFamily="2" charset="0"/>
              </a:rPr>
              <a:t>ổ thật ấm cho chim thiên đường. Các bạn còn góp những chiếc lông đủ màu sắc thành chiếc áo tặng chim thiên đường.</a:t>
            </a:r>
            <a:endParaRPr lang="vi-VN" sz="3600">
              <a:solidFill>
                <a:srgbClr val="FF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9" name="Rectangle 18">
            <a:extLst>
              <a:ext uri="{FF2B5EF4-FFF2-40B4-BE49-F238E27FC236}">
                <a16:creationId xmlns:a16="http://schemas.microsoft.com/office/drawing/2014/main" id="{CC7E6F7F-B193-4125-8FE2-76BEFB85AD73}"/>
              </a:ext>
            </a:extLst>
          </p:cNvPr>
          <p:cNvSpPr/>
          <p:nvPr/>
        </p:nvSpPr>
        <p:spPr>
          <a:xfrm>
            <a:off x="386116" y="5518607"/>
            <a:ext cx="15875441" cy="1348382"/>
          </a:xfrm>
          <a:prstGeom prst="rect">
            <a:avLst/>
          </a:prstGeom>
        </p:spPr>
        <p:txBody>
          <a:bodyPr wrap="square">
            <a:spAutoFit/>
          </a:bodyPr>
          <a:lstStyle/>
          <a:p>
            <a:pPr>
              <a:lnSpc>
                <a:spcPct val="120000"/>
              </a:lnSpc>
            </a:pPr>
            <a:r>
              <a:rPr lang="en-US" sz="3600" b="1">
                <a:latin typeface="AvantGarde" panose="00000400000000000000" pitchFamily="2" charset="0"/>
                <a:ea typeface="AvantGarde" panose="00000400000000000000" pitchFamily="2" charset="0"/>
                <a:cs typeface="AvantGarde" panose="00000400000000000000" pitchFamily="2" charset="0"/>
              </a:rPr>
              <a:t>     e) Chiếc áo chim thiên đường luôn khoác trên mình thể hiện điều gì?</a:t>
            </a:r>
            <a:endParaRPr lang="vi-VN" sz="3600" b="1">
              <a:latin typeface="AvantGarde" panose="00000400000000000000" pitchFamily="2" charset="0"/>
              <a:ea typeface="AvantGarde" panose="00000400000000000000" pitchFamily="2" charset="0"/>
              <a:cs typeface="AvantGarde" panose="00000400000000000000" pitchFamily="2" charset="0"/>
            </a:endParaRPr>
          </a:p>
        </p:txBody>
      </p:sp>
      <p:sp>
        <p:nvSpPr>
          <p:cNvPr id="21" name="Rectangle 20">
            <a:extLst>
              <a:ext uri="{FF2B5EF4-FFF2-40B4-BE49-F238E27FC236}">
                <a16:creationId xmlns:a16="http://schemas.microsoft.com/office/drawing/2014/main" id="{5F5F03CE-8A6B-406A-92D8-81D932CA1EA6}"/>
              </a:ext>
            </a:extLst>
          </p:cNvPr>
          <p:cNvSpPr/>
          <p:nvPr/>
        </p:nvSpPr>
        <p:spPr>
          <a:xfrm>
            <a:off x="1127919" y="6851749"/>
            <a:ext cx="14615485" cy="646331"/>
          </a:xfrm>
          <a:prstGeom prst="rect">
            <a:avLst/>
          </a:prstGeom>
        </p:spPr>
        <p:txBody>
          <a:bodyPr wrap="square">
            <a:spAutoFit/>
          </a:bodyPr>
          <a:lstStyle/>
          <a:p>
            <a:r>
              <a:rPr lang="en-US" sz="3600">
                <a:solidFill>
                  <a:srgbClr val="FF0000"/>
                </a:solidFill>
                <a:latin typeface="AvantGarde" panose="00000400000000000000" pitchFamily="2" charset="0"/>
                <a:ea typeface="AvantGarde" panose="00000400000000000000" pitchFamily="2" charset="0"/>
                <a:cs typeface="AvantGarde" panose="00000400000000000000" pitchFamily="2" charset="0"/>
              </a:rPr>
              <a:t>Vật kỉ niệm thiêng liêng của tình bạn.</a:t>
            </a:r>
            <a:endParaRPr lang="vi-VN" sz="3600">
              <a:solidFill>
                <a:srgbClr val="FF0000"/>
              </a:solidFill>
              <a:latin typeface="AvantGarde" panose="00000400000000000000" pitchFamily="2" charset="0"/>
              <a:ea typeface="AvantGarde" panose="00000400000000000000" pitchFamily="2" charset="0"/>
              <a:cs typeface="AvantGarde" panose="00000400000000000000" pitchFamily="2" charset="0"/>
            </a:endParaRPr>
          </a:p>
        </p:txBody>
      </p:sp>
      <p:grpSp>
        <p:nvGrpSpPr>
          <p:cNvPr id="2" name="Group 8">
            <a:extLst>
              <a:ext uri="{FF2B5EF4-FFF2-40B4-BE49-F238E27FC236}">
                <a16:creationId xmlns:a16="http://schemas.microsoft.com/office/drawing/2014/main" id="{7DA2B4E3-E041-9C12-44EE-55C1BDE5EDC5}"/>
              </a:ext>
            </a:extLst>
          </p:cNvPr>
          <p:cNvGrpSpPr/>
          <p:nvPr/>
        </p:nvGrpSpPr>
        <p:grpSpPr>
          <a:xfrm>
            <a:off x="5242719" y="5883"/>
            <a:ext cx="11430000" cy="677108"/>
            <a:chOff x="1508919" y="1888664"/>
            <a:chExt cx="10183091" cy="677108"/>
          </a:xfrm>
        </p:grpSpPr>
        <p:sp>
          <p:nvSpPr>
            <p:cNvPr id="3" name="Rectangle 9">
              <a:extLst>
                <a:ext uri="{FF2B5EF4-FFF2-40B4-BE49-F238E27FC236}">
                  <a16:creationId xmlns:a16="http://schemas.microsoft.com/office/drawing/2014/main" id="{5344FC2E-AAF3-9F2F-9343-2581266554A8}"/>
                </a:ext>
              </a:extLst>
            </p:cNvPr>
            <p:cNvSpPr/>
            <p:nvPr/>
          </p:nvSpPr>
          <p:spPr>
            <a:xfrm>
              <a:off x="1508919" y="1888664"/>
              <a:ext cx="10183091" cy="677108"/>
            </a:xfrm>
            <a:prstGeom prst="rect">
              <a:avLst/>
            </a:prstGeom>
          </p:spPr>
          <p:txBody>
            <a:bodyPr wrap="square">
              <a:spAutoFit/>
            </a:bodyPr>
            <a:lstStyle/>
            <a:p>
              <a:r>
                <a:rPr lang="en-US" sz="3800" b="1">
                  <a:solidFill>
                    <a:srgbClr val="FF0000"/>
                  </a:solidFill>
                  <a:latin typeface="AvantGarde" panose="00000400000000000000" pitchFamily="2" charset="0"/>
                  <a:ea typeface="AvantGarde" panose="00000400000000000000" pitchFamily="2" charset="0"/>
                  <a:cs typeface="AvantGarde" panose="00000400000000000000" pitchFamily="2" charset="0"/>
                </a:rPr>
                <a:t>2. </a:t>
              </a:r>
              <a:r>
                <a:rPr lang="en-US" sz="3800" b="1">
                  <a:latin typeface="AvantGarde" panose="00000400000000000000" pitchFamily="2" charset="0"/>
                  <a:ea typeface="AvantGarde" panose="00000400000000000000" pitchFamily="2" charset="0"/>
                  <a:cs typeface="AvantGarde" panose="00000400000000000000" pitchFamily="2" charset="0"/>
                </a:rPr>
                <a:t>Trao đổi về nội dung câu chuyện.</a:t>
              </a:r>
            </a:p>
          </p:txBody>
        </p:sp>
        <p:cxnSp>
          <p:nvCxnSpPr>
            <p:cNvPr id="4" name="Straight Connector 10">
              <a:extLst>
                <a:ext uri="{FF2B5EF4-FFF2-40B4-BE49-F238E27FC236}">
                  <a16:creationId xmlns:a16="http://schemas.microsoft.com/office/drawing/2014/main" id="{9BCF822B-B4AB-AD5B-50BD-CD44E44AF261}"/>
                </a:ext>
              </a:extLst>
            </p:cNvPr>
            <p:cNvCxnSpPr>
              <a:cxnSpLocks/>
            </p:cNvCxnSpPr>
            <p:nvPr/>
          </p:nvCxnSpPr>
          <p:spPr>
            <a:xfrm>
              <a:off x="1673234" y="2519755"/>
              <a:ext cx="6352863" cy="46017"/>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5" name="Rectangle 19">
            <a:extLst>
              <a:ext uri="{FF2B5EF4-FFF2-40B4-BE49-F238E27FC236}">
                <a16:creationId xmlns:a16="http://schemas.microsoft.com/office/drawing/2014/main" id="{FDE49C9C-3E3D-F705-97A0-B65443CEA559}"/>
              </a:ext>
            </a:extLst>
          </p:cNvPr>
          <p:cNvSpPr/>
          <p:nvPr/>
        </p:nvSpPr>
        <p:spPr>
          <a:xfrm>
            <a:off x="503238" y="751864"/>
            <a:ext cx="2133600" cy="677108"/>
          </a:xfrm>
          <a:prstGeom prst="rect">
            <a:avLst/>
          </a:prstGeom>
        </p:spPr>
        <p:txBody>
          <a:bodyPr wrap="square">
            <a:spAutoFit/>
          </a:bodyPr>
          <a:lstStyle/>
          <a:p>
            <a:r>
              <a:rPr lang="en-US" sz="3800" b="1">
                <a:solidFill>
                  <a:srgbClr val="00B050"/>
                </a:solidFill>
                <a:latin typeface="AvantGarde" panose="00000400000000000000" pitchFamily="2" charset="0"/>
                <a:ea typeface="AvantGarde" panose="00000400000000000000" pitchFamily="2" charset="0"/>
                <a:cs typeface="AvantGarde" panose="00000400000000000000" pitchFamily="2" charset="0"/>
              </a:rPr>
              <a:t>* Gợi ý:</a:t>
            </a:r>
          </a:p>
        </p:txBody>
      </p:sp>
    </p:spTree>
    <p:extLst>
      <p:ext uri="{BB962C8B-B14F-4D97-AF65-F5344CB8AC3E}">
        <p14:creationId xmlns:p14="http://schemas.microsoft.com/office/powerpoint/2010/main" val="34518060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7" grpId="0"/>
      <p:bldP spid="19"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búp bê, đồ chơi, trong nhà, đặt&#10;&#10;Mô tả được tạo tự động">
            <a:extLst>
              <a:ext uri="{FF2B5EF4-FFF2-40B4-BE49-F238E27FC236}">
                <a16:creationId xmlns:a16="http://schemas.microsoft.com/office/drawing/2014/main" id="{663E9CED-CD6D-61A3-64B7-E292B4D303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4119" y="2438400"/>
            <a:ext cx="5389494" cy="5474590"/>
          </a:xfrm>
          <a:prstGeom prst="rect">
            <a:avLst/>
          </a:prstGeom>
        </p:spPr>
      </p:pic>
      <p:pic>
        <p:nvPicPr>
          <p:cNvPr id="5" name="Hình ảnh 4" descr="Ảnh có chứa gương&#10;&#10;Mô tả được tạo tự động">
            <a:extLst>
              <a:ext uri="{FF2B5EF4-FFF2-40B4-BE49-F238E27FC236}">
                <a16:creationId xmlns:a16="http://schemas.microsoft.com/office/drawing/2014/main" id="{296DAFA0-357D-A7E1-98FD-5D3BB82AF9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2319" y="-15240"/>
            <a:ext cx="10242251" cy="6846280"/>
          </a:xfrm>
          <a:prstGeom prst="rect">
            <a:avLst/>
          </a:prstGeom>
        </p:spPr>
      </p:pic>
      <p:sp>
        <p:nvSpPr>
          <p:cNvPr id="6" name="Hộp Văn bản 5">
            <a:extLst>
              <a:ext uri="{FF2B5EF4-FFF2-40B4-BE49-F238E27FC236}">
                <a16:creationId xmlns:a16="http://schemas.microsoft.com/office/drawing/2014/main" id="{D42E7BA2-6FD9-6A12-5604-D379A18352EE}"/>
              </a:ext>
            </a:extLst>
          </p:cNvPr>
          <p:cNvSpPr txBox="1"/>
          <p:nvPr/>
        </p:nvSpPr>
        <p:spPr>
          <a:xfrm>
            <a:off x="7803198" y="3200400"/>
            <a:ext cx="6705600" cy="2123658"/>
          </a:xfrm>
          <a:prstGeom prst="rect">
            <a:avLst/>
          </a:prstGeom>
          <a:noFill/>
        </p:spPr>
        <p:txBody>
          <a:bodyPr wrap="square" rtlCol="0">
            <a:spAutoFit/>
          </a:bodyPr>
          <a:lstStyle/>
          <a:p>
            <a:pPr algn="ctr"/>
            <a:r>
              <a:rPr lang="en-US" sz="6600">
                <a:solidFill>
                  <a:srgbClr val="C00000"/>
                </a:solidFill>
                <a:latin typeface="Arial-Rounded" panose="020B0500000000000000" pitchFamily="34" charset="0"/>
                <a:ea typeface="Arial-Rounded" panose="020B0500000000000000" pitchFamily="34" charset="0"/>
                <a:cs typeface="Arial-Rounded" panose="020B0500000000000000" pitchFamily="34" charset="0"/>
              </a:rPr>
              <a:t>KỂ CHUYỆN </a:t>
            </a:r>
          </a:p>
          <a:p>
            <a:pPr algn="ctr"/>
            <a:r>
              <a:rPr lang="en-US" sz="6600">
                <a:solidFill>
                  <a:srgbClr val="C00000"/>
                </a:solidFill>
                <a:latin typeface="Arial-Rounded" panose="020B0500000000000000" pitchFamily="34" charset="0"/>
                <a:ea typeface="Arial-Rounded" panose="020B0500000000000000" pitchFamily="34" charset="0"/>
                <a:cs typeface="Arial-Rounded" panose="020B0500000000000000" pitchFamily="34" charset="0"/>
              </a:rPr>
              <a:t>TRONG NHÓM</a:t>
            </a:r>
          </a:p>
        </p:txBody>
      </p:sp>
    </p:spTree>
    <p:extLst>
      <p:ext uri="{BB962C8B-B14F-4D97-AF65-F5344CB8AC3E}">
        <p14:creationId xmlns:p14="http://schemas.microsoft.com/office/powerpoint/2010/main" val="376888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A4B9FA2-63E7-4285-A1D3-6A67A8F29ADA}"/>
              </a:ext>
            </a:extLst>
          </p:cNvPr>
          <p:cNvGrpSpPr/>
          <p:nvPr/>
        </p:nvGrpSpPr>
        <p:grpSpPr>
          <a:xfrm>
            <a:off x="5090320" y="34636"/>
            <a:ext cx="7086600" cy="646331"/>
            <a:chOff x="1508919" y="1645920"/>
            <a:chExt cx="13792199" cy="646331"/>
          </a:xfrm>
        </p:grpSpPr>
        <p:sp>
          <p:nvSpPr>
            <p:cNvPr id="10" name="Rectangle 9"/>
            <p:cNvSpPr/>
            <p:nvPr/>
          </p:nvSpPr>
          <p:spPr>
            <a:xfrm>
              <a:off x="1508919" y="1645920"/>
              <a:ext cx="13792199" cy="646331"/>
            </a:xfrm>
            <a:prstGeom prst="rect">
              <a:avLst/>
            </a:prstGeom>
          </p:spPr>
          <p:txBody>
            <a:bodyPr wrap="square">
              <a:spAutoFit/>
            </a:bodyPr>
            <a:lstStyle/>
            <a:p>
              <a:r>
                <a:rPr lang="en-US" sz="3600" b="1">
                  <a:solidFill>
                    <a:srgbClr val="FF0000"/>
                  </a:solidFill>
                  <a:latin typeface="AvantGarde" panose="00000400000000000000" pitchFamily="2" charset="0"/>
                  <a:ea typeface="AvantGarde" panose="00000400000000000000" pitchFamily="2" charset="0"/>
                  <a:cs typeface="AvantGarde" panose="00000400000000000000" pitchFamily="2" charset="0"/>
                </a:rPr>
                <a:t>3. </a:t>
              </a:r>
              <a:r>
                <a:rPr lang="en-US" sz="3600" b="1">
                  <a:latin typeface="AvantGarde" panose="00000400000000000000" pitchFamily="2" charset="0"/>
                  <a:ea typeface="AvantGarde" panose="00000400000000000000" pitchFamily="2" charset="0"/>
                  <a:cs typeface="AvantGarde" panose="00000400000000000000" pitchFamily="2" charset="0"/>
                </a:rPr>
                <a:t>Kể chuyện trong nhóm</a:t>
              </a:r>
            </a:p>
          </p:txBody>
        </p:sp>
        <p:cxnSp>
          <p:nvCxnSpPr>
            <p:cNvPr id="11" name="Straight Connector 10"/>
            <p:cNvCxnSpPr>
              <a:cxnSpLocks/>
            </p:cNvCxnSpPr>
            <p:nvPr/>
          </p:nvCxnSpPr>
          <p:spPr>
            <a:xfrm>
              <a:off x="1693354" y="2277011"/>
              <a:ext cx="5577840"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0" name="TextBox 19">
            <a:extLst>
              <a:ext uri="{FF2B5EF4-FFF2-40B4-BE49-F238E27FC236}">
                <a16:creationId xmlns:a16="http://schemas.microsoft.com/office/drawing/2014/main" id="{A8F67677-793D-4721-92B3-1A107676EB9E}"/>
              </a:ext>
            </a:extLst>
          </p:cNvPr>
          <p:cNvSpPr txBox="1"/>
          <p:nvPr/>
        </p:nvSpPr>
        <p:spPr>
          <a:xfrm>
            <a:off x="480219" y="838200"/>
            <a:ext cx="15316200" cy="8146013"/>
          </a:xfrm>
          <a:prstGeom prst="rect">
            <a:avLst/>
          </a:prstGeom>
          <a:noFill/>
        </p:spPr>
        <p:txBody>
          <a:bodyPr wrap="square">
            <a:spAutoFit/>
          </a:bodyPr>
          <a:lstStyle/>
          <a:p>
            <a:pPr algn="ctr">
              <a:lnSpc>
                <a:spcPct val="110000"/>
              </a:lnSpc>
              <a:spcAft>
                <a:spcPts val="200"/>
              </a:spcAft>
            </a:pPr>
            <a:r>
              <a:rPr lang="en-US" sz="2600" b="1">
                <a:solidFill>
                  <a:srgbClr val="00B050"/>
                </a:solidFill>
                <a:effectLst>
                  <a:outerShdw blurRad="38100" dist="38100" dir="2700000" algn="tl">
                    <a:srgbClr val="000000">
                      <a:alpha val="43137"/>
                    </a:srgbClr>
                  </a:outerShdw>
                </a:effectLst>
                <a:latin typeface="AvantGarde" panose="00000400000000000000" pitchFamily="2" charset="0"/>
                <a:ea typeface="AvantGarde" panose="00000400000000000000" pitchFamily="2" charset="0"/>
                <a:cs typeface="AvantGarde" panose="00000400000000000000" pitchFamily="2" charset="0"/>
              </a:rPr>
              <a:t>Bộ lông rực rỡ của chim thiên đường</a:t>
            </a:r>
          </a:p>
          <a:p>
            <a:pPr indent="396875" algn="just">
              <a:lnSpc>
                <a:spcPct val="110000"/>
              </a:lnSpc>
              <a:spcAft>
                <a:spcPts val="200"/>
              </a:spcAft>
            </a:pPr>
            <a:r>
              <a:rPr lang="en-US" sz="2600">
                <a:effectLst/>
                <a:latin typeface="AvantGarde" panose="00000400000000000000" pitchFamily="2" charset="0"/>
                <a:ea typeface="AvantGarde" panose="00000400000000000000" pitchFamily="2" charset="0"/>
                <a:cs typeface="AvantGarde" panose="00000400000000000000" pitchFamily="2" charset="0"/>
              </a:rPr>
              <a:t>1. Chim thiên đường tha rác về lót ổ để chuẩn bị cho mùa đông sắp đến.</a:t>
            </a:r>
          </a:p>
          <a:p>
            <a:pPr indent="396875" algn="just">
              <a:lnSpc>
                <a:spcPct val="110000"/>
              </a:lnSpc>
              <a:spcAft>
                <a:spcPts val="200"/>
              </a:spcAft>
            </a:pPr>
            <a:r>
              <a:rPr lang="en-US" sz="2600">
                <a:effectLst/>
                <a:latin typeface="AvantGarde" panose="00000400000000000000" pitchFamily="2" charset="0"/>
                <a:ea typeface="AvantGarde" panose="00000400000000000000" pitchFamily="2" charset="0"/>
                <a:cs typeface="AvantGarde" panose="00000400000000000000" pitchFamily="2" charset="0"/>
              </a:rPr>
              <a:t>2. Tìm được chiếc lá sồi đỏ thắm, nó ngậm vào miệng mang về. Qua tổ sáo đen, sáo đen ngỏ lời xin. Thiên đường vui vẻ tặng chiếc lá cho bạn.</a:t>
            </a:r>
          </a:p>
          <a:p>
            <a:pPr indent="396875" algn="just">
              <a:lnSpc>
                <a:spcPct val="110000"/>
              </a:lnSpc>
              <a:spcAft>
                <a:spcPts val="200"/>
              </a:spcAft>
            </a:pPr>
            <a:r>
              <a:rPr lang="en-US" sz="2600">
                <a:effectLst/>
                <a:latin typeface="AvantGarde" panose="00000400000000000000" pitchFamily="2" charset="0"/>
                <a:ea typeface="AvantGarde" panose="00000400000000000000" pitchFamily="2" charset="0"/>
                <a:cs typeface="AvantGarde" panose="00000400000000000000" pitchFamily="2" charset="0"/>
              </a:rPr>
              <a:t>3. Thiên đường bay tiếp và tìm được một cành hoa lau màu tím hồng. Lúc tổ kiến, bầy chim non rối rít gọi, muốn được xem hoa lau. Thiên đường không nỡ mang cành hoa về, lại bay đi kiếm cành lá khác.</a:t>
            </a:r>
          </a:p>
          <a:p>
            <a:pPr indent="396875" algn="just">
              <a:lnSpc>
                <a:spcPct val="110000"/>
              </a:lnSpc>
              <a:spcAft>
                <a:spcPts val="200"/>
              </a:spcAft>
            </a:pPr>
            <a:r>
              <a:rPr lang="en-US" sz="2600">
                <a:effectLst/>
                <a:latin typeface="AvantGarde" panose="00000400000000000000" pitchFamily="2" charset="0"/>
                <a:ea typeface="AvantGarde" panose="00000400000000000000" pitchFamily="2" charset="0"/>
                <a:cs typeface="AvantGarde" panose="00000400000000000000" pitchFamily="2" charset="0"/>
              </a:rPr>
              <a:t>4. Một lúc lâu sau, thiên đường mới tìm được một cụm cỏ mật khô, vàng rượi. Về qua tổ chim mai hoa, nó thấy cái tổ trống tuềnh toàng, mai hoa lại đang ốm, nó mủi lòng, gài cụm cỏ mật che gió cho bạn.</a:t>
            </a:r>
          </a:p>
          <a:p>
            <a:pPr indent="396875" algn="just">
              <a:lnSpc>
                <a:spcPct val="110000"/>
              </a:lnSpc>
              <a:spcAft>
                <a:spcPts val="200"/>
              </a:spcAft>
            </a:pPr>
            <a:r>
              <a:rPr lang="en-US" sz="2600">
                <a:effectLst/>
                <a:latin typeface="AvantGarde" panose="00000400000000000000" pitchFamily="2" charset="0"/>
                <a:ea typeface="AvantGarde" panose="00000400000000000000" pitchFamily="2" charset="0"/>
                <a:cs typeface="AvantGarde" panose="00000400000000000000" pitchFamily="2" charset="0"/>
              </a:rPr>
              <a:t>5. Không ngờ ngay hôm ấy, trời trở lạnh. Gió lạnh lùa vào chiếc tổ sơ sài của chim thiên đường. Bộ lông của nó xù lên, xơ xác.</a:t>
            </a:r>
          </a:p>
          <a:p>
            <a:pPr indent="396875" algn="just">
              <a:lnSpc>
                <a:spcPct val="110000"/>
              </a:lnSpc>
              <a:spcAft>
                <a:spcPts val="200"/>
              </a:spcAft>
            </a:pPr>
            <a:r>
              <a:rPr lang="en-US" sz="2600" spc="-20">
                <a:effectLst/>
                <a:latin typeface="AvantGarde" panose="00000400000000000000" pitchFamily="2" charset="0"/>
                <a:ea typeface="AvantGarde" panose="00000400000000000000" pitchFamily="2" charset="0"/>
                <a:cs typeface="AvantGarde" panose="00000400000000000000" pitchFamily="2" charset="0"/>
              </a:rPr>
              <a:t>6. Chèo bẻo bay qua, thấy thế, vội báo cho các bạn đến giúp thiên đường lót ổ. Chèo bẻo còn có sáng kiến được các bạn tán thưởng. Chúng rút từ bộ cánh những chiếc lông đủ màu sắc, góp lại thành chiếc áo tặng thiên đường.</a:t>
            </a:r>
          </a:p>
          <a:p>
            <a:pPr indent="396875" algn="just">
              <a:lnSpc>
                <a:spcPct val="110000"/>
              </a:lnSpc>
              <a:spcAft>
                <a:spcPts val="200"/>
              </a:spcAft>
            </a:pPr>
            <a:r>
              <a:rPr lang="en-US" sz="2600">
                <a:effectLst/>
                <a:latin typeface="AvantGarde" panose="00000400000000000000" pitchFamily="2" charset="0"/>
                <a:ea typeface="AvantGarde" panose="00000400000000000000" pitchFamily="2" charset="0"/>
                <a:cs typeface="AvantGarde" panose="00000400000000000000" pitchFamily="2" charset="0"/>
              </a:rPr>
              <a:t>7. Từ đó, thiên đường luôn khoác trên mình tấm áo nhiều màu rực rỡ, vật kỉ niệm thiêng liêng của tình bạn.</a:t>
            </a:r>
          </a:p>
          <a:p>
            <a:pPr algn="just">
              <a:lnSpc>
                <a:spcPct val="110000"/>
              </a:lnSpc>
              <a:spcAft>
                <a:spcPts val="200"/>
              </a:spcAft>
            </a:pPr>
            <a:r>
              <a:rPr lang="en-US" sz="2400">
                <a:effectLst/>
                <a:latin typeface="AvantGarde" panose="00000400000000000000" pitchFamily="2" charset="0"/>
                <a:ea typeface="AvantGarde" panose="00000400000000000000" pitchFamily="2" charset="0"/>
                <a:cs typeface="AvantGarde" panose="00000400000000000000" pitchFamily="2" charset="0"/>
              </a:rPr>
              <a:t>												     </a:t>
            </a:r>
            <a:r>
              <a:rPr lang="en-US" sz="2000">
                <a:effectLst/>
                <a:latin typeface="AvantGarde" panose="00000400000000000000" pitchFamily="2" charset="0"/>
                <a:ea typeface="AvantGarde" panose="00000400000000000000" pitchFamily="2" charset="0"/>
                <a:cs typeface="AvantGarde" panose="00000400000000000000" pitchFamily="2" charset="0"/>
              </a:rPr>
              <a:t>Theo</a:t>
            </a:r>
            <a:r>
              <a:rPr lang="en-US" sz="2400">
                <a:effectLst/>
                <a:latin typeface="AvantGarde" panose="00000400000000000000" pitchFamily="2" charset="0"/>
                <a:ea typeface="AvantGarde" panose="00000400000000000000" pitchFamily="2" charset="0"/>
                <a:cs typeface="AvantGarde" panose="00000400000000000000" pitchFamily="2" charset="0"/>
              </a:rPr>
              <a:t> </a:t>
            </a:r>
            <a:r>
              <a:rPr lang="en-US" sz="2000">
                <a:effectLst/>
                <a:latin typeface="AvantGarde" panose="00000400000000000000" pitchFamily="2" charset="0"/>
                <a:ea typeface="AvantGarde" panose="00000400000000000000" pitchFamily="2" charset="0"/>
                <a:cs typeface="AvantGarde" panose="00000400000000000000" pitchFamily="2" charset="0"/>
              </a:rPr>
              <a:t>TRẦN HOÀI DƯƠNG</a:t>
            </a:r>
            <a:endParaRPr lang="en-US" sz="2400">
              <a:effectLst/>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1285426305"/>
      </p:ext>
    </p:extLst>
  </p:cSld>
  <p:clrMapOvr>
    <a:masterClrMapping/>
  </p:clrMapOvr>
  <p:transition spd="slow">
    <p:split orient="vert"/>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9953</TotalTime>
  <Words>693</Words>
  <Application>Microsoft Office PowerPoint</Application>
  <PresentationFormat>Custom</PresentationFormat>
  <Paragraphs>41</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#9Slide04 SFU Belle</vt:lpstr>
      <vt:lpstr>Arial</vt:lpstr>
      <vt:lpstr>Arial-Rounded</vt:lpstr>
      <vt:lpstr>AvantGarde</vt:lpstr>
      <vt:lpstr>Calibri</vt:lpstr>
      <vt:lpstr>HP-087</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Hà Nguyễn Thị Thu</cp:lastModifiedBy>
  <cp:revision>1097</cp:revision>
  <dcterms:created xsi:type="dcterms:W3CDTF">2008-09-09T22:52:10Z</dcterms:created>
  <dcterms:modified xsi:type="dcterms:W3CDTF">2022-11-06T10:18:58Z</dcterms:modified>
</cp:coreProperties>
</file>