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63" r:id="rId3"/>
    <p:sldMasterId id="2147483676" r:id="rId4"/>
    <p:sldMasterId id="2147483689" r:id="rId5"/>
  </p:sldMasterIdLst>
  <p:notesMasterIdLst>
    <p:notesMasterId r:id="rId27"/>
  </p:notesMasterIdLst>
  <p:sldIdLst>
    <p:sldId id="314" r:id="rId6"/>
    <p:sldId id="289" r:id="rId7"/>
    <p:sldId id="287" r:id="rId8"/>
    <p:sldId id="290" r:id="rId9"/>
    <p:sldId id="312" r:id="rId10"/>
    <p:sldId id="428" r:id="rId11"/>
    <p:sldId id="311" r:id="rId12"/>
    <p:sldId id="328" r:id="rId13"/>
    <p:sldId id="298" r:id="rId14"/>
    <p:sldId id="334" r:id="rId15"/>
    <p:sldId id="335" r:id="rId16"/>
    <p:sldId id="336" r:id="rId17"/>
    <p:sldId id="329" r:id="rId18"/>
    <p:sldId id="333" r:id="rId19"/>
    <p:sldId id="332" r:id="rId20"/>
    <p:sldId id="331" r:id="rId21"/>
    <p:sldId id="337" r:id="rId22"/>
    <p:sldId id="330" r:id="rId23"/>
    <p:sldId id="440" r:id="rId24"/>
    <p:sldId id="309" r:id="rId25"/>
    <p:sldId id="326" r:id="rId26"/>
  </p:sldIdLst>
  <p:sldSz cx="12192000" cy="6858000"/>
  <p:notesSz cx="6858000" cy="9144000"/>
  <p:embeddedFontLst>
    <p:embeddedFont>
      <p:font typeface="等线" panose="02010600030101010101" pitchFamily="2" charset="-122"/>
      <p:regular r:id="rId28"/>
    </p:embeddedFont>
    <p:embeddedFont>
      <p:font typeface="Arial-Rounded" panose="020B0500000000000000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iCiel Cadena" panose="020B0604020202020204" charset="0"/>
      <p:bold r:id="rId36"/>
    </p:embeddedFont>
  </p:embeddedFontLst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6011"/>
    <a:srgbClr val="FF9966"/>
    <a:srgbClr val="8D7545"/>
    <a:srgbClr val="C04C85"/>
    <a:srgbClr val="EB9596"/>
    <a:srgbClr val="B3D4F0"/>
    <a:srgbClr val="40BBC3"/>
    <a:srgbClr val="CDBF97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3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9A77-E431-49C1-BFD7-0A27CA00518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81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8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54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45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01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9A77-E431-49C1-BFD7-0A27CA00518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01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17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242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940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17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0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690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40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1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2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032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038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311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5388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2664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4507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128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7082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776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0327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682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130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5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693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40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1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9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5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2571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03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0389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3117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266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4507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128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7082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776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0327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68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112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130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032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0389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3117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2664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4507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128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7082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776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032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5435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682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13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2006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96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328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563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703" r:id="rId3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092-099F-40A5-B724-2564865CB8C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770" y="221343"/>
            <a:ext cx="11640457" cy="641531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8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705" r:id="rId13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770" y="221343"/>
            <a:ext cx="11640457" cy="641531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4" r:id="rId12"/>
    <p:sldLayoutId id="2147483706" r:id="rId13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770" y="221343"/>
            <a:ext cx="11640457" cy="641531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770" y="221343"/>
            <a:ext cx="11640457" cy="641531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90" y="1274274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816749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8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1B94E4-F24E-40A9-8902-C7923C564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t="65555" r="17816"/>
          <a:stretch/>
        </p:blipFill>
        <p:spPr>
          <a:xfrm>
            <a:off x="2133600" y="1205948"/>
            <a:ext cx="7402588" cy="54633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D04EBE-269F-41F0-834C-9B20E0FCBCCD}"/>
              </a:ext>
            </a:extLst>
          </p:cNvPr>
          <p:cNvSpPr txBox="1"/>
          <p:nvPr/>
        </p:nvSpPr>
        <p:spPr>
          <a:xfrm>
            <a:off x="2119086" y="319054"/>
            <a:ext cx="7808684" cy="923330"/>
          </a:xfrm>
          <a:prstGeom prst="rect">
            <a:avLst/>
          </a:prstGeom>
          <a:noFill/>
        </p:spPr>
        <p:txBody>
          <a:bodyPr wrap="square" rtlCol="0" anchor="ctr">
            <a:prstTxWarp prst="textArchDown">
              <a:avLst/>
            </a:prstTxWarp>
            <a:spAutoFit/>
          </a:bodyPr>
          <a:lstStyle/>
          <a:p>
            <a:r>
              <a:rPr lang="en-US" altLang="zh-CN" sz="5400" dirty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srgbClr val="4BACC6">
                    <a:lumMod val="60000"/>
                    <a:lumOff val="40000"/>
                  </a:srgbClr>
                </a:solidFill>
              </a:rPr>
              <a:t>LUYỆN ĐỌC TRONG NHÓM</a:t>
            </a:r>
            <a:endParaRPr lang="zh-CN" altLang="en-US" sz="5400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srgbClr val="4BACC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82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D1BE9B-A068-4C51-93FD-B1D7BC773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1528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47" y="1799770"/>
            <a:ext cx="6313716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</a:rPr>
              <a:t>THI ĐỌC</a:t>
            </a:r>
          </a:p>
          <a:p>
            <a:pPr>
              <a:spcBef>
                <a:spcPts val="1200"/>
              </a:spcBef>
            </a:pPr>
            <a:r>
              <a:rPr lang="en-US" sz="720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</a:rPr>
              <a:t>			TRƯỚC LỚP</a:t>
            </a:r>
          </a:p>
        </p:txBody>
      </p:sp>
    </p:spTree>
    <p:extLst>
      <p:ext uri="{BB962C8B-B14F-4D97-AF65-F5344CB8AC3E}">
        <p14:creationId xmlns:p14="http://schemas.microsoft.com/office/powerpoint/2010/main" val="745577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6" y="342901"/>
            <a:ext cx="1066165" cy="920115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81" y="889001"/>
            <a:ext cx="5096511" cy="408940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7" y="1297941"/>
            <a:ext cx="5589543" cy="5589543"/>
          </a:xfrm>
          <a:prstGeom prst="rect">
            <a:avLst/>
          </a:prstGeom>
        </p:spPr>
      </p:pic>
      <p:sp>
        <p:nvSpPr>
          <p:cNvPr id="14" name="文本框 34">
            <a:extLst>
              <a:ext uri="{FF2B5EF4-FFF2-40B4-BE49-F238E27FC236}">
                <a16:creationId xmlns:a16="http://schemas.microsoft.com/office/drawing/2014/main" id="{72937486-E66D-4673-8560-2EC21D29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16200"/>
            <a:ext cx="61591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zh-CN" sz="72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Đọc</a:t>
            </a:r>
            <a:r>
              <a:rPr lang="en-GB" altLang="zh-CN" sz="72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GB" altLang="zh-CN" sz="72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hiểu</a:t>
            </a:r>
            <a:r>
              <a:rPr lang="en-GB" altLang="zh-CN" sz="72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.</a:t>
            </a:r>
            <a:endParaRPr lang="zh-CN" altLang="en-US" sz="7200" b="1" dirty="0">
              <a:solidFill>
                <a:srgbClr val="FF0000"/>
              </a:solidFill>
              <a:latin typeface="Arial-Rounded" panose="020B0500000000000000" pitchFamily="34" charset="0"/>
              <a:cs typeface="字魂59号-创粗黑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119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5419274" y="675005"/>
            <a:ext cx="6618887" cy="1310334"/>
          </a:xfrm>
          <a:prstGeom prst="rect">
            <a:avLst/>
          </a:prstGeom>
          <a:noFill/>
        </p:spPr>
        <p:txBody>
          <a:bodyPr wrap="square" lIns="90655" tIns="45327" rIns="90655" bIns="45327" rtlCol="0">
            <a:spAutoFit/>
          </a:bodyPr>
          <a:lstStyle/>
          <a:p>
            <a:pPr defTabSz="907762">
              <a:lnSpc>
                <a:spcPct val="110000"/>
              </a:lnSpc>
            </a:pPr>
            <a:r>
              <a:rPr lang="en-US" altLang="zh-CN" sz="3600" b="1" dirty="0">
                <a:solidFill>
                  <a:srgbClr val="008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1.</a:t>
            </a:r>
            <a:r>
              <a:rPr lang="en-US" altLang="zh-CN" sz="36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vi-VN" sz="3600" dirty="0"/>
              <a:t>Bài thơ là lời của ai nói với ai, nhân dịp gì? </a:t>
            </a:r>
            <a:endParaRPr lang="vi-VN" sz="3600" dirty="0">
              <a:solidFill>
                <a:prstClr val="black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3047" y="1876262"/>
            <a:ext cx="6296046" cy="1119832"/>
          </a:xfrm>
          <a:prstGeom prst="rect">
            <a:avLst/>
          </a:prstGeom>
          <a:noFill/>
        </p:spPr>
        <p:txBody>
          <a:bodyPr wrap="square" lIns="87130" tIns="43580" rIns="87130" bIns="43580" rtlCol="0">
            <a:spAutoFit/>
          </a:bodyPr>
          <a:lstStyle/>
          <a:p>
            <a:pPr defTabSz="907762">
              <a:lnSpc>
                <a:spcPct val="110000"/>
              </a:lnSpc>
            </a:pPr>
            <a:r>
              <a:rPr lang="en-US" sz="3200" dirty="0">
                <a:solidFill>
                  <a:srgbClr val="CC0066"/>
                </a:solidFill>
                <a:ea typeface="Arial-Rounded" pitchFamily="34" charset="0"/>
                <a:cs typeface="Arial-Rounded" pitchFamily="34" charset="0"/>
              </a:rPr>
              <a:t>* </a:t>
            </a:r>
            <a:r>
              <a:rPr lang="vi-VN" sz="3200" dirty="0">
                <a:solidFill>
                  <a:srgbClr val="CC0066"/>
                </a:solidFill>
              </a:rPr>
              <a:t>Bài thơ là lời của chị nói với em, nhân dịp em được kết nạp Đội.  </a:t>
            </a:r>
            <a:endParaRPr lang="vi-VN" sz="3200" dirty="0">
              <a:solidFill>
                <a:srgbClr val="CC0066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51136" y="96390"/>
            <a:ext cx="2133174" cy="856414"/>
          </a:xfrm>
          <a:prstGeom prst="notchedRightArrow">
            <a:avLst/>
          </a:prstGeom>
          <a:solidFill>
            <a:srgbClr val="CCFF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86367" tIns="43195" rIns="86367" bIns="43195" rtlCol="0" anchor="ctr"/>
          <a:lstStyle/>
          <a:p>
            <a:pPr algn="ctr" defTabSz="863635"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Đọc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khổ</a:t>
            </a:r>
            <a:r>
              <a:rPr lang="en-US" sz="2800" kern="0" dirty="0">
                <a:solidFill>
                  <a:sysClr val="windowText" lastClr="000000"/>
                </a:solidFill>
              </a:rPr>
              <a:t> 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59121" y="179648"/>
            <a:ext cx="30031" cy="6571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7985" y="1057055"/>
            <a:ext cx="4255958" cy="610704"/>
          </a:xfrm>
          <a:prstGeom prst="rect">
            <a:avLst/>
          </a:prstGeom>
          <a:noFill/>
        </p:spPr>
        <p:txBody>
          <a:bodyPr wrap="square" lIns="56144" tIns="28079" rIns="56144" bIns="28079" rtlCol="0">
            <a:spAutoFit/>
          </a:bodyPr>
          <a:lstStyle/>
          <a:p>
            <a:pPr algn="ctr"/>
            <a:r>
              <a:rPr lang="en-US" sz="3600" b="1" dirty="0" err="1"/>
              <a:t>Ngày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Đội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11500" y="1876262"/>
            <a:ext cx="4058553" cy="2057004"/>
          </a:xfrm>
          <a:prstGeom prst="rect">
            <a:avLst/>
          </a:prstGeom>
          <a:noFill/>
        </p:spPr>
        <p:txBody>
          <a:bodyPr wrap="square" lIns="86367" tIns="43195" rIns="86367" bIns="43195" rtlCol="0">
            <a:spAutoFit/>
          </a:bodyPr>
          <a:lstStyle/>
          <a:p>
            <a:r>
              <a:rPr lang="vi-VN" sz="3200" dirty="0"/>
              <a:t>Chị đã qua tuổi Đoàn</a:t>
            </a:r>
          </a:p>
          <a:p>
            <a:r>
              <a:rPr lang="vi-VN" sz="3200" dirty="0"/>
              <a:t>Em hôm nay vào Đội</a:t>
            </a:r>
          </a:p>
          <a:p>
            <a:r>
              <a:rPr lang="vi-VN" sz="3200" dirty="0"/>
              <a:t>Màu khăn đỏ dắt em</a:t>
            </a:r>
          </a:p>
          <a:p>
            <a:r>
              <a:rPr lang="vi-VN" sz="3200" dirty="0"/>
              <a:t>Bước qua thời thơ dại.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100000" l="8163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83" y="-87083"/>
            <a:ext cx="796405" cy="82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618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  <p:bldP spid="7" grpId="0" animBg="1"/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5389893" y="591080"/>
            <a:ext cx="6618887" cy="1919732"/>
          </a:xfrm>
          <a:prstGeom prst="rect">
            <a:avLst/>
          </a:prstGeom>
          <a:noFill/>
        </p:spPr>
        <p:txBody>
          <a:bodyPr wrap="square" lIns="90655" tIns="45327" rIns="90655" bIns="45327" rtlCol="0">
            <a:spAutoFit/>
          </a:bodyPr>
          <a:lstStyle/>
          <a:p>
            <a:pPr defTabSz="907762">
              <a:lnSpc>
                <a:spcPct val="110000"/>
              </a:lnSpc>
            </a:pPr>
            <a:r>
              <a:rPr lang="en-US" altLang="zh-CN" sz="3600" b="1" dirty="0">
                <a:solidFill>
                  <a:srgbClr val="008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2.</a:t>
            </a:r>
            <a:r>
              <a:rPr lang="en-US" altLang="zh-CN" sz="36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vi-VN" sz="3600" dirty="0"/>
              <a:t>Em hiểu 2 dòng thơ “Màu khăn đỏ dắt em / Bước qua thời thơ dại.” như thế nào? Chọn ý đúng: </a:t>
            </a:r>
            <a:endParaRPr lang="vi-VN" sz="3600" dirty="0">
              <a:solidFill>
                <a:prstClr val="black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51136" y="96390"/>
            <a:ext cx="2133174" cy="856414"/>
          </a:xfrm>
          <a:prstGeom prst="notchedRightArrow">
            <a:avLst/>
          </a:prstGeom>
          <a:solidFill>
            <a:srgbClr val="CCFF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86367" tIns="43195" rIns="86367" bIns="43195" rtlCol="0" anchor="ctr"/>
          <a:lstStyle/>
          <a:p>
            <a:pPr algn="ctr" defTabSz="863635"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Đọc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khổ</a:t>
            </a:r>
            <a:r>
              <a:rPr lang="en-US" sz="2800" kern="0" dirty="0">
                <a:solidFill>
                  <a:sysClr val="windowText" lastClr="000000"/>
                </a:solidFill>
              </a:rPr>
              <a:t> 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59121" y="179648"/>
            <a:ext cx="30031" cy="6571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7985" y="1057055"/>
            <a:ext cx="4255958" cy="610704"/>
          </a:xfrm>
          <a:prstGeom prst="rect">
            <a:avLst/>
          </a:prstGeom>
          <a:noFill/>
        </p:spPr>
        <p:txBody>
          <a:bodyPr wrap="square" lIns="56144" tIns="28079" rIns="56144" bIns="28079" rtlCol="0">
            <a:spAutoFit/>
          </a:bodyPr>
          <a:lstStyle/>
          <a:p>
            <a:pPr algn="ctr"/>
            <a:r>
              <a:rPr lang="en-US" sz="3600" b="1" dirty="0" err="1"/>
              <a:t>Ngày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Đội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11500" y="1876262"/>
            <a:ext cx="4058553" cy="2057004"/>
          </a:xfrm>
          <a:prstGeom prst="rect">
            <a:avLst/>
          </a:prstGeom>
          <a:noFill/>
        </p:spPr>
        <p:txBody>
          <a:bodyPr wrap="square" lIns="86367" tIns="43195" rIns="86367" bIns="43195" rtlCol="0">
            <a:spAutoFit/>
          </a:bodyPr>
          <a:lstStyle/>
          <a:p>
            <a:r>
              <a:rPr lang="vi-VN" sz="3200" dirty="0"/>
              <a:t>Chị đã qua tuổi Đoàn</a:t>
            </a:r>
          </a:p>
          <a:p>
            <a:r>
              <a:rPr lang="vi-VN" sz="3200" dirty="0"/>
              <a:t>Em hôm nay vào Đội</a:t>
            </a:r>
          </a:p>
          <a:p>
            <a:r>
              <a:rPr lang="vi-VN" sz="3200" dirty="0"/>
              <a:t>Màu khăn đỏ dắt em</a:t>
            </a:r>
          </a:p>
          <a:p>
            <a:r>
              <a:rPr lang="vi-VN" sz="3200" dirty="0"/>
              <a:t>Bước qua thời thơ dại.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100000" l="8163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83" y="-87083"/>
            <a:ext cx="796405" cy="82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96572" y="4063676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/>
            <a:r>
              <a:rPr lang="vi-VN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</a:rPr>
              <a:t>b) Chiếc khăn quàng đỏ sẽ giúp</a:t>
            </a:r>
            <a:endParaRPr lang="en-GB" sz="2800" dirty="0">
              <a:solidFill>
                <a:srgbClr val="000000"/>
              </a:solidFill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 em bước qua thời thơ dại.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89893" y="5540503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/>
            <a:r>
              <a:rPr lang="vi-VN" sz="2800" dirty="0">
                <a:solidFill>
                  <a:srgbClr val="000000"/>
                </a:solidFill>
              </a:rPr>
              <a:t>c) Lễ kết nạp Đội đánh dấu bước </a:t>
            </a:r>
            <a:endParaRPr lang="en-GB" sz="2800" dirty="0">
              <a:solidFill>
                <a:srgbClr val="000000"/>
              </a:solidFill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trưởng thành của em.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4088" y="2574591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514350" indent="-514350" algn="just">
              <a:buAutoNum type="alphaLcParenR"/>
            </a:pPr>
            <a:r>
              <a:rPr lang="vi-VN" sz="2800" dirty="0">
                <a:solidFill>
                  <a:srgbClr val="000000"/>
                </a:solidFill>
              </a:rPr>
              <a:t>Màu đỏ của chiếc khăn quàng </a:t>
            </a:r>
            <a:endParaRPr lang="en-GB" sz="2800" dirty="0">
              <a:solidFill>
                <a:srgbClr val="000000"/>
              </a:solidFill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sẽ giúp em khôn lớn.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93" y="4063729"/>
            <a:ext cx="734142" cy="7075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62" y="5657273"/>
            <a:ext cx="725543" cy="7115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93" y="2676304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/>
      <p:bldP spid="9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5343159" y="456846"/>
            <a:ext cx="6618887" cy="1310334"/>
          </a:xfrm>
          <a:prstGeom prst="rect">
            <a:avLst/>
          </a:prstGeom>
          <a:noFill/>
        </p:spPr>
        <p:txBody>
          <a:bodyPr wrap="square" lIns="90655" tIns="45327" rIns="90655" bIns="45327" rtlCol="0">
            <a:spAutoFit/>
          </a:bodyPr>
          <a:lstStyle/>
          <a:p>
            <a:pPr defTabSz="907762">
              <a:lnSpc>
                <a:spcPct val="110000"/>
              </a:lnSpc>
            </a:pPr>
            <a:r>
              <a:rPr lang="en-US" altLang="zh-CN" sz="3600" b="1" dirty="0">
                <a:solidFill>
                  <a:srgbClr val="008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</a:t>
            </a:r>
            <a:r>
              <a:rPr lang="en-US" altLang="zh-CN" sz="36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vi-VN" sz="3600" dirty="0"/>
              <a:t>Tìm những hình ảnh đẹp gợi tả tương lai ở khổ thơ 3, khổ thơ 4.  </a:t>
            </a:r>
            <a:endParaRPr lang="vi-VN" sz="3600" dirty="0">
              <a:solidFill>
                <a:prstClr val="black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7513" y="-87083"/>
            <a:ext cx="2569060" cy="856414"/>
          </a:xfrm>
          <a:prstGeom prst="notchedRightArrow">
            <a:avLst/>
          </a:prstGeom>
          <a:solidFill>
            <a:srgbClr val="CCFF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86367" tIns="43195" rIns="86367" bIns="43195" rtlCol="0" anchor="ctr"/>
          <a:lstStyle/>
          <a:p>
            <a:pPr algn="ctr" defTabSz="863635"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Đọc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khổ</a:t>
            </a:r>
            <a:r>
              <a:rPr lang="en-US" sz="2800" kern="0" dirty="0">
                <a:solidFill>
                  <a:sysClr val="windowText" lastClr="000000"/>
                </a:solidFill>
              </a:rPr>
              <a:t> 3,4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59121" y="179648"/>
            <a:ext cx="30031" cy="6571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7985" y="1057055"/>
            <a:ext cx="4255958" cy="610704"/>
          </a:xfrm>
          <a:prstGeom prst="rect">
            <a:avLst/>
          </a:prstGeom>
          <a:noFill/>
        </p:spPr>
        <p:txBody>
          <a:bodyPr wrap="square" lIns="56144" tIns="28079" rIns="56144" bIns="28079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</a:rPr>
              <a:t>Ngày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em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vào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Đội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764" y="1667759"/>
            <a:ext cx="5099736" cy="4103718"/>
          </a:xfrm>
          <a:prstGeom prst="rect">
            <a:avLst/>
          </a:prstGeom>
          <a:noFill/>
        </p:spPr>
        <p:txBody>
          <a:bodyPr wrap="square" lIns="86367" tIns="43195" rIns="86367" bIns="43195" rtlCol="0">
            <a:spAutoFit/>
          </a:bodyPr>
          <a:lstStyle/>
          <a:p>
            <a:r>
              <a:rPr lang="vi-VN" sz="2900" dirty="0"/>
              <a:t>Này em, mở cửa ra</a:t>
            </a:r>
          </a:p>
          <a:p>
            <a:r>
              <a:rPr lang="vi-VN" sz="2900" dirty="0"/>
              <a:t>Một trời xanh vẫn đợi</a:t>
            </a:r>
          </a:p>
          <a:p>
            <a:r>
              <a:rPr lang="vi-VN" sz="2900" dirty="0"/>
              <a:t>Cánh buồm là tiếng gọi</a:t>
            </a:r>
          </a:p>
          <a:p>
            <a:r>
              <a:rPr lang="vi-VN" sz="2900" dirty="0"/>
              <a:t>Mặt biển và dòng sông.</a:t>
            </a:r>
            <a:endParaRPr lang="en-GB" sz="2900" dirty="0"/>
          </a:p>
          <a:p>
            <a:r>
              <a:rPr lang="vi-VN" sz="2900" dirty="0"/>
              <a:t>Nắng vườn trưa mênh mông</a:t>
            </a:r>
          </a:p>
          <a:p>
            <a:r>
              <a:rPr lang="vi-VN" sz="2900" dirty="0"/>
              <a:t>Bướm bay như lời hát</a:t>
            </a:r>
          </a:p>
          <a:p>
            <a:r>
              <a:rPr lang="vi-VN" sz="2900" dirty="0"/>
              <a:t>Con tàu là đất nước</a:t>
            </a:r>
          </a:p>
          <a:p>
            <a:r>
              <a:rPr lang="vi-VN" sz="2900" dirty="0"/>
              <a:t>Đưa ta tới bến xa.</a:t>
            </a:r>
          </a:p>
          <a:p>
            <a:endParaRPr lang="vi-VN" sz="2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100000" l="8163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83" y="-87083"/>
            <a:ext cx="796405" cy="82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343159" y="1954368"/>
            <a:ext cx="6505546" cy="2057781"/>
          </a:xfrm>
          <a:prstGeom prst="rect">
            <a:avLst/>
          </a:prstGeom>
          <a:noFill/>
        </p:spPr>
        <p:txBody>
          <a:bodyPr wrap="square" lIns="87130" tIns="43580" rIns="87130" bIns="43580" rtlCol="0">
            <a:spAutoFit/>
          </a:bodyPr>
          <a:lstStyle/>
          <a:p>
            <a:r>
              <a:rPr lang="vi-VN" sz="3200" dirty="0">
                <a:solidFill>
                  <a:srgbClr val="CC0066"/>
                </a:solidFill>
              </a:rPr>
              <a:t>- Này em, mở cửa ra / Một trời xanh vẫn đợi</a:t>
            </a:r>
          </a:p>
          <a:p>
            <a:r>
              <a:rPr lang="vi-VN" sz="3200" dirty="0">
                <a:solidFill>
                  <a:srgbClr val="CC0066"/>
                </a:solidFill>
              </a:rPr>
              <a:t>- Con tàu là đất nước / Đưa ta tới bến xa.  </a:t>
            </a:r>
          </a:p>
        </p:txBody>
      </p:sp>
    </p:spTree>
    <p:extLst>
      <p:ext uri="{BB962C8B-B14F-4D97-AF65-F5344CB8AC3E}">
        <p14:creationId xmlns:p14="http://schemas.microsoft.com/office/powerpoint/2010/main" val="715643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5419274" y="545715"/>
            <a:ext cx="6618887" cy="1310334"/>
          </a:xfrm>
          <a:prstGeom prst="rect">
            <a:avLst/>
          </a:prstGeom>
          <a:noFill/>
        </p:spPr>
        <p:txBody>
          <a:bodyPr wrap="square" lIns="90655" tIns="45327" rIns="90655" bIns="45327" rtlCol="0">
            <a:spAutoFit/>
          </a:bodyPr>
          <a:lstStyle/>
          <a:p>
            <a:pPr defTabSz="907762">
              <a:lnSpc>
                <a:spcPct val="110000"/>
              </a:lnSpc>
            </a:pPr>
            <a:r>
              <a:rPr lang="en-US" altLang="zh-CN" sz="3600" b="1" dirty="0">
                <a:solidFill>
                  <a:srgbClr val="008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4.</a:t>
            </a:r>
            <a:r>
              <a:rPr lang="en-US" altLang="zh-CN" sz="36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vi-VN" sz="3600" dirty="0"/>
              <a:t>Em hiểu 2 dòng thơ cuối bài như thế nào?  Chọn ý đúng:</a:t>
            </a:r>
            <a:endParaRPr lang="vi-VN" sz="3600" dirty="0">
              <a:solidFill>
                <a:prstClr val="black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7513" y="-87083"/>
            <a:ext cx="2133174" cy="856414"/>
          </a:xfrm>
          <a:prstGeom prst="notchedRightArrow">
            <a:avLst/>
          </a:prstGeom>
          <a:solidFill>
            <a:srgbClr val="CCFF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86367" tIns="43195" rIns="86367" bIns="43195" rtlCol="0" anchor="ctr"/>
          <a:lstStyle/>
          <a:p>
            <a:pPr algn="ctr" defTabSz="863635"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Đọc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khổ</a:t>
            </a:r>
            <a:r>
              <a:rPr lang="en-US" sz="2800" kern="0" dirty="0">
                <a:solidFill>
                  <a:sysClr val="windowText" lastClr="000000"/>
                </a:solidFill>
              </a:rPr>
              <a:t> 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37557" y="247583"/>
            <a:ext cx="30031" cy="6571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7985" y="1057055"/>
            <a:ext cx="4255958" cy="610704"/>
          </a:xfrm>
          <a:prstGeom prst="rect">
            <a:avLst/>
          </a:prstGeom>
          <a:noFill/>
        </p:spPr>
        <p:txBody>
          <a:bodyPr wrap="square" lIns="56144" tIns="28079" rIns="56144" bIns="28079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</a:rPr>
              <a:t>Ngày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em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vào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Đội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017" y="2146435"/>
            <a:ext cx="4057582" cy="1072119"/>
          </a:xfrm>
          <a:prstGeom prst="rect">
            <a:avLst/>
          </a:prstGeom>
          <a:noFill/>
        </p:spPr>
        <p:txBody>
          <a:bodyPr wrap="square" lIns="86367" tIns="43195" rIns="86367" bIns="43195" rtlCol="0">
            <a:spAutoFit/>
          </a:bodyPr>
          <a:lstStyle/>
          <a:p>
            <a:r>
              <a:rPr lang="vi-VN" sz="3200" dirty="0"/>
              <a:t>Khao khát lại bắt đầu</a:t>
            </a:r>
          </a:p>
          <a:p>
            <a:r>
              <a:rPr lang="vi-VN" sz="3200" dirty="0"/>
              <a:t>Từ màu khăn đỏ chói.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100000" l="8163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83" y="-87083"/>
            <a:ext cx="796405" cy="82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102201" y="3996494"/>
            <a:ext cx="6434159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/>
            <a:r>
              <a:rPr lang="vi-VN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</a:rPr>
              <a:t>b) Người chị chúc em có những ước mơ đẹp khi trở thành đội viên.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07383" y="5540503"/>
            <a:ext cx="64614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endParaRPr lang="en-GB" sz="2800" dirty="0">
              <a:solidFill>
                <a:srgbClr val="000000"/>
              </a:solidFill>
            </a:endParaRPr>
          </a:p>
          <a:p>
            <a:r>
              <a:rPr lang="vi-VN" sz="2800" dirty="0">
                <a:solidFill>
                  <a:srgbClr val="000000"/>
                </a:solidFill>
              </a:rPr>
              <a:t>c) Người chị căn dặn em thực hiệnnhững ước mơ đẹp khi trở thành đội viên. </a:t>
            </a:r>
          </a:p>
          <a:p>
            <a:r>
              <a:rPr lang="vi-VN" sz="28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74875" y="2560289"/>
            <a:ext cx="6410108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/>
            <a:r>
              <a:rPr lang="vi-VN" sz="2800" dirty="0">
                <a:solidFill>
                  <a:srgbClr val="000000"/>
                </a:solidFill>
              </a:rPr>
              <a:t>a) Người chị tin là em đang có những ước mơ đẹp khi trở thành đội viên.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34" y="4174684"/>
            <a:ext cx="734142" cy="707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588" y="2682494"/>
            <a:ext cx="725543" cy="7115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19" y="5716903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/>
      <p:bldP spid="9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6" y="342901"/>
            <a:ext cx="1066165" cy="920115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81" y="889001"/>
            <a:ext cx="5096511" cy="408940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7" y="1297941"/>
            <a:ext cx="5589543" cy="5589543"/>
          </a:xfrm>
          <a:prstGeom prst="rect">
            <a:avLst/>
          </a:prstGeom>
        </p:spPr>
      </p:pic>
      <p:sp>
        <p:nvSpPr>
          <p:cNvPr id="14" name="文本框 34">
            <a:extLst>
              <a:ext uri="{FF2B5EF4-FFF2-40B4-BE49-F238E27FC236}">
                <a16:creationId xmlns:a16="http://schemas.microsoft.com/office/drawing/2014/main" id="{72937486-E66D-4673-8560-2EC21D29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16200"/>
            <a:ext cx="61591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zh-CN" sz="72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Luyện </a:t>
            </a:r>
            <a:r>
              <a:rPr lang="en-GB" altLang="zh-CN" sz="72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tập</a:t>
            </a:r>
            <a:r>
              <a:rPr lang="en-GB" altLang="zh-CN" sz="72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GB" altLang="zh-CN" sz="72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theo</a:t>
            </a:r>
            <a:r>
              <a:rPr lang="en-GB" altLang="zh-CN" sz="72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GB" altLang="zh-CN" sz="72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văn</a:t>
            </a:r>
            <a:r>
              <a:rPr lang="en-GB" altLang="zh-CN" sz="72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GB" altLang="zh-CN" sz="72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bản</a:t>
            </a:r>
            <a:r>
              <a:rPr lang="en-GB" altLang="zh-CN" sz="72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GB" altLang="zh-CN" sz="72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đọc</a:t>
            </a:r>
            <a:r>
              <a:rPr lang="en-GB" altLang="zh-CN" sz="72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.</a:t>
            </a:r>
            <a:endParaRPr lang="zh-CN" altLang="en-US" sz="7200" b="1" dirty="0">
              <a:solidFill>
                <a:srgbClr val="FF0000"/>
              </a:solidFill>
              <a:latin typeface="Arial-Rounded" panose="020B0500000000000000" pitchFamily="34" charset="0"/>
              <a:cs typeface="字魂59号-创粗黑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904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1049154" y="394180"/>
            <a:ext cx="7113069" cy="1076424"/>
          </a:xfrm>
          <a:prstGeom prst="rect">
            <a:avLst/>
          </a:prstGeom>
          <a:noFill/>
        </p:spPr>
        <p:txBody>
          <a:bodyPr wrap="square" lIns="90655" tIns="45327" rIns="90655" bIns="45327" rtlCol="0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1.</a:t>
            </a:r>
            <a:r>
              <a:rPr lang="en-US" altLang="zh-CN" sz="32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đặc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:</a:t>
            </a:r>
            <a:endParaRPr lang="en-US" sz="3200" dirty="0"/>
          </a:p>
          <a:p>
            <a:r>
              <a:rPr lang="en-US" sz="3200" dirty="0"/>
              <a:t>a)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chiếc</a:t>
            </a:r>
            <a:r>
              <a:rPr lang="en-US" sz="3200" dirty="0"/>
              <a:t> </a:t>
            </a:r>
            <a:r>
              <a:rPr lang="en-US" sz="3200" dirty="0" err="1"/>
              <a:t>khăn</a:t>
            </a:r>
            <a:r>
              <a:rPr lang="en-US" sz="3200" dirty="0"/>
              <a:t> </a:t>
            </a:r>
            <a:r>
              <a:rPr lang="en-US" sz="3200" dirty="0" err="1"/>
              <a:t>quàng</a:t>
            </a:r>
            <a:r>
              <a:rPr lang="en-US" sz="3200" dirty="0"/>
              <a:t> </a:t>
            </a:r>
            <a:r>
              <a:rPr lang="en-US" sz="3200" dirty="0" err="1"/>
              <a:t>đỏ</a:t>
            </a:r>
            <a:r>
              <a:rPr lang="en-US" sz="320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100000" l="8163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" y="240176"/>
            <a:ext cx="796405" cy="82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71906" y="1347494"/>
            <a:ext cx="10439909" cy="1565339"/>
          </a:xfrm>
          <a:prstGeom prst="rect">
            <a:avLst/>
          </a:prstGeom>
          <a:noFill/>
        </p:spPr>
        <p:txBody>
          <a:bodyPr wrap="square" lIns="87130" tIns="43580" rIns="87130" bIns="43580" rtlCol="0">
            <a:spAutoFit/>
          </a:bodyPr>
          <a:lstStyle/>
          <a:p>
            <a:r>
              <a:rPr lang="vi-VN" sz="3200" dirty="0">
                <a:solidFill>
                  <a:srgbClr val="CC0066"/>
                </a:solidFill>
              </a:rPr>
              <a:t>- Màu khăn quàng đỏ thắm là màu của niểm tim, hy vọng.</a:t>
            </a:r>
          </a:p>
          <a:p>
            <a:r>
              <a:rPr lang="vi-VN" sz="3200" dirty="0">
                <a:solidFill>
                  <a:srgbClr val="CC0066"/>
                </a:solidFill>
              </a:rPr>
              <a:t>- Chiếc khăn quàng đỏ thắm là người bạn đồng hành thân thiết của em.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1906" y="2912833"/>
            <a:ext cx="963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niềm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.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9154" y="3497608"/>
            <a:ext cx="10439909" cy="2057781"/>
          </a:xfrm>
          <a:prstGeom prst="rect">
            <a:avLst/>
          </a:prstGeom>
          <a:noFill/>
        </p:spPr>
        <p:txBody>
          <a:bodyPr wrap="square" lIns="87130" tIns="43580" rIns="87130" bIns="43580" rtlCol="0">
            <a:spAutoFit/>
          </a:bodyPr>
          <a:lstStyle/>
          <a:p>
            <a:r>
              <a:rPr lang="vi-VN" sz="3200" dirty="0">
                <a:solidFill>
                  <a:srgbClr val="CC0066"/>
                </a:solidFill>
              </a:rPr>
              <a:t>- Khi được đeo chiếc khăn quàng đỏ lên vai em thấy vô cùng tự hào.</a:t>
            </a:r>
          </a:p>
          <a:p>
            <a:r>
              <a:rPr lang="vi-VN" sz="3200" dirty="0">
                <a:solidFill>
                  <a:srgbClr val="CC0066"/>
                </a:solidFill>
              </a:rPr>
              <a:t>- Mỗi ngày em đều nâng niu chiếc khăn quàng đỏ vì nó đánh dấu viêc em trở thành đội viên. </a:t>
            </a:r>
          </a:p>
        </p:txBody>
      </p:sp>
    </p:spTree>
    <p:extLst>
      <p:ext uri="{BB962C8B-B14F-4D97-AF65-F5344CB8AC3E}">
        <p14:creationId xmlns:p14="http://schemas.microsoft.com/office/powerpoint/2010/main" val="3243473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82F1DD8-68D2-2B1A-9B57-245301D50CC9}"/>
              </a:ext>
            </a:extLst>
          </p:cNvPr>
          <p:cNvGraphicFramePr>
            <a:graphicFrameLocks noGrp="1"/>
          </p:cNvGraphicFramePr>
          <p:nvPr/>
        </p:nvGraphicFramePr>
        <p:xfrm>
          <a:off x="265572" y="1162123"/>
          <a:ext cx="11652337" cy="477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6348">
                  <a:extLst>
                    <a:ext uri="{9D8B030D-6E8A-4147-A177-3AD203B41FA5}">
                      <a16:colId xmlns:a16="http://schemas.microsoft.com/office/drawing/2014/main" val="2669539690"/>
                    </a:ext>
                  </a:extLst>
                </a:gridCol>
                <a:gridCol w="2474615">
                  <a:extLst>
                    <a:ext uri="{9D8B030D-6E8A-4147-A177-3AD203B41FA5}">
                      <a16:colId xmlns:a16="http://schemas.microsoft.com/office/drawing/2014/main" val="2524033606"/>
                    </a:ext>
                  </a:extLst>
                </a:gridCol>
                <a:gridCol w="2651374">
                  <a:extLst>
                    <a:ext uri="{9D8B030D-6E8A-4147-A177-3AD203B41FA5}">
                      <a16:colId xmlns:a16="http://schemas.microsoft.com/office/drawing/2014/main" val="3431570004"/>
                    </a:ext>
                  </a:extLst>
                </a:gridCol>
              </a:tblGrid>
              <a:tr h="582718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Hinh ảnh so sánh</a:t>
                      </a: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 vật 1</a:t>
                      </a: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 vật 2</a:t>
                      </a:r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584531"/>
                  </a:ext>
                </a:extLst>
              </a:tr>
              <a:tr h="104889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9974"/>
                  </a:ext>
                </a:extLst>
              </a:tr>
              <a:tr h="1048893">
                <a:tc>
                  <a:txBody>
                    <a:bodyPr/>
                    <a:lstStyle/>
                    <a:p>
                      <a:endParaRPr lang="en-US" sz="1300"/>
                    </a:p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17101"/>
                  </a:ext>
                </a:extLst>
              </a:tr>
              <a:tr h="1048893">
                <a:tc>
                  <a:txBody>
                    <a:bodyPr/>
                    <a:lstStyle/>
                    <a:p>
                      <a:endParaRPr lang="en-US" sz="1300"/>
                    </a:p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775639"/>
                  </a:ext>
                </a:extLst>
              </a:tr>
              <a:tr h="1048893">
                <a:tc>
                  <a:txBody>
                    <a:bodyPr/>
                    <a:lstStyle/>
                    <a:p>
                      <a:endParaRPr lang="en-US" sz="1300"/>
                    </a:p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493" marR="68493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51763"/>
                  </a:ext>
                </a:extLst>
              </a:tr>
            </a:tbl>
          </a:graphicData>
        </a:graphic>
      </p:graphicFrame>
      <p:sp>
        <p:nvSpPr>
          <p:cNvPr id="2" name="Rectangle 22">
            <a:extLst>
              <a:ext uri="{FF2B5EF4-FFF2-40B4-BE49-F238E27FC236}">
                <a16:creationId xmlns:a16="http://schemas.microsoft.com/office/drawing/2014/main" id="{D5D86336-4677-CB22-7173-969A58C0BF53}"/>
              </a:ext>
            </a:extLst>
          </p:cNvPr>
          <p:cNvSpPr/>
          <p:nvPr/>
        </p:nvSpPr>
        <p:spPr>
          <a:xfrm>
            <a:off x="412525" y="521850"/>
            <a:ext cx="11358430" cy="525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9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2696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5: </a:t>
            </a:r>
            <a:r>
              <a:rPr lang="en-US" sz="269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thích hình ảnh so sánh nào trong bài thơ? Vì sao?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18A8D92-1D46-03FA-FE20-A8F5EC12134B}"/>
              </a:ext>
            </a:extLst>
          </p:cNvPr>
          <p:cNvSpPr txBox="1"/>
          <p:nvPr/>
        </p:nvSpPr>
        <p:spPr>
          <a:xfrm>
            <a:off x="275729" y="1850755"/>
            <a:ext cx="6420477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Màu khăn tuổi thiếu niên tươi thắm mãi như lời ru vời vợi.</a:t>
            </a:r>
            <a:endParaRPr lang="en-US" sz="269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6D9A3937-82CE-9CB0-E26D-7A6215429256}"/>
              </a:ext>
            </a:extLst>
          </p:cNvPr>
          <p:cNvSpPr txBox="1"/>
          <p:nvPr/>
        </p:nvSpPr>
        <p:spPr>
          <a:xfrm>
            <a:off x="6909267" y="2033965"/>
            <a:ext cx="221807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 khăn</a:t>
            </a:r>
            <a:endParaRPr lang="en-US" sz="269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4BFD91C1-1C3D-C71C-132D-95DDE557BE17}"/>
              </a:ext>
            </a:extLst>
          </p:cNvPr>
          <p:cNvSpPr txBox="1"/>
          <p:nvPr/>
        </p:nvSpPr>
        <p:spPr>
          <a:xfrm>
            <a:off x="9489407" y="2007650"/>
            <a:ext cx="221807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 ru</a:t>
            </a:r>
            <a:endParaRPr lang="en-US" sz="269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C488BF20-6805-54DE-F23F-3D6EADE664B4}"/>
              </a:ext>
            </a:extLst>
          </p:cNvPr>
          <p:cNvSpPr txBox="1"/>
          <p:nvPr/>
        </p:nvSpPr>
        <p:spPr>
          <a:xfrm>
            <a:off x="275729" y="2871166"/>
            <a:ext cx="6420477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Cánh buồm là tiếng gọi mặt biển và dòng sông.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B66CF85-3E48-6353-E814-A5F0A9A5526A}"/>
              </a:ext>
            </a:extLst>
          </p:cNvPr>
          <p:cNvSpPr txBox="1"/>
          <p:nvPr/>
        </p:nvSpPr>
        <p:spPr>
          <a:xfrm>
            <a:off x="6909267" y="3040765"/>
            <a:ext cx="2384327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cánh buồm</a:t>
            </a:r>
            <a:endParaRPr lang="en-US" sz="269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FD2AA8D9-2541-5F4F-33E3-7A30B01087F4}"/>
              </a:ext>
            </a:extLst>
          </p:cNvPr>
          <p:cNvSpPr txBox="1"/>
          <p:nvPr/>
        </p:nvSpPr>
        <p:spPr>
          <a:xfrm>
            <a:off x="9489407" y="3032349"/>
            <a:ext cx="221807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 gọi</a:t>
            </a: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B9D85A55-AD01-73AC-29B7-93D8D7E7B6E6}"/>
              </a:ext>
            </a:extLst>
          </p:cNvPr>
          <p:cNvSpPr txBox="1"/>
          <p:nvPr/>
        </p:nvSpPr>
        <p:spPr>
          <a:xfrm>
            <a:off x="275729" y="4116798"/>
            <a:ext cx="6420477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Bướm bay như lời hát.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92E67D79-6E72-F736-1A78-065820A7AC0D}"/>
              </a:ext>
            </a:extLst>
          </p:cNvPr>
          <p:cNvSpPr txBox="1"/>
          <p:nvPr/>
        </p:nvSpPr>
        <p:spPr>
          <a:xfrm>
            <a:off x="6909267" y="4047565"/>
            <a:ext cx="221807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bướm bay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37BE901F-AF6F-ABC6-6FFF-A45B2F11259E}"/>
              </a:ext>
            </a:extLst>
          </p:cNvPr>
          <p:cNvSpPr txBox="1"/>
          <p:nvPr/>
        </p:nvSpPr>
        <p:spPr>
          <a:xfrm>
            <a:off x="9489407" y="4057047"/>
            <a:ext cx="221807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 hát</a:t>
            </a:r>
            <a:endParaRPr lang="en-US" sz="269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6C371335-83A6-812A-B337-73946AB24AF4}"/>
              </a:ext>
            </a:extLst>
          </p:cNvPr>
          <p:cNvSpPr txBox="1"/>
          <p:nvPr/>
        </p:nvSpPr>
        <p:spPr>
          <a:xfrm>
            <a:off x="275729" y="4989045"/>
            <a:ext cx="6420477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Con tàu là đất nước đưa ta tới bến xa.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259D8CD4-905E-1A7F-D909-74BC8D0008AD}"/>
              </a:ext>
            </a:extLst>
          </p:cNvPr>
          <p:cNvSpPr txBox="1"/>
          <p:nvPr/>
        </p:nvSpPr>
        <p:spPr>
          <a:xfrm>
            <a:off x="6909267" y="5054364"/>
            <a:ext cx="221807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tàu</a:t>
            </a:r>
            <a:endParaRPr lang="en-US" sz="269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4B927AAC-ED11-520F-F62A-C30699C046B2}"/>
              </a:ext>
            </a:extLst>
          </p:cNvPr>
          <p:cNvSpPr txBox="1"/>
          <p:nvPr/>
        </p:nvSpPr>
        <p:spPr>
          <a:xfrm>
            <a:off x="9489407" y="5081746"/>
            <a:ext cx="221807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 nước</a:t>
            </a:r>
            <a:endParaRPr lang="en-US" sz="269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2905D7-2F6D-4921-9109-24CC85D8E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8284" y="2103109"/>
            <a:ext cx="927249" cy="9272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29310" y="1519840"/>
            <a:ext cx="9334500" cy="18553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lnSpc>
                <a:spcPct val="130000"/>
              </a:lnSpc>
              <a:defRPr/>
            </a:pP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</a:t>
            </a:r>
          </a:p>
          <a:p>
            <a:pPr algn="ctr" defTabSz="1219170">
              <a:lnSpc>
                <a:spcPct val="130000"/>
              </a:lnSpc>
              <a:defRPr/>
            </a:pP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11001415-7FEA-4413-9312-FA5BB709E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3" b="-96"/>
          <a:stretch/>
        </p:blipFill>
        <p:spPr>
          <a:xfrm>
            <a:off x="3655841" y="3134070"/>
            <a:ext cx="5578851" cy="35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911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BBDAE4-D562-4377-BA3C-6B7344635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08" r="25903" b="14093"/>
          <a:stretch/>
        </p:blipFill>
        <p:spPr>
          <a:xfrm>
            <a:off x="5703057" y="538289"/>
            <a:ext cx="6134583" cy="57814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AED818-5952-4D72-A1EA-D76C8BAD02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18227" r="-2667" b="20449"/>
          <a:stretch/>
        </p:blipFill>
        <p:spPr>
          <a:xfrm>
            <a:off x="340025" y="1159290"/>
            <a:ext cx="6162877" cy="3657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747316">
            <a:off x="814254" y="2895746"/>
            <a:ext cx="536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6011"/>
                </a:solidFill>
                <a:latin typeface="iCiel Cadena" pitchFamily="2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186807085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CA0E8F-F0BE-4811-AD30-06F44B7D9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DB3BCE-1F07-4274-9329-B8A454CAB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3"/>
          <a:stretch/>
        </p:blipFill>
        <p:spPr>
          <a:xfrm>
            <a:off x="1559059" y="921442"/>
            <a:ext cx="5881253" cy="1293997"/>
          </a:xfrm>
          <a:prstGeom prst="rect">
            <a:avLst/>
          </a:prstGeom>
        </p:spPr>
      </p:pic>
      <p:sp>
        <p:nvSpPr>
          <p:cNvPr id="13" name="带形: 上凸 12">
            <a:extLst>
              <a:ext uri="{FF2B5EF4-FFF2-40B4-BE49-F238E27FC236}">
                <a16:creationId xmlns:a16="http://schemas.microsoft.com/office/drawing/2014/main" id="{D1E85B51-3091-418B-A131-E93ABD014BFE}"/>
              </a:ext>
            </a:extLst>
          </p:cNvPr>
          <p:cNvSpPr/>
          <p:nvPr/>
        </p:nvSpPr>
        <p:spPr>
          <a:xfrm>
            <a:off x="822960" y="4888450"/>
            <a:ext cx="8001000" cy="1546411"/>
          </a:xfrm>
          <a:prstGeom prst="ribbon2">
            <a:avLst/>
          </a:prstGeom>
          <a:solidFill>
            <a:srgbClr val="B3D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DAC0E9-3A5B-4039-BFF5-220F83B3C855}"/>
              </a:ext>
            </a:extLst>
          </p:cNvPr>
          <p:cNvSpPr txBox="1"/>
          <p:nvPr/>
        </p:nvSpPr>
        <p:spPr>
          <a:xfrm>
            <a:off x="1684137" y="2215439"/>
            <a:ext cx="5631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tạm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biệt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hẹn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!</a:t>
            </a:r>
            <a:endParaRPr lang="zh-CN" altLang="en-US" sz="6000" dirty="0">
              <a:ln>
                <a:solidFill>
                  <a:schemeClr val="tx1"/>
                </a:solidFill>
              </a:ln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E3180B5-DF7A-4514-94BA-D2ADC69E98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285675" y="5061328"/>
            <a:ext cx="2727774" cy="13735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0"/>
            <a:ext cx="1008574" cy="127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C86FA0-3CD2-49E2-8E61-816CE10BF0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t="5555" r="25103" b="15112"/>
          <a:stretch/>
        </p:blipFill>
        <p:spPr>
          <a:xfrm>
            <a:off x="7434169" y="931139"/>
            <a:ext cx="4757831" cy="4995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6598" y="0"/>
            <a:ext cx="510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TK:  </a:t>
            </a:r>
            <a:r>
              <a:rPr lang="en-US" sz="1600" dirty="0" err="1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600" dirty="0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dirty="0" err="1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600" dirty="0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https://www.facebook.com/vuhong1972/ 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699" y="5996710"/>
            <a:ext cx="876301" cy="876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A35F3C1-03B6-4B1D-BBC1-5249881AEB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713" y="-1362771"/>
            <a:ext cx="14359426" cy="89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657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147E94-4722-45AA-9550-C2AD89CE0A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18444" r="5773" b="8001"/>
          <a:stretch/>
        </p:blipFill>
        <p:spPr>
          <a:xfrm>
            <a:off x="0" y="0"/>
            <a:ext cx="8527954" cy="57607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91E344-F2FC-4B62-9202-972F665B5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72" y="0"/>
            <a:ext cx="9724644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BE186A4-3528-4B60-9A08-A6C2ABB30C4E}"/>
              </a:ext>
            </a:extLst>
          </p:cNvPr>
          <p:cNvSpPr txBox="1"/>
          <p:nvPr/>
        </p:nvSpPr>
        <p:spPr>
          <a:xfrm>
            <a:off x="2267537" y="2283824"/>
            <a:ext cx="399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1, 2</a:t>
            </a:r>
            <a:endParaRPr lang="zh-CN" altLang="en-US" sz="9600" dirty="0">
              <a:ln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391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6" y="2409371"/>
            <a:ext cx="5610249" cy="40381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12296" y="532293"/>
            <a:ext cx="5834743" cy="2888343"/>
            <a:chOff x="5805714" y="551543"/>
            <a:chExt cx="5834743" cy="2888343"/>
          </a:xfrm>
        </p:grpSpPr>
        <p:sp>
          <p:nvSpPr>
            <p:cNvPr id="3" name="Cloud Callout 2"/>
            <p:cNvSpPr/>
            <p:nvPr/>
          </p:nvSpPr>
          <p:spPr>
            <a:xfrm>
              <a:off x="5805714" y="551543"/>
              <a:ext cx="5834743" cy="2888343"/>
            </a:xfrm>
            <a:prstGeom prst="cloudCallout">
              <a:avLst>
                <a:gd name="adj1" fmla="val -68345"/>
                <a:gd name="adj2" fmla="val 41394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44125" y="1123034"/>
              <a:ext cx="5109027" cy="145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400" dirty="0"/>
                <a:t>I. </a:t>
              </a:r>
              <a:r>
                <a:rPr lang="en-US" sz="3400" dirty="0" err="1"/>
                <a:t>Đánh</a:t>
              </a:r>
              <a:r>
                <a:rPr lang="en-US" sz="3400" dirty="0"/>
                <a:t> </a:t>
              </a:r>
              <a:r>
                <a:rPr lang="en-US" sz="3400" dirty="0" err="1"/>
                <a:t>giá</a:t>
              </a:r>
              <a:r>
                <a:rPr lang="en-US" sz="3400" dirty="0"/>
                <a:t> </a:t>
              </a:r>
              <a:r>
                <a:rPr lang="en-US" sz="3400" dirty="0" err="1"/>
                <a:t>kĩ</a:t>
              </a:r>
              <a:r>
                <a:rPr lang="en-US" sz="3400" dirty="0"/>
                <a:t> </a:t>
              </a:r>
              <a:r>
                <a:rPr lang="en-US" sz="3400" dirty="0" err="1"/>
                <a:t>năng</a:t>
              </a:r>
              <a:r>
                <a:rPr lang="en-US" sz="3400" dirty="0"/>
                <a:t> </a:t>
              </a:r>
              <a:r>
                <a:rPr lang="en-US" sz="3400" dirty="0" err="1"/>
                <a:t>đọc</a:t>
              </a:r>
              <a:r>
                <a:rPr lang="en-US" sz="3400" dirty="0"/>
                <a:t> </a:t>
              </a:r>
              <a:r>
                <a:rPr lang="en-US" sz="3400" dirty="0" err="1"/>
                <a:t>thành</a:t>
              </a:r>
              <a:r>
                <a:rPr lang="en-US" sz="3400" dirty="0"/>
                <a:t> </a:t>
              </a:r>
              <a:r>
                <a:rPr lang="en-US" sz="3400" dirty="0" err="1"/>
                <a:t>tiếng</a:t>
              </a:r>
              <a:r>
                <a:rPr lang="en-US" sz="3400" dirty="0"/>
                <a:t>, </a:t>
              </a:r>
              <a:r>
                <a:rPr lang="en-US" sz="3400" dirty="0" err="1"/>
                <a:t>học</a:t>
              </a:r>
              <a:r>
                <a:rPr lang="en-US" sz="3400" dirty="0"/>
                <a:t> </a:t>
              </a:r>
              <a:r>
                <a:rPr lang="en-US" sz="3400" dirty="0" err="1"/>
                <a:t>thuộc</a:t>
              </a:r>
              <a:r>
                <a:rPr lang="en-US" sz="3400" dirty="0"/>
                <a:t> </a:t>
              </a:r>
              <a:r>
                <a:rPr lang="en-US" sz="3400" dirty="0" err="1"/>
                <a:t>lòng</a:t>
              </a:r>
              <a:endParaRPr lang="en-US" sz="3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99916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57" y="1283679"/>
            <a:ext cx="11132458" cy="2014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dirty="0"/>
              <a:t>1. Đánh giá kĩ năng đọc thành tiếng, học thuộc lòng: Mỗi học sinh đọc một đoạn văn, đoạn thơ khoảng 60 - 65 tiếng hoặc đọc thuộc lòng một đoạn thơ (bài thơ) đã học.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31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468EC7B-A2A4-4CEA-BA66-5A7B1783A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9" t="19764" r="74219" b="40118"/>
          <a:stretch/>
        </p:blipFill>
        <p:spPr>
          <a:xfrm>
            <a:off x="1808648" y="4320210"/>
            <a:ext cx="1487058" cy="859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7852" y="632201"/>
            <a:ext cx="1175797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Sắp xếp các tên riêng sau đây theo thứ tự trong bảng chữ cái: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0E06C-D89B-4542-B2E9-585C19641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9" t="19764"/>
          <a:stretch/>
        </p:blipFill>
        <p:spPr>
          <a:xfrm>
            <a:off x="1815185" y="1139388"/>
            <a:ext cx="8303308" cy="17195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62F94A-B75F-4B87-8D96-819064BAA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88" t="19764" r="56196" b="40118"/>
          <a:stretch/>
        </p:blipFill>
        <p:spPr>
          <a:xfrm>
            <a:off x="3529802" y="3419473"/>
            <a:ext cx="1369861" cy="8597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91D8EB-C07B-438F-AFC6-3E78F401C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34" t="19764" r="36929" b="40118"/>
          <a:stretch/>
        </p:blipFill>
        <p:spPr>
          <a:xfrm>
            <a:off x="3516731" y="4362082"/>
            <a:ext cx="1426938" cy="8597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AB4EEA-F30D-4C11-BCFB-3FC048596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78" t="19764" r="18906" b="40118"/>
          <a:stretch/>
        </p:blipFill>
        <p:spPr>
          <a:xfrm>
            <a:off x="8653083" y="4362082"/>
            <a:ext cx="1369861" cy="8597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5B1C40-944C-4361-A938-7CA6FB5F2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02" t="19764" r="-1" b="40118"/>
          <a:stretch/>
        </p:blipFill>
        <p:spPr>
          <a:xfrm>
            <a:off x="7066318" y="3367577"/>
            <a:ext cx="1450962" cy="8597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AF30F9-0A65-4C6A-BD9E-D306570A8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7" t="65039" r="57098" b="3002"/>
          <a:stretch/>
        </p:blipFill>
        <p:spPr>
          <a:xfrm>
            <a:off x="8721567" y="3518561"/>
            <a:ext cx="1232894" cy="6849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F776AD-0800-45F1-B774-F5F543952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00" t="65039" r="37584" b="3002"/>
          <a:stretch/>
        </p:blipFill>
        <p:spPr>
          <a:xfrm>
            <a:off x="5295323" y="4449514"/>
            <a:ext cx="1369861" cy="6849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D307F1-5C6D-46E8-BB69-9E0FFD359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67" t="65038" r="19497" b="6796"/>
          <a:stretch/>
        </p:blipFill>
        <p:spPr>
          <a:xfrm>
            <a:off x="5338397" y="3506907"/>
            <a:ext cx="1289068" cy="6849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0ECD5A-A68F-411A-B7C0-4C4924122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62" t="65039"/>
          <a:stretch/>
        </p:blipFill>
        <p:spPr>
          <a:xfrm>
            <a:off x="7090342" y="4445999"/>
            <a:ext cx="1426938" cy="7492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F41B53-881A-4BF3-B72E-82DE7D689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9" t="65039" r="75496" b="3728"/>
          <a:stretch/>
        </p:blipFill>
        <p:spPr>
          <a:xfrm>
            <a:off x="1815185" y="3526344"/>
            <a:ext cx="1369861" cy="669364"/>
          </a:xfrm>
          <a:prstGeom prst="rect">
            <a:avLst/>
          </a:prstGeom>
        </p:spPr>
      </p:pic>
      <p:sp>
        <p:nvSpPr>
          <p:cNvPr id="2" name="Mũi tên: Phải 1">
            <a:extLst>
              <a:ext uri="{FF2B5EF4-FFF2-40B4-BE49-F238E27FC236}">
                <a16:creationId xmlns:a16="http://schemas.microsoft.com/office/drawing/2014/main" id="{DFB13805-BFDD-7313-9719-6BCFDA486927}"/>
              </a:ext>
            </a:extLst>
          </p:cNvPr>
          <p:cNvSpPr/>
          <p:nvPr/>
        </p:nvSpPr>
        <p:spPr>
          <a:xfrm>
            <a:off x="445324" y="3526344"/>
            <a:ext cx="917823" cy="665493"/>
          </a:xfrm>
          <a:custGeom>
            <a:avLst/>
            <a:gdLst>
              <a:gd name="connsiteX0" fmla="*/ 0 w 917823"/>
              <a:gd name="connsiteY0" fmla="*/ 166373 h 665493"/>
              <a:gd name="connsiteX1" fmla="*/ 585077 w 917823"/>
              <a:gd name="connsiteY1" fmla="*/ 166373 h 665493"/>
              <a:gd name="connsiteX2" fmla="*/ 585077 w 917823"/>
              <a:gd name="connsiteY2" fmla="*/ 0 h 665493"/>
              <a:gd name="connsiteX3" fmla="*/ 917823 w 917823"/>
              <a:gd name="connsiteY3" fmla="*/ 332747 h 665493"/>
              <a:gd name="connsiteX4" fmla="*/ 585077 w 917823"/>
              <a:gd name="connsiteY4" fmla="*/ 665493 h 665493"/>
              <a:gd name="connsiteX5" fmla="*/ 585077 w 917823"/>
              <a:gd name="connsiteY5" fmla="*/ 499120 h 665493"/>
              <a:gd name="connsiteX6" fmla="*/ 0 w 917823"/>
              <a:gd name="connsiteY6" fmla="*/ 499120 h 665493"/>
              <a:gd name="connsiteX7" fmla="*/ 0 w 917823"/>
              <a:gd name="connsiteY7" fmla="*/ 166373 h 66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823" h="665493" fill="none" extrusionOk="0">
                <a:moveTo>
                  <a:pt x="0" y="166373"/>
                </a:moveTo>
                <a:cubicBezTo>
                  <a:pt x="257558" y="173278"/>
                  <a:pt x="524212" y="213502"/>
                  <a:pt x="585077" y="166373"/>
                </a:cubicBezTo>
                <a:cubicBezTo>
                  <a:pt x="573847" y="110039"/>
                  <a:pt x="589817" y="52186"/>
                  <a:pt x="585077" y="0"/>
                </a:cubicBezTo>
                <a:cubicBezTo>
                  <a:pt x="679115" y="36506"/>
                  <a:pt x="761879" y="235025"/>
                  <a:pt x="917823" y="332747"/>
                </a:cubicBezTo>
                <a:cubicBezTo>
                  <a:pt x="881944" y="386169"/>
                  <a:pt x="718008" y="530839"/>
                  <a:pt x="585077" y="665493"/>
                </a:cubicBezTo>
                <a:cubicBezTo>
                  <a:pt x="575772" y="634775"/>
                  <a:pt x="595998" y="570486"/>
                  <a:pt x="585077" y="499120"/>
                </a:cubicBezTo>
                <a:cubicBezTo>
                  <a:pt x="447936" y="475199"/>
                  <a:pt x="291050" y="489847"/>
                  <a:pt x="0" y="499120"/>
                </a:cubicBezTo>
                <a:cubicBezTo>
                  <a:pt x="1055" y="417160"/>
                  <a:pt x="27255" y="311350"/>
                  <a:pt x="0" y="166373"/>
                </a:cubicBezTo>
                <a:close/>
              </a:path>
              <a:path w="917823" h="665493" stroke="0" extrusionOk="0">
                <a:moveTo>
                  <a:pt x="0" y="166373"/>
                </a:moveTo>
                <a:cubicBezTo>
                  <a:pt x="274592" y="125095"/>
                  <a:pt x="442042" y="171232"/>
                  <a:pt x="585077" y="166373"/>
                </a:cubicBezTo>
                <a:cubicBezTo>
                  <a:pt x="573431" y="88372"/>
                  <a:pt x="573007" y="23602"/>
                  <a:pt x="585077" y="0"/>
                </a:cubicBezTo>
                <a:cubicBezTo>
                  <a:pt x="697673" y="170826"/>
                  <a:pt x="883357" y="251123"/>
                  <a:pt x="917823" y="332747"/>
                </a:cubicBezTo>
                <a:cubicBezTo>
                  <a:pt x="773121" y="460045"/>
                  <a:pt x="741151" y="536468"/>
                  <a:pt x="585077" y="665493"/>
                </a:cubicBezTo>
                <a:cubicBezTo>
                  <a:pt x="598088" y="592780"/>
                  <a:pt x="572528" y="540092"/>
                  <a:pt x="585077" y="499120"/>
                </a:cubicBezTo>
                <a:cubicBezTo>
                  <a:pt x="481774" y="453974"/>
                  <a:pt x="168790" y="550002"/>
                  <a:pt x="0" y="499120"/>
                </a:cubicBezTo>
                <a:cubicBezTo>
                  <a:pt x="-24231" y="337322"/>
                  <a:pt x="12921" y="204843"/>
                  <a:pt x="0" y="1663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363887920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2237703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5C2736B-5F16-4B03-B7D8-C6F08EBD2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" y="224684"/>
            <a:ext cx="12458132" cy="622906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B3CCDF6-EE94-48BB-B2CE-8A4D51651E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6"/>
          <a:stretch/>
        </p:blipFill>
        <p:spPr>
          <a:xfrm>
            <a:off x="8224998" y="1857830"/>
            <a:ext cx="3885271" cy="4537182"/>
          </a:xfrm>
          <a:prstGeom prst="rect">
            <a:avLst/>
          </a:prstGeom>
        </p:spPr>
      </p:pic>
      <p:sp>
        <p:nvSpPr>
          <p:cNvPr id="18" name="Shape 233">
            <a:extLst>
              <a:ext uri="{FF2B5EF4-FFF2-40B4-BE49-F238E27FC236}">
                <a16:creationId xmlns:a16="http://schemas.microsoft.com/office/drawing/2014/main" id="{794FBD37-A599-43D1-821C-12ED59D25D45}"/>
              </a:ext>
            </a:extLst>
          </p:cNvPr>
          <p:cNvSpPr/>
          <p:nvPr/>
        </p:nvSpPr>
        <p:spPr>
          <a:xfrm rot="21207439">
            <a:off x="642911" y="2354109"/>
            <a:ext cx="2013124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vi-VN" sz="3000" dirty="0"/>
              <a:t>- Đọc to, rõ ràng, diễn cảm</a:t>
            </a:r>
            <a:r>
              <a:rPr lang="en-US" sz="3000" dirty="0"/>
              <a:t>.</a:t>
            </a:r>
            <a:endParaRPr lang="vi-VN" sz="3000" dirty="0"/>
          </a:p>
        </p:txBody>
      </p:sp>
      <p:sp>
        <p:nvSpPr>
          <p:cNvPr id="19" name="Shape 233">
            <a:extLst>
              <a:ext uri="{FF2B5EF4-FFF2-40B4-BE49-F238E27FC236}">
                <a16:creationId xmlns:a16="http://schemas.microsoft.com/office/drawing/2014/main" id="{2B62AF0F-E718-4E28-A7AE-3D9195AB61BF}"/>
              </a:ext>
            </a:extLst>
          </p:cNvPr>
          <p:cNvSpPr/>
          <p:nvPr/>
        </p:nvSpPr>
        <p:spPr>
          <a:xfrm rot="247884">
            <a:off x="3813317" y="1739849"/>
            <a:ext cx="2606533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vi-VN" sz="3600" dirty="0"/>
              <a:t>- Ngắt nghỉ rõ ràng, đúng chỗ</a:t>
            </a:r>
            <a:r>
              <a:rPr lang="en-US" sz="3600" dirty="0"/>
              <a:t>.</a:t>
            </a:r>
            <a:endParaRPr lang="vi-VN" sz="3600" dirty="0"/>
          </a:p>
        </p:txBody>
      </p:sp>
      <p:sp>
        <p:nvSpPr>
          <p:cNvPr id="20" name="Shape 233">
            <a:extLst>
              <a:ext uri="{FF2B5EF4-FFF2-40B4-BE49-F238E27FC236}">
                <a16:creationId xmlns:a16="http://schemas.microsoft.com/office/drawing/2014/main" id="{B7D84BAE-C44F-4116-88D4-B17154578156}"/>
              </a:ext>
            </a:extLst>
          </p:cNvPr>
          <p:cNvSpPr/>
          <p:nvPr/>
        </p:nvSpPr>
        <p:spPr>
          <a:xfrm rot="385237">
            <a:off x="6927055" y="4130184"/>
            <a:ext cx="1754079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vi-VN" sz="2400" dirty="0"/>
              <a:t>Chú ý đọc đúng những từ khó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9DE1473-7266-4F89-8B5F-EF1EC7163CD8}"/>
              </a:ext>
            </a:extLst>
          </p:cNvPr>
          <p:cNvSpPr txBox="1"/>
          <p:nvPr/>
        </p:nvSpPr>
        <p:spPr>
          <a:xfrm>
            <a:off x="967905" y="5245343"/>
            <a:ext cx="416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u="sng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</a:t>
            </a:r>
            <a:r>
              <a:rPr lang="en-US" altLang="zh-CN" sz="5400" b="1" u="sng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5400" b="1" u="sng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</a:t>
            </a:r>
            <a:r>
              <a:rPr lang="en-US" altLang="zh-CN" sz="5400" b="1" u="sng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5400" b="1" u="sng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39" y="3140176"/>
            <a:ext cx="986245" cy="986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3892368" y="3277557"/>
            <a:ext cx="986245" cy="986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4890984" y="3368576"/>
            <a:ext cx="986245" cy="986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6497262" y="5013442"/>
            <a:ext cx="740950" cy="740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7077915" y="5175013"/>
            <a:ext cx="859430" cy="859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7719248" y="5210988"/>
            <a:ext cx="840593" cy="8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84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302" y="212535"/>
            <a:ext cx="6266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Phần</a:t>
            </a:r>
            <a:r>
              <a:rPr lang="en-US" sz="2800" b="1" dirty="0"/>
              <a:t> II</a:t>
            </a:r>
            <a:endParaRPr lang="en-US" sz="2800" dirty="0"/>
          </a:p>
          <a:p>
            <a:pPr algn="ctr"/>
            <a:r>
              <a:rPr lang="en-US" sz="2800" dirty="0"/>
              <a:t>Bài </a:t>
            </a:r>
            <a:r>
              <a:rPr lang="en-US" sz="2800" dirty="0" err="1"/>
              <a:t>đọc</a:t>
            </a:r>
            <a:r>
              <a:rPr lang="en-US" sz="2800" dirty="0"/>
              <a:t>: </a:t>
            </a:r>
          </a:p>
          <a:p>
            <a:pPr algn="ctr"/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Đội</a:t>
            </a:r>
            <a:endParaRPr lang="en-US" sz="2800" dirty="0"/>
          </a:p>
        </p:txBody>
      </p:sp>
      <p:pic>
        <p:nvPicPr>
          <p:cNvPr id="2052" name="Picture 4" descr="https://o.remove.bg/downloads/336e8868-6d38-4536-ab3e-96e0b6d157d1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32" y="1202635"/>
            <a:ext cx="3445768" cy="29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65" y="1403723"/>
            <a:ext cx="3936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Chị đã qua tuổi Đoàn</a:t>
            </a:r>
          </a:p>
          <a:p>
            <a:r>
              <a:rPr lang="vi-VN" sz="2400" dirty="0"/>
              <a:t>Em hôm nay vào Đội</a:t>
            </a:r>
          </a:p>
          <a:p>
            <a:r>
              <a:rPr lang="vi-VN" sz="2400" dirty="0"/>
              <a:t>Màu khăn đỏ dắt em</a:t>
            </a:r>
          </a:p>
          <a:p>
            <a:r>
              <a:rPr lang="vi-VN" sz="2400" dirty="0"/>
              <a:t>Bước qua thời thơ dại.</a:t>
            </a:r>
          </a:p>
          <a:p>
            <a:r>
              <a:rPr lang="vi-VN" sz="2400" dirty="0"/>
              <a:t> </a:t>
            </a:r>
          </a:p>
          <a:p>
            <a:r>
              <a:rPr lang="vi-VN" sz="2400" dirty="0"/>
              <a:t>Màu khăn tuổi thiếu niên</a:t>
            </a:r>
          </a:p>
          <a:p>
            <a:r>
              <a:rPr lang="vi-VN" sz="2400" dirty="0"/>
              <a:t>Suốt đời tươi thắm mãi</a:t>
            </a:r>
          </a:p>
          <a:p>
            <a:r>
              <a:rPr lang="vi-VN" sz="2400" dirty="0"/>
              <a:t>Như lời ru vời vợi</a:t>
            </a:r>
          </a:p>
          <a:p>
            <a:r>
              <a:rPr lang="vi-VN" sz="2400" dirty="0"/>
              <a:t>Chẳng bao giờ cách xa.</a:t>
            </a:r>
          </a:p>
          <a:p>
            <a:r>
              <a:rPr lang="vi-VN" sz="2400" dirty="0"/>
              <a:t> </a:t>
            </a:r>
          </a:p>
          <a:p>
            <a:r>
              <a:rPr lang="vi-VN" sz="2400" dirty="0"/>
              <a:t>Này em, mở cửa ra</a:t>
            </a:r>
          </a:p>
          <a:p>
            <a:r>
              <a:rPr lang="vi-VN" sz="2400" dirty="0"/>
              <a:t>Một trời xanh vẫn đợi</a:t>
            </a:r>
          </a:p>
          <a:p>
            <a:r>
              <a:rPr lang="vi-VN" sz="2400" dirty="0"/>
              <a:t>Cánh buồm là tiếng gọi</a:t>
            </a:r>
          </a:p>
          <a:p>
            <a:r>
              <a:rPr lang="vi-VN" sz="2400" dirty="0"/>
              <a:t>Mặt biển và dòng sông.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439" y="1946834"/>
            <a:ext cx="39367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Nắng vườn trưa mênh mông</a:t>
            </a:r>
          </a:p>
          <a:p>
            <a:r>
              <a:rPr lang="vi-VN" sz="2400" dirty="0"/>
              <a:t>Bướm bay như lời hát</a:t>
            </a:r>
          </a:p>
          <a:p>
            <a:r>
              <a:rPr lang="vi-VN" sz="2400" dirty="0"/>
              <a:t>Con tàu là đất nước</a:t>
            </a:r>
          </a:p>
          <a:p>
            <a:r>
              <a:rPr lang="vi-VN" sz="2400" dirty="0"/>
              <a:t>Đưa ta tới bến xa.</a:t>
            </a:r>
          </a:p>
          <a:p>
            <a:r>
              <a:rPr lang="vi-VN" sz="2400" dirty="0"/>
              <a:t> </a:t>
            </a:r>
          </a:p>
          <a:p>
            <a:r>
              <a:rPr lang="vi-VN" sz="2400" dirty="0"/>
              <a:t>Những ngày chị đi qua</a:t>
            </a:r>
          </a:p>
          <a:p>
            <a:r>
              <a:rPr lang="vi-VN" sz="2400" dirty="0"/>
              <a:t>Những ngày em đang tới</a:t>
            </a:r>
          </a:p>
          <a:p>
            <a:r>
              <a:rPr lang="vi-VN" sz="2400" dirty="0"/>
              <a:t>Khao khát lại bắt đầu</a:t>
            </a:r>
          </a:p>
          <a:p>
            <a:r>
              <a:rPr lang="vi-VN" sz="2400" dirty="0"/>
              <a:t>Từ màu khăn đỏ chói. </a:t>
            </a:r>
          </a:p>
          <a:p>
            <a:r>
              <a:rPr lang="en-GB" sz="2400"/>
              <a:t>                     </a:t>
            </a:r>
          </a:p>
          <a:p>
            <a:r>
              <a:rPr lang="en-GB" sz="2400"/>
              <a:t>                          XUÂN </a:t>
            </a:r>
            <a:r>
              <a:rPr lang="en-GB" sz="2400" dirty="0" err="1"/>
              <a:t>QUỲNH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591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B0AC28-1789-4E73-8BF3-EEBDB481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480"/>
            <a:ext cx="4225491" cy="3643582"/>
          </a:xfrm>
          <a:prstGeom prst="ellipse">
            <a:avLst/>
          </a:prstGeom>
          <a:ln w="38100">
            <a:solidFill>
              <a:srgbClr val="40BBC3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669B5DE-647F-4071-9A12-0B5C0E8B51BC}"/>
              </a:ext>
            </a:extLst>
          </p:cNvPr>
          <p:cNvSpPr txBox="1"/>
          <p:nvPr/>
        </p:nvSpPr>
        <p:spPr>
          <a:xfrm rot="1434458">
            <a:off x="1056932" y="1639429"/>
            <a:ext cx="416212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619807"/>
              </a:avLst>
            </a:prstTxWarp>
            <a:spAutoFit/>
          </a:bodyPr>
          <a:lstStyle/>
          <a:p>
            <a:r>
              <a:rPr lang="en-US" altLang="zh-CN" sz="66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GIẢI</a:t>
            </a:r>
            <a:endParaRPr lang="zh-CN" altLang="en-US" sz="6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5864" y="1670207"/>
            <a:ext cx="73860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Đội</a:t>
            </a:r>
            <a:r>
              <a:rPr lang="en-GB" sz="2800" dirty="0"/>
              <a:t> </a:t>
            </a:r>
            <a:r>
              <a:rPr lang="en-GB" sz="2800" dirty="0" err="1"/>
              <a:t>Thiếu</a:t>
            </a:r>
            <a:r>
              <a:rPr lang="en-GB" sz="2800" dirty="0"/>
              <a:t> </a:t>
            </a:r>
            <a:r>
              <a:rPr lang="en-GB" sz="2800" dirty="0" err="1"/>
              <a:t>niên</a:t>
            </a:r>
            <a:r>
              <a:rPr lang="en-GB" sz="2800" dirty="0"/>
              <a:t> </a:t>
            </a:r>
            <a:r>
              <a:rPr lang="en-GB" sz="2800" dirty="0" err="1"/>
              <a:t>Tiền</a:t>
            </a:r>
            <a:r>
              <a:rPr lang="en-GB" sz="2800" dirty="0"/>
              <a:t> </a:t>
            </a:r>
            <a:r>
              <a:rPr lang="en-GB" sz="2800" dirty="0" err="1"/>
              <a:t>phong</a:t>
            </a:r>
            <a:r>
              <a:rPr lang="en-GB" sz="2800" dirty="0"/>
              <a:t> </a:t>
            </a:r>
            <a:r>
              <a:rPr lang="en-GB" sz="2800" dirty="0" err="1"/>
              <a:t>Hồ</a:t>
            </a:r>
            <a:r>
              <a:rPr lang="en-GB" sz="2800" dirty="0"/>
              <a:t> </a:t>
            </a:r>
            <a:r>
              <a:rPr lang="en-GB" sz="2800" dirty="0" err="1"/>
              <a:t>Chí</a:t>
            </a:r>
            <a:r>
              <a:rPr lang="en-GB" sz="2800" dirty="0"/>
              <a:t> minh( </a:t>
            </a:r>
            <a:r>
              <a:rPr lang="en-GB" sz="2800" dirty="0" err="1"/>
              <a:t>gọi</a:t>
            </a:r>
            <a:r>
              <a:rPr lang="en-GB" sz="2800" dirty="0"/>
              <a:t> </a:t>
            </a:r>
            <a:r>
              <a:rPr lang="en-GB" sz="2800" dirty="0" err="1"/>
              <a:t>tắt</a:t>
            </a:r>
            <a:r>
              <a:rPr lang="en-GB" sz="2800" dirty="0"/>
              <a:t>)</a:t>
            </a:r>
            <a:endParaRPr lang="en-US" sz="2800" dirty="0"/>
          </a:p>
        </p:txBody>
      </p:sp>
      <p:sp>
        <p:nvSpPr>
          <p:cNvPr id="8" name="Pentagon 7"/>
          <p:cNvSpPr/>
          <p:nvPr/>
        </p:nvSpPr>
        <p:spPr>
          <a:xfrm>
            <a:off x="6529167" y="767587"/>
            <a:ext cx="2310064" cy="683620"/>
          </a:xfrm>
          <a:prstGeom prst="homePlate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</a:rPr>
              <a:t>Đội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5864" y="3020051"/>
            <a:ext cx="73860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Đoàn</a:t>
            </a:r>
            <a:r>
              <a:rPr lang="en-GB" sz="2800" dirty="0"/>
              <a:t> </a:t>
            </a:r>
            <a:r>
              <a:rPr lang="en-GB" sz="2800" dirty="0" err="1"/>
              <a:t>Thanh</a:t>
            </a:r>
            <a:r>
              <a:rPr lang="en-GB" sz="2800" dirty="0"/>
              <a:t> </a:t>
            </a:r>
            <a:r>
              <a:rPr lang="en-GB" sz="2800" dirty="0" err="1"/>
              <a:t>niên</a:t>
            </a:r>
            <a:r>
              <a:rPr lang="en-GB" sz="2800" dirty="0"/>
              <a:t> </a:t>
            </a:r>
            <a:r>
              <a:rPr lang="en-GB" sz="2800" dirty="0" err="1"/>
              <a:t>Cộng</a:t>
            </a:r>
            <a:r>
              <a:rPr lang="en-GB" sz="2800" dirty="0"/>
              <a:t> </a:t>
            </a:r>
            <a:r>
              <a:rPr lang="en-GB" sz="2800" dirty="0" err="1"/>
              <a:t>sản</a:t>
            </a:r>
            <a:r>
              <a:rPr lang="en-GB" sz="2800" dirty="0"/>
              <a:t> </a:t>
            </a:r>
            <a:r>
              <a:rPr lang="en-GB" sz="2800" dirty="0" err="1"/>
              <a:t>Hồ</a:t>
            </a:r>
            <a:r>
              <a:rPr lang="en-GB" sz="2800" dirty="0"/>
              <a:t> </a:t>
            </a:r>
            <a:r>
              <a:rPr lang="en-GB" sz="2800" dirty="0" err="1"/>
              <a:t>Chí</a:t>
            </a:r>
            <a:r>
              <a:rPr lang="en-GB" sz="2800" dirty="0"/>
              <a:t> minh( </a:t>
            </a:r>
            <a:r>
              <a:rPr lang="en-GB" sz="2800" dirty="0" err="1"/>
              <a:t>gọi</a:t>
            </a:r>
            <a:r>
              <a:rPr lang="en-GB" sz="2800" dirty="0"/>
              <a:t> </a:t>
            </a:r>
            <a:r>
              <a:rPr lang="en-GB" sz="2800" dirty="0" err="1"/>
              <a:t>tắt</a:t>
            </a:r>
            <a:r>
              <a:rPr lang="en-GB" sz="2800" dirty="0"/>
              <a:t>)</a:t>
            </a:r>
            <a:endParaRPr lang="en-US" sz="2800" dirty="0"/>
          </a:p>
        </p:txBody>
      </p:sp>
      <p:sp>
        <p:nvSpPr>
          <p:cNvPr id="10" name="Pentagon 9"/>
          <p:cNvSpPr/>
          <p:nvPr/>
        </p:nvSpPr>
        <p:spPr>
          <a:xfrm>
            <a:off x="6695351" y="2193427"/>
            <a:ext cx="2310064" cy="683620"/>
          </a:xfrm>
          <a:prstGeom prst="homePlate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</a:rPr>
              <a:t>Đoàn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4891" y="4496963"/>
            <a:ext cx="73860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Lời</a:t>
            </a:r>
            <a:r>
              <a:rPr lang="en-GB" sz="2800" dirty="0"/>
              <a:t> </a:t>
            </a:r>
            <a:r>
              <a:rPr lang="en-GB" sz="2800" dirty="0" err="1"/>
              <a:t>ru</a:t>
            </a:r>
            <a:r>
              <a:rPr lang="en-GB" sz="2800" dirty="0"/>
              <a:t> </a:t>
            </a:r>
            <a:r>
              <a:rPr lang="en-GB" sz="2800" dirty="0" err="1"/>
              <a:t>vang</a:t>
            </a:r>
            <a:r>
              <a:rPr lang="en-GB" sz="2800" dirty="0"/>
              <a:t> </a:t>
            </a:r>
            <a:r>
              <a:rPr lang="en-GB" sz="2800" dirty="0" err="1"/>
              <a:t>xa</a:t>
            </a:r>
            <a:r>
              <a:rPr lang="en-GB" sz="2800" dirty="0"/>
              <a:t>, </a:t>
            </a:r>
            <a:r>
              <a:rPr lang="en-GB" sz="2800" dirty="0" err="1"/>
              <a:t>chứa</a:t>
            </a:r>
            <a:r>
              <a:rPr lang="en-GB" sz="2800" dirty="0"/>
              <a:t> </a:t>
            </a:r>
            <a:r>
              <a:rPr lang="en-GB" sz="2800" dirty="0" err="1"/>
              <a:t>chan</a:t>
            </a:r>
            <a:r>
              <a:rPr lang="en-GB" sz="2800" dirty="0"/>
              <a:t> </a:t>
            </a:r>
            <a:r>
              <a:rPr lang="en-GB" sz="2800" dirty="0" err="1"/>
              <a:t>tình</a:t>
            </a:r>
            <a:r>
              <a:rPr lang="en-GB" sz="2800" dirty="0"/>
              <a:t> </a:t>
            </a:r>
            <a:r>
              <a:rPr lang="en-GB" sz="2800" dirty="0" err="1"/>
              <a:t>yêu</a:t>
            </a:r>
            <a:r>
              <a:rPr lang="en-GB" sz="2800" dirty="0"/>
              <a:t> </a:t>
            </a:r>
            <a:r>
              <a:rPr lang="en-GB" sz="2800" dirty="0" err="1"/>
              <a:t>thương</a:t>
            </a:r>
            <a:endParaRPr lang="en-US" sz="2800" dirty="0"/>
          </a:p>
        </p:txBody>
      </p:sp>
      <p:sp>
        <p:nvSpPr>
          <p:cNvPr id="12" name="Pentagon 11"/>
          <p:cNvSpPr/>
          <p:nvPr/>
        </p:nvSpPr>
        <p:spPr>
          <a:xfrm>
            <a:off x="6934378" y="3670339"/>
            <a:ext cx="2998894" cy="683620"/>
          </a:xfrm>
          <a:prstGeom prst="homePlate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</a:rPr>
              <a:t>Lời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GB" sz="3600" dirty="0" err="1">
                <a:solidFill>
                  <a:srgbClr val="002060"/>
                </a:solidFill>
              </a:rPr>
              <a:t>ru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GB" sz="3600" dirty="0" err="1">
                <a:solidFill>
                  <a:srgbClr val="002060"/>
                </a:solidFill>
              </a:rPr>
              <a:t>vời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GB" sz="3600" dirty="0" err="1">
                <a:solidFill>
                  <a:srgbClr val="002060"/>
                </a:solidFill>
              </a:rPr>
              <a:t>vợi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4891" y="5993864"/>
            <a:ext cx="73860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Mong </a:t>
            </a:r>
            <a:r>
              <a:rPr lang="en-GB" sz="2800" dirty="0" err="1"/>
              <a:t>muốn</a:t>
            </a:r>
            <a:r>
              <a:rPr lang="en-GB" sz="2800" dirty="0"/>
              <a:t> </a:t>
            </a:r>
            <a:r>
              <a:rPr lang="en-GB" sz="2800" dirty="0" err="1"/>
              <a:t>tha</a:t>
            </a:r>
            <a:r>
              <a:rPr lang="en-GB" sz="2800" dirty="0"/>
              <a:t> </a:t>
            </a:r>
            <a:r>
              <a:rPr lang="en-GB" sz="2800" dirty="0" err="1"/>
              <a:t>thiết</a:t>
            </a:r>
            <a:r>
              <a:rPr lang="en-GB" sz="2800" dirty="0"/>
              <a:t>.</a:t>
            </a:r>
            <a:endParaRPr lang="en-US" sz="2800" dirty="0"/>
          </a:p>
        </p:txBody>
      </p:sp>
      <p:sp>
        <p:nvSpPr>
          <p:cNvPr id="14" name="Pentagon 13"/>
          <p:cNvSpPr/>
          <p:nvPr/>
        </p:nvSpPr>
        <p:spPr>
          <a:xfrm>
            <a:off x="6934378" y="5167240"/>
            <a:ext cx="2310064" cy="683620"/>
          </a:xfrm>
          <a:prstGeom prst="homePlate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</a:rPr>
              <a:t>Khát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GB" sz="3600" dirty="0" err="1">
                <a:solidFill>
                  <a:srgbClr val="002060"/>
                </a:solidFill>
              </a:rPr>
              <a:t>khao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29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922</Words>
  <Application>Microsoft Office PowerPoint</Application>
  <PresentationFormat>Widescreen</PresentationFormat>
  <Paragraphs>134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Times New Roman</vt:lpstr>
      <vt:lpstr>AvantGarde</vt:lpstr>
      <vt:lpstr>Arial</vt:lpstr>
      <vt:lpstr>HP001 4 hàng</vt:lpstr>
      <vt:lpstr>Arial-Rounded</vt:lpstr>
      <vt:lpstr>Calibri</vt:lpstr>
      <vt:lpstr>iCiel Cadena</vt:lpstr>
      <vt:lpstr>等线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Hà Nguyễn Thị Thu</cp:lastModifiedBy>
  <cp:revision>407</cp:revision>
  <dcterms:created xsi:type="dcterms:W3CDTF">2019-03-29T12:25:33Z</dcterms:created>
  <dcterms:modified xsi:type="dcterms:W3CDTF">2022-10-27T14:13:55Z</dcterms:modified>
</cp:coreProperties>
</file>