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2" r:id="rId2"/>
    <p:sldId id="294" r:id="rId3"/>
    <p:sldId id="295" r:id="rId4"/>
    <p:sldId id="297" r:id="rId5"/>
    <p:sldId id="277" r:id="rId6"/>
    <p:sldId id="290" r:id="rId7"/>
    <p:sldId id="291" r:id="rId8"/>
    <p:sldId id="292" r:id="rId9"/>
    <p:sldId id="301" r:id="rId10"/>
    <p:sldId id="278" r:id="rId11"/>
    <p:sldId id="282" r:id="rId12"/>
    <p:sldId id="302" r:id="rId13"/>
    <p:sldId id="303" r:id="rId14"/>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44" d="100"/>
          <a:sy n="44" d="100"/>
        </p:scale>
        <p:origin x="1064" y="5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0082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01743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5467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3131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71496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64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68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3482739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42751" y="6536267"/>
            <a:ext cx="8163139" cy="1354063"/>
          </a:xfrm>
          <a:prstGeom prst="rect">
            <a:avLst/>
          </a:prstGeom>
          <a:noFill/>
        </p:spPr>
        <p:txBody>
          <a:bodyPr wrap="none" lIns="121765" tIns="60884" rIns="121765" bIns="60884">
            <a:spAutoFit/>
          </a:bodyPr>
          <a:lstStyle/>
          <a:p>
            <a:pPr algn="ctr">
              <a:defRPr/>
            </a:pPr>
            <a:r>
              <a:rPr lang="en-US"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909719" y="-2477"/>
            <a:ext cx="71628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a:solidFill>
                  <a:srgbClr val="00B050"/>
                </a:solidFill>
                <a:latin typeface="Times New Roman" pitchFamily="18" charset="0"/>
                <a:cs typeface="Times New Roman" pitchFamily="18" charset="0"/>
              </a:rPr>
              <a:t>2. </a:t>
            </a:r>
            <a:r>
              <a:rPr lang="vi-VN" sz="3400" b="1" u="sng">
                <a:effectLst/>
                <a:latin typeface="Times New Roman" panose="02020603050405020304" pitchFamily="18" charset="0"/>
                <a:ea typeface="Times New Roman" panose="02020603050405020304" pitchFamily="18" charset="0"/>
              </a:rPr>
              <a:t>Cho lời khuyên phù hợp với hành </a:t>
            </a:r>
            <a:r>
              <a:rPr lang="en-US" sz="3400" b="1" u="sng">
                <a:effectLst/>
                <a:latin typeface="Times New Roman" panose="02020603050405020304" pitchFamily="18" charset="0"/>
                <a:ea typeface="Times New Roman" panose="02020603050405020304" pitchFamily="18" charset="0"/>
              </a:rPr>
              <a:t>động của bạn trong tranh </a:t>
            </a:r>
            <a:r>
              <a:rPr lang="nl-NL" sz="3400" b="1" u="sng">
                <a:effectLst/>
                <a:latin typeface="Times New Roman" pitchFamily="18" charset="0"/>
                <a:ea typeface="Times New Roman" panose="02020603050405020304" pitchFamily="18" charset="0"/>
                <a:cs typeface="Times New Roman" pitchFamily="18" charset="0"/>
              </a:rPr>
              <a:t>.</a:t>
            </a:r>
            <a:r>
              <a:rPr lang="nl-NL" sz="3400" b="1" u="sng">
                <a:latin typeface="Times New Roman" pitchFamily="18" charset="0"/>
                <a:cs typeface="Times New Roman" pitchFamily="18" charset="0"/>
              </a:rPr>
              <a:t> </a:t>
            </a:r>
            <a:endParaRPr lang="en-US" sz="3400" b="1" u="sng">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A244845-257A-2A61-2CB0-75E077BA2E88}"/>
              </a:ext>
            </a:extLst>
          </p:cNvPr>
          <p:cNvPicPr>
            <a:picLocks noChangeAspect="1"/>
          </p:cNvPicPr>
          <p:nvPr/>
        </p:nvPicPr>
        <p:blipFill rotWithShape="1">
          <a:blip r:embed="rId2"/>
          <a:srcRect l="4237" b="8359"/>
          <a:stretch/>
        </p:blipFill>
        <p:spPr>
          <a:xfrm>
            <a:off x="8900319" y="1673647"/>
            <a:ext cx="7162800" cy="6212392"/>
          </a:xfrm>
          <a:prstGeom prst="rect">
            <a:avLst/>
          </a:prstGeom>
        </p:spPr>
      </p:pic>
      <p:sp>
        <p:nvSpPr>
          <p:cNvPr id="13" name="TextBox 12">
            <a:extLst>
              <a:ext uri="{FF2B5EF4-FFF2-40B4-BE49-F238E27FC236}">
                <a16:creationId xmlns:a16="http://schemas.microsoft.com/office/drawing/2014/main" id="{974CA387-DFB7-086E-456D-8ACF7B8FC685}"/>
              </a:ext>
            </a:extLst>
          </p:cNvPr>
          <p:cNvSpPr txBox="1"/>
          <p:nvPr/>
        </p:nvSpPr>
        <p:spPr>
          <a:xfrm>
            <a:off x="594519" y="1524000"/>
            <a:ext cx="8139112" cy="1280222"/>
          </a:xfrm>
          <a:prstGeom prst="rect">
            <a:avLst/>
          </a:prstGeom>
          <a:noFill/>
        </p:spPr>
        <p:txBody>
          <a:bodyPr wrap="square">
            <a:spAutoFit/>
          </a:bodyPr>
          <a:lstStyle/>
          <a:p>
            <a:pPr algn="just">
              <a:lnSpc>
                <a:spcPct val="120000"/>
              </a:lnSpc>
            </a:pPr>
            <a:r>
              <a:rPr lang="vi-VN" sz="3400" b="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Tình huống: </a:t>
            </a:r>
            <a:r>
              <a:rPr lang="vi-VN" sz="3400" b="1">
                <a:solidFill>
                  <a:srgbClr val="00B050"/>
                </a:solidFill>
                <a:effectLst/>
                <a:latin typeface="Arial-Rounded" panose="020B0500000000000000" pitchFamily="34" charset="0"/>
                <a:ea typeface="Arial-Rounded" panose="020B0500000000000000" pitchFamily="34" charset="0"/>
                <a:cs typeface="Arial-Rounded" panose="020B0500000000000000" pitchFamily="34" charset="0"/>
              </a:rPr>
              <a:t>Bạn nhỏ trong tranh lén vứt rác sang nhà hàng xóm cho nhanh</a:t>
            </a:r>
            <a:r>
              <a:rPr lang="en-US" sz="3400" b="1">
                <a:solidFill>
                  <a:srgbClr val="00B05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CB71149F-D7EB-48D5-8EA0-6ED33C0FD219}"/>
              </a:ext>
            </a:extLst>
          </p:cNvPr>
          <p:cNvSpPr txBox="1"/>
          <p:nvPr/>
        </p:nvSpPr>
        <p:spPr>
          <a:xfrm>
            <a:off x="594519" y="2992800"/>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Em sẽ khuyên bạn k</a:t>
            </a:r>
            <a:r>
              <a:rPr lang="vi-VN"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hông nên vứt rác bừa bãi</a:t>
            </a: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Đ</a:t>
            </a:r>
            <a:r>
              <a:rPr lang="vi-VN"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ặc biệt vứt sang nhà hàng xóm mà phải vứt đúng nơi quy định</a:t>
            </a: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20000"/>
              </a:lnSpc>
            </a:pP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Em sẽ khuyên bạn nên nhặt lại số rác mà bạn đã vứt và chấm dứt hành động này. Bởi nếu hành động nay để nhà hàng xóm biết được sẽ gây rạn nứt tình cảm hàng xóm láng giềng.</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84BF3E-E342-B724-BBF8-DA9F349529B7}"/>
              </a:ext>
            </a:extLst>
          </p:cNvPr>
          <p:cNvPicPr>
            <a:picLocks noChangeAspect="1"/>
          </p:cNvPicPr>
          <p:nvPr/>
        </p:nvPicPr>
        <p:blipFill>
          <a:blip r:embed="rId2"/>
          <a:stretch>
            <a:fillRect/>
          </a:stretch>
        </p:blipFill>
        <p:spPr>
          <a:xfrm>
            <a:off x="6596090" y="1485507"/>
            <a:ext cx="4283569" cy="2977797"/>
          </a:xfrm>
          <a:prstGeom prst="rect">
            <a:avLst/>
          </a:prstGeom>
        </p:spPr>
      </p:pic>
      <p:pic>
        <p:nvPicPr>
          <p:cNvPr id="14" name="Picture 13">
            <a:extLst>
              <a:ext uri="{FF2B5EF4-FFF2-40B4-BE49-F238E27FC236}">
                <a16:creationId xmlns:a16="http://schemas.microsoft.com/office/drawing/2014/main" id="{0058E5B6-B21D-3849-9F3F-CD5B99BB81AC}"/>
              </a:ext>
            </a:extLst>
          </p:cNvPr>
          <p:cNvPicPr>
            <a:picLocks noChangeAspect="1"/>
          </p:cNvPicPr>
          <p:nvPr/>
        </p:nvPicPr>
        <p:blipFill>
          <a:blip r:embed="rId3"/>
          <a:stretch>
            <a:fillRect/>
          </a:stretch>
        </p:blipFill>
        <p:spPr>
          <a:xfrm>
            <a:off x="1585119" y="1485507"/>
            <a:ext cx="4800600" cy="3025422"/>
          </a:xfrm>
          <a:prstGeom prst="rect">
            <a:avLst/>
          </a:prstGeom>
        </p:spPr>
      </p:pic>
      <p:pic>
        <p:nvPicPr>
          <p:cNvPr id="15" name="Picture 14">
            <a:extLst>
              <a:ext uri="{FF2B5EF4-FFF2-40B4-BE49-F238E27FC236}">
                <a16:creationId xmlns:a16="http://schemas.microsoft.com/office/drawing/2014/main" id="{409D723F-0EAA-7091-7042-6A756AA75C0F}"/>
              </a:ext>
            </a:extLst>
          </p:cNvPr>
          <p:cNvPicPr>
            <a:picLocks noChangeAspect="1"/>
          </p:cNvPicPr>
          <p:nvPr/>
        </p:nvPicPr>
        <p:blipFill>
          <a:blip r:embed="rId4"/>
          <a:stretch>
            <a:fillRect/>
          </a:stretch>
        </p:blipFill>
        <p:spPr>
          <a:xfrm>
            <a:off x="11414919" y="1447800"/>
            <a:ext cx="3964260" cy="2895599"/>
          </a:xfrm>
          <a:prstGeom prst="rect">
            <a:avLst/>
          </a:prstGeom>
        </p:spPr>
      </p:pic>
      <p:sp>
        <p:nvSpPr>
          <p:cNvPr id="16" name="Plaque 15">
            <a:extLst>
              <a:ext uri="{FF2B5EF4-FFF2-40B4-BE49-F238E27FC236}">
                <a16:creationId xmlns:a16="http://schemas.microsoft.com/office/drawing/2014/main" id="{B7E5D188-0151-26F1-4325-9C748918A3B4}"/>
              </a:ext>
            </a:extLst>
          </p:cNvPr>
          <p:cNvSpPr/>
          <p:nvPr/>
        </p:nvSpPr>
        <p:spPr>
          <a:xfrm>
            <a:off x="1623219" y="5019287"/>
            <a:ext cx="13030200" cy="2676913"/>
          </a:xfrm>
          <a:custGeom>
            <a:avLst/>
            <a:gdLst>
              <a:gd name="connsiteX0" fmla="*/ 0 w 13030200"/>
              <a:gd name="connsiteY0" fmla="*/ 446161 h 2676913"/>
              <a:gd name="connsiteX1" fmla="*/ 446161 w 13030200"/>
              <a:gd name="connsiteY1" fmla="*/ 0 h 2676913"/>
              <a:gd name="connsiteX2" fmla="*/ 12584039 w 13030200"/>
              <a:gd name="connsiteY2" fmla="*/ 0 h 2676913"/>
              <a:gd name="connsiteX3" fmla="*/ 13030200 w 13030200"/>
              <a:gd name="connsiteY3" fmla="*/ 446161 h 2676913"/>
              <a:gd name="connsiteX4" fmla="*/ 13030200 w 13030200"/>
              <a:gd name="connsiteY4" fmla="*/ 2230752 h 2676913"/>
              <a:gd name="connsiteX5" fmla="*/ 12584039 w 13030200"/>
              <a:gd name="connsiteY5" fmla="*/ 2676913 h 2676913"/>
              <a:gd name="connsiteX6" fmla="*/ 446161 w 13030200"/>
              <a:gd name="connsiteY6" fmla="*/ 2676913 h 2676913"/>
              <a:gd name="connsiteX7" fmla="*/ 0 w 13030200"/>
              <a:gd name="connsiteY7" fmla="*/ 2230752 h 2676913"/>
              <a:gd name="connsiteX8" fmla="*/ 0 w 13030200"/>
              <a:gd name="connsiteY8" fmla="*/ 446161 h 267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200" h="2676913" fill="none" extrusionOk="0">
                <a:moveTo>
                  <a:pt x="0" y="446161"/>
                </a:moveTo>
                <a:cubicBezTo>
                  <a:pt x="-8784" y="199174"/>
                  <a:pt x="208561" y="-44776"/>
                  <a:pt x="446161" y="0"/>
                </a:cubicBezTo>
                <a:cubicBezTo>
                  <a:pt x="2183081" y="89080"/>
                  <a:pt x="11148863" y="124415"/>
                  <a:pt x="12584039" y="0"/>
                </a:cubicBezTo>
                <a:cubicBezTo>
                  <a:pt x="12825834" y="25452"/>
                  <a:pt x="13041875" y="158451"/>
                  <a:pt x="13030200" y="446161"/>
                </a:cubicBezTo>
                <a:cubicBezTo>
                  <a:pt x="13007463" y="722005"/>
                  <a:pt x="12956637" y="1695996"/>
                  <a:pt x="13030200" y="2230752"/>
                </a:cubicBezTo>
                <a:cubicBezTo>
                  <a:pt x="13031896" y="2485714"/>
                  <a:pt x="12797646" y="2691505"/>
                  <a:pt x="12584039" y="2676913"/>
                </a:cubicBezTo>
                <a:cubicBezTo>
                  <a:pt x="7294941" y="2793804"/>
                  <a:pt x="1715121" y="2772891"/>
                  <a:pt x="446161" y="2676913"/>
                </a:cubicBezTo>
                <a:cubicBezTo>
                  <a:pt x="191275" y="2672864"/>
                  <a:pt x="6166" y="2495088"/>
                  <a:pt x="0" y="2230752"/>
                </a:cubicBezTo>
                <a:cubicBezTo>
                  <a:pt x="-11869" y="1745993"/>
                  <a:pt x="85168" y="1031178"/>
                  <a:pt x="0" y="446161"/>
                </a:cubicBezTo>
                <a:close/>
              </a:path>
              <a:path w="13030200" h="2676913" stroke="0" extrusionOk="0">
                <a:moveTo>
                  <a:pt x="0" y="446161"/>
                </a:moveTo>
                <a:cubicBezTo>
                  <a:pt x="-40058" y="178288"/>
                  <a:pt x="174285" y="-16961"/>
                  <a:pt x="446161" y="0"/>
                </a:cubicBezTo>
                <a:cubicBezTo>
                  <a:pt x="2083307" y="43971"/>
                  <a:pt x="10632445" y="40898"/>
                  <a:pt x="12584039" y="0"/>
                </a:cubicBezTo>
                <a:cubicBezTo>
                  <a:pt x="12793657" y="-9623"/>
                  <a:pt x="13031181" y="192266"/>
                  <a:pt x="13030200" y="446161"/>
                </a:cubicBezTo>
                <a:cubicBezTo>
                  <a:pt x="13162873" y="1170945"/>
                  <a:pt x="13057056" y="1790417"/>
                  <a:pt x="13030200" y="2230752"/>
                </a:cubicBezTo>
                <a:cubicBezTo>
                  <a:pt x="13024867" y="2460303"/>
                  <a:pt x="12824201" y="2660436"/>
                  <a:pt x="12584039" y="2676913"/>
                </a:cubicBezTo>
                <a:cubicBezTo>
                  <a:pt x="11366921" y="2590032"/>
                  <a:pt x="3408030" y="2518108"/>
                  <a:pt x="446161" y="2676913"/>
                </a:cubicBezTo>
                <a:cubicBezTo>
                  <a:pt x="235798" y="2698049"/>
                  <a:pt x="-8619" y="2451072"/>
                  <a:pt x="0" y="2230752"/>
                </a:cubicBezTo>
                <a:cubicBezTo>
                  <a:pt x="-98198" y="1645059"/>
                  <a:pt x="-121234" y="1295036"/>
                  <a:pt x="0" y="446161"/>
                </a:cubicBezTo>
                <a:close/>
              </a:path>
            </a:pathLst>
          </a:custGeom>
          <a:solidFill>
            <a:schemeClr val="accent4">
              <a:lumMod val="20000"/>
              <a:lumOff val="80000"/>
            </a:schemeClr>
          </a:solidFill>
          <a:ln w="28575">
            <a:solidFill>
              <a:schemeClr val="accent4">
                <a:lumMod val="75000"/>
              </a:schemeClr>
            </a:solidFill>
            <a:prstDash val="dash"/>
            <a:extLst>
              <a:ext uri="{C807C97D-BFC1-408E-A445-0C87EB9F89A2}">
                <ask:lineSketchStyleProps xmlns:ask="http://schemas.microsoft.com/office/drawing/2018/sketchyshapes" sd="37720632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SVN-Anastasia" panose="020B0606040200020203" pitchFamily="34" charset="0"/>
                <a:ea typeface="Times New Roman" panose="02020603050405020304" pitchFamily="18" charset="0"/>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SVN-Anastasia" panose="020B0606040200020203" pitchFamily="34" charset="0"/>
            </a:endParaRPr>
          </a:p>
        </p:txBody>
      </p:sp>
      <p:sp>
        <p:nvSpPr>
          <p:cNvPr id="7" name="Hộp Văn bản 6">
            <a:extLst>
              <a:ext uri="{FF2B5EF4-FFF2-40B4-BE49-F238E27FC236}">
                <a16:creationId xmlns:a16="http://schemas.microsoft.com/office/drawing/2014/main" id="{FF77086E-64E8-E54A-99D4-E644E4CD0804}"/>
              </a:ext>
            </a:extLst>
          </p:cNvPr>
          <p:cNvSpPr txBox="1"/>
          <p:nvPr/>
        </p:nvSpPr>
        <p:spPr>
          <a:xfrm>
            <a:off x="8961438" y="148888"/>
            <a:ext cx="3962400" cy="1015663"/>
          </a:xfrm>
          <a:prstGeom prst="rect">
            <a:avLst/>
          </a:prstGeom>
          <a:noFill/>
        </p:spPr>
        <p:txBody>
          <a:bodyPr wrap="square" rtlCol="0">
            <a:spAutoFit/>
          </a:bodyPr>
          <a:lstStyle/>
          <a:p>
            <a:r>
              <a:rPr lang="en-US" sz="6000" b="1">
                <a:ln w="22225">
                  <a:solidFill>
                    <a:schemeClr val="accent2"/>
                  </a:solidFill>
                  <a:prstDash val="solid"/>
                </a:ln>
                <a:solidFill>
                  <a:schemeClr val="accent2">
                    <a:lumMod val="40000"/>
                    <a:lumOff val="60000"/>
                  </a:schemeClr>
                </a:solidFill>
                <a:latin typeface="SVN-Ziclets" panose="02000603000000000000" pitchFamily="2" charset="0"/>
              </a:rPr>
              <a:t>Kết luận</a:t>
            </a: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EC6CA281-BDB4-A059-14BE-13AA68185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43F13B2C-CE51-7926-8641-508C27C17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27275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26A35087-ED03-8BC0-9208-6F7AAE518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Hình ảnh 2">
            <a:extLst>
              <a:ext uri="{FF2B5EF4-FFF2-40B4-BE49-F238E27FC236}">
                <a16:creationId xmlns:a16="http://schemas.microsoft.com/office/drawing/2014/main" id="{01D6935D-78B2-298E-64A7-56D5713C9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19" y="2979251"/>
            <a:ext cx="8305800" cy="6164749"/>
          </a:xfrm>
          <a:prstGeom prst="rect">
            <a:avLst/>
          </a:prstGeom>
        </p:spPr>
      </p:pic>
    </p:spTree>
    <p:extLst>
      <p:ext uri="{BB962C8B-B14F-4D97-AF65-F5344CB8AC3E}">
        <p14:creationId xmlns:p14="http://schemas.microsoft.com/office/powerpoint/2010/main" val="154785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Em quan tâm hàng xóm </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láng giềng</a:t>
            </a: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2"/>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58254" y="3143257"/>
              <a:ext cx="64770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8</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EF5071B-CB23-2C3C-A6FD-FD712818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4" name="Hình ảnh 3">
            <a:extLst>
              <a:ext uri="{FF2B5EF4-FFF2-40B4-BE49-F238E27FC236}">
                <a16:creationId xmlns:a16="http://schemas.microsoft.com/office/drawing/2014/main" id="{E40A603C-88B9-1361-94DF-82AB1086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9030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595519" y="36901"/>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nl-NL" sz="3600" b="1" u="sng">
                <a:effectLst/>
                <a:latin typeface="AvantGarde" panose="00000400000000000000" pitchFamily="2" charset="0"/>
                <a:ea typeface="AvantGarde" panose="00000400000000000000" pitchFamily="2" charset="0"/>
                <a:cs typeface="AvantGarde" panose="00000400000000000000" pitchFamily="2" charset="0"/>
              </a:rPr>
              <a:t>Xử lí tình huống. </a:t>
            </a:r>
            <a:r>
              <a:rPr lang="nl-NL" sz="3600" b="1" u="sng">
                <a:latin typeface="AvantGarde" panose="00000400000000000000" pitchFamily="2" charset="0"/>
                <a:ea typeface="AvantGarde" panose="00000400000000000000" pitchFamily="2" charset="0"/>
                <a:cs typeface="AvantGarde" panose="00000400000000000000" pitchFamily="2" charset="0"/>
              </a:rPr>
              <a:t> </a:t>
            </a:r>
            <a:endParaRPr lang="en-US" sz="3600" b="1" u="sng">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356519" y="2276568"/>
            <a:ext cx="7396957" cy="1200329"/>
          </a:xfrm>
          <a:prstGeom prst="rect">
            <a:avLst/>
          </a:prstGeom>
          <a:noFill/>
        </p:spPr>
        <p:txBody>
          <a:bodyPr wrap="square" rtlCol="0">
            <a:spAutoFit/>
          </a:bodyPr>
          <a:lstStyle/>
          <a:p>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Bạn An rủ em bấm chuông trêu chọc hàng xóm </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6" name="Picture 15">
            <a:extLst>
              <a:ext uri="{FF2B5EF4-FFF2-40B4-BE49-F238E27FC236}">
                <a16:creationId xmlns:a16="http://schemas.microsoft.com/office/drawing/2014/main" id="{95A7C72B-0C0A-3B0E-1A9D-3382F79F4E2A}"/>
              </a:ext>
            </a:extLst>
          </p:cNvPr>
          <p:cNvPicPr>
            <a:picLocks noChangeAspect="1"/>
          </p:cNvPicPr>
          <p:nvPr/>
        </p:nvPicPr>
        <p:blipFill rotWithShape="1">
          <a:blip r:embed="rId2"/>
          <a:srcRect l="7628" t="9609" r="4327"/>
          <a:stretch/>
        </p:blipFill>
        <p:spPr>
          <a:xfrm>
            <a:off x="9128919" y="1676400"/>
            <a:ext cx="6858000" cy="4953000"/>
          </a:xfrm>
          <a:prstGeom prst="rect">
            <a:avLst/>
          </a:prstGeom>
        </p:spPr>
      </p:pic>
      <p:sp>
        <p:nvSpPr>
          <p:cNvPr id="17" name="Rectangle: Rounded Corners 16">
            <a:extLst>
              <a:ext uri="{FF2B5EF4-FFF2-40B4-BE49-F238E27FC236}">
                <a16:creationId xmlns:a16="http://schemas.microsoft.com/office/drawing/2014/main" id="{40703AA0-107A-1BBC-686E-3DD7543EDAAD}"/>
              </a:ext>
            </a:extLst>
          </p:cNvPr>
          <p:cNvSpPr/>
          <p:nvPr/>
        </p:nvSpPr>
        <p:spPr>
          <a:xfrm>
            <a:off x="3261519" y="1695450"/>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1</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356519" y="3717110"/>
            <a:ext cx="6324600" cy="683585"/>
          </a:xfrm>
          <a:prstGeom prst="rect">
            <a:avLst/>
          </a:prstGeom>
          <a:noFill/>
        </p:spPr>
        <p:txBody>
          <a:bodyPr wrap="square">
            <a:spAutoFit/>
          </a:bodyPr>
          <a:lstStyle/>
          <a:p>
            <a:pPr algn="just">
              <a:lnSpc>
                <a:spcPct val="120000"/>
              </a:lnSpc>
            </a:pPr>
            <a:r>
              <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356519" y="4728495"/>
            <a:ext cx="8139112" cy="2677977"/>
          </a:xfrm>
          <a:prstGeom prst="rect">
            <a:avLst/>
          </a:prstGeom>
          <a:noFill/>
        </p:spPr>
        <p:txBody>
          <a:bodyPr wrap="square">
            <a:spAutoFit/>
          </a:bodyPr>
          <a:lstStyle/>
          <a:p>
            <a:pPr>
              <a:lnSpc>
                <a:spcPct val="120000"/>
              </a:lnSpc>
            </a:pPr>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Em sẽ nhắc nhớ bạn không nên làm vậy vì sẽ ảnh hưởng tới nhà hàng xóm, gây ra cảm giác khó chịu cho người ta.</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908674C-0C49-0165-4DF3-DBB7861E7EF8}"/>
              </a:ext>
            </a:extLst>
          </p:cNvPr>
          <p:cNvSpPr txBox="1"/>
          <p:nvPr/>
        </p:nvSpPr>
        <p:spPr>
          <a:xfrm>
            <a:off x="899319" y="2583588"/>
            <a:ext cx="8006557" cy="2308324"/>
          </a:xfrm>
          <a:prstGeom prst="rect">
            <a:avLst/>
          </a:prstGeom>
          <a:noFill/>
        </p:spPr>
        <p:txBody>
          <a:bodyPr wrap="square" rtlCol="0">
            <a:spAutoFit/>
          </a:bodyPr>
          <a:lstStyle/>
          <a:p>
            <a:r>
              <a:rPr lang="vi-VN" sz="3600" b="1">
                <a:solidFill>
                  <a:srgbClr val="0000FF"/>
                </a:solidFill>
                <a:latin typeface="AvantGarde" panose="00000400000000000000" pitchFamily="2" charset="0"/>
                <a:ea typeface="AvantGarde" panose="00000400000000000000" pitchFamily="2" charset="0"/>
                <a:cs typeface="AvantGarde" panose="00000400000000000000" pitchFamily="2" charset="0"/>
              </a:rPr>
              <a:t>Em đang chơi đùa cùng chú cún nhỏ trong sân vườn. Đột nhiên, chiếc máy bay đồ chơi của bạn hàng xóm rơi trước mặt em</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0" name="TextBox 19">
            <a:extLst>
              <a:ext uri="{FF2B5EF4-FFF2-40B4-BE49-F238E27FC236}">
                <a16:creationId xmlns:a16="http://schemas.microsoft.com/office/drawing/2014/main" id="{1BE79BB9-F71C-E7AB-D55D-20D064E84922}"/>
              </a:ext>
            </a:extLst>
          </p:cNvPr>
          <p:cNvSpPr txBox="1"/>
          <p:nvPr/>
        </p:nvSpPr>
        <p:spPr>
          <a:xfrm>
            <a:off x="1664637" y="4967310"/>
            <a:ext cx="4655201" cy="683585"/>
          </a:xfrm>
          <a:prstGeom prst="rect">
            <a:avLst/>
          </a:prstGeom>
          <a:noFill/>
        </p:spPr>
        <p:txBody>
          <a:bodyPr wrap="square">
            <a:spAutoFit/>
          </a:bodyPr>
          <a:lstStyle/>
          <a:p>
            <a:pPr algn="just">
              <a:lnSpc>
                <a:spcPct val="120000"/>
              </a:lnSpc>
            </a:pPr>
            <a:r>
              <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899319" y="5712384"/>
            <a:ext cx="8596312" cy="1374672"/>
          </a:xfrm>
          <a:prstGeom prst="rect">
            <a:avLst/>
          </a:prstGeom>
          <a:noFill/>
        </p:spPr>
        <p:txBody>
          <a:bodyPr wrap="square">
            <a:spAutoFit/>
          </a:bodyPr>
          <a:lstStyle/>
          <a:p>
            <a:pPr>
              <a:lnSpc>
                <a:spcPct val="120000"/>
              </a:lnSpc>
            </a:pPr>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Em sẽ nhặt lên và đem sang đưa lại cho bạn hàng xóm..</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8">
            <a:extLst>
              <a:ext uri="{FF2B5EF4-FFF2-40B4-BE49-F238E27FC236}">
                <a16:creationId xmlns:a16="http://schemas.microsoft.com/office/drawing/2014/main" id="{2C4F36ED-3ADA-F770-945D-6D9C81E8B63A}"/>
              </a:ext>
            </a:extLst>
          </p:cNvPr>
          <p:cNvPicPr>
            <a:picLocks noChangeAspect="1"/>
          </p:cNvPicPr>
          <p:nvPr/>
        </p:nvPicPr>
        <p:blipFill rotWithShape="1">
          <a:blip r:embed="rId2"/>
          <a:srcRect r="4507"/>
          <a:stretch/>
        </p:blipFill>
        <p:spPr>
          <a:xfrm>
            <a:off x="9499601" y="2117483"/>
            <a:ext cx="6777038" cy="5045317"/>
          </a:xfrm>
          <a:prstGeom prst="rect">
            <a:avLst/>
          </a:prstGeom>
        </p:spPr>
      </p:pic>
      <p:sp>
        <p:nvSpPr>
          <p:cNvPr id="7" name="Rectangle: Rounded Corners 16">
            <a:extLst>
              <a:ext uri="{FF2B5EF4-FFF2-40B4-BE49-F238E27FC236}">
                <a16:creationId xmlns:a16="http://schemas.microsoft.com/office/drawing/2014/main" id="{EE15B206-FC52-542E-29C3-89175C03E2CB}"/>
              </a:ext>
            </a:extLst>
          </p:cNvPr>
          <p:cNvSpPr/>
          <p:nvPr/>
        </p:nvSpPr>
        <p:spPr>
          <a:xfrm>
            <a:off x="3226197" y="1565446"/>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a:t>
            </a:r>
            <a:r>
              <a:rPr lang="en-US" sz="3600" b="1">
                <a:ln w="3175">
                  <a:solidFill>
                    <a:sysClr val="windowText" lastClr="000000"/>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2</a:t>
            </a:r>
            <a:endPar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908674C-0C49-0165-4DF3-DBB7861E7EF8}"/>
              </a:ext>
            </a:extLst>
          </p:cNvPr>
          <p:cNvSpPr txBox="1"/>
          <p:nvPr/>
        </p:nvSpPr>
        <p:spPr>
          <a:xfrm>
            <a:off x="538467" y="2337694"/>
            <a:ext cx="8606632" cy="1200329"/>
          </a:xfrm>
          <a:prstGeom prst="rect">
            <a:avLst/>
          </a:prstGeom>
          <a:noFill/>
        </p:spPr>
        <p:txBody>
          <a:bodyPr wrap="square" rtlCol="0">
            <a:spAutoFit/>
          </a:bodyPr>
          <a:lstStyle/>
          <a:p>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Em nhìn thấy một người lạ trèo vào tường vào nhà hàng xóm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r>
              <a:rPr lang="en-US" sz="32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0" name="TextBox 19">
            <a:extLst>
              <a:ext uri="{FF2B5EF4-FFF2-40B4-BE49-F238E27FC236}">
                <a16:creationId xmlns:a16="http://schemas.microsoft.com/office/drawing/2014/main" id="{1BE79BB9-F71C-E7AB-D55D-20D064E84922}"/>
              </a:ext>
            </a:extLst>
          </p:cNvPr>
          <p:cNvSpPr txBox="1"/>
          <p:nvPr/>
        </p:nvSpPr>
        <p:spPr>
          <a:xfrm>
            <a:off x="538467" y="3725743"/>
            <a:ext cx="3658487" cy="683585"/>
          </a:xfrm>
          <a:prstGeom prst="rect">
            <a:avLst/>
          </a:prstGeom>
          <a:noFill/>
        </p:spPr>
        <p:txBody>
          <a:bodyPr wrap="square">
            <a:spAutoFit/>
          </a:bodyPr>
          <a:lstStyle/>
          <a:p>
            <a:pPr algn="just">
              <a:lnSpc>
                <a:spcPct val="120000"/>
              </a:lnSpc>
            </a:pPr>
            <a:r>
              <a:rPr lang="en-US"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538467" y="4572000"/>
            <a:ext cx="8971451" cy="3342775"/>
          </a:xfrm>
          <a:prstGeom prst="rect">
            <a:avLst/>
          </a:prstGeom>
          <a:noFill/>
        </p:spPr>
        <p:txBody>
          <a:bodyPr wrap="square">
            <a:spAutoFit/>
          </a:bodyPr>
          <a:lstStyle/>
          <a:p>
            <a:pPr>
              <a:lnSpc>
                <a:spcPct val="12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9509918" y="2219778"/>
            <a:ext cx="6766719" cy="5311584"/>
          </a:xfrm>
          <a:prstGeom prst="rect">
            <a:avLst/>
          </a:prstGeom>
        </p:spPr>
      </p:pic>
      <p:sp>
        <p:nvSpPr>
          <p:cNvPr id="7" name="Rectangle: Rounded Corners 16">
            <a:extLst>
              <a:ext uri="{FF2B5EF4-FFF2-40B4-BE49-F238E27FC236}">
                <a16:creationId xmlns:a16="http://schemas.microsoft.com/office/drawing/2014/main" id="{B8D97E2C-B83B-3706-C433-ADD0E5F20D00}"/>
              </a:ext>
            </a:extLst>
          </p:cNvPr>
          <p:cNvSpPr/>
          <p:nvPr/>
        </p:nvSpPr>
        <p:spPr>
          <a:xfrm>
            <a:off x="3490119" y="1440626"/>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a:t>
            </a:r>
            <a:r>
              <a:rPr lang="en-US" sz="3600" b="1">
                <a:ln w="3175">
                  <a:solidFill>
                    <a:sysClr val="windowText" lastClr="000000"/>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3</a:t>
            </a:r>
            <a:endPar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20BA9E68-AB75-2ACA-1107-D7E5B970EC39}"/>
              </a:ext>
            </a:extLst>
          </p:cNvPr>
          <p:cNvSpPr/>
          <p:nvPr/>
        </p:nvSpPr>
        <p:spPr>
          <a:xfrm>
            <a:off x="1508919" y="5069425"/>
            <a:ext cx="13944600" cy="2859595"/>
          </a:xfrm>
          <a:custGeom>
            <a:avLst/>
            <a:gdLst>
              <a:gd name="connsiteX0" fmla="*/ 597484 w 13944600"/>
              <a:gd name="connsiteY0" fmla="*/ 0 h 2859595"/>
              <a:gd name="connsiteX1" fmla="*/ 13347116 w 13944600"/>
              <a:gd name="connsiteY1" fmla="*/ 0 h 2859595"/>
              <a:gd name="connsiteX2" fmla="*/ 13944600 w 13944600"/>
              <a:gd name="connsiteY2" fmla="*/ 597484 h 2859595"/>
              <a:gd name="connsiteX3" fmla="*/ 13944600 w 13944600"/>
              <a:gd name="connsiteY3" fmla="*/ 2859595 h 2859595"/>
              <a:gd name="connsiteX4" fmla="*/ 13944600 w 13944600"/>
              <a:gd name="connsiteY4" fmla="*/ 2859595 h 2859595"/>
              <a:gd name="connsiteX5" fmla="*/ 0 w 13944600"/>
              <a:gd name="connsiteY5" fmla="*/ 2859595 h 2859595"/>
              <a:gd name="connsiteX6" fmla="*/ 0 w 13944600"/>
              <a:gd name="connsiteY6" fmla="*/ 2859595 h 2859595"/>
              <a:gd name="connsiteX7" fmla="*/ 0 w 13944600"/>
              <a:gd name="connsiteY7" fmla="*/ 597484 h 2859595"/>
              <a:gd name="connsiteX8" fmla="*/ 597484 w 13944600"/>
              <a:gd name="connsiteY8" fmla="*/ 0 h 285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4600" h="2859595" fill="none" extrusionOk="0">
                <a:moveTo>
                  <a:pt x="597484" y="0"/>
                </a:moveTo>
                <a:cubicBezTo>
                  <a:pt x="2876231" y="78011"/>
                  <a:pt x="9292418" y="21937"/>
                  <a:pt x="13347116" y="0"/>
                </a:cubicBezTo>
                <a:cubicBezTo>
                  <a:pt x="13600547" y="211585"/>
                  <a:pt x="13875520" y="458541"/>
                  <a:pt x="13944600" y="597484"/>
                </a:cubicBezTo>
                <a:cubicBezTo>
                  <a:pt x="14036288" y="1557071"/>
                  <a:pt x="14007708" y="1929866"/>
                  <a:pt x="13944600" y="2859595"/>
                </a:cubicBezTo>
                <a:lnTo>
                  <a:pt x="13944600" y="2859595"/>
                </a:lnTo>
                <a:cubicBezTo>
                  <a:pt x="9081928" y="2714511"/>
                  <a:pt x="6670003" y="2894674"/>
                  <a:pt x="0" y="2859595"/>
                </a:cubicBezTo>
                <a:lnTo>
                  <a:pt x="0" y="2859595"/>
                </a:lnTo>
                <a:cubicBezTo>
                  <a:pt x="42204" y="1762718"/>
                  <a:pt x="161297" y="981875"/>
                  <a:pt x="0" y="597484"/>
                </a:cubicBezTo>
                <a:cubicBezTo>
                  <a:pt x="94939" y="550878"/>
                  <a:pt x="402479" y="236167"/>
                  <a:pt x="597484" y="0"/>
                </a:cubicBezTo>
                <a:close/>
              </a:path>
              <a:path w="13944600" h="2859595" stroke="0" extrusionOk="0">
                <a:moveTo>
                  <a:pt x="597484" y="0"/>
                </a:moveTo>
                <a:cubicBezTo>
                  <a:pt x="2170653" y="-16420"/>
                  <a:pt x="11434014" y="-157111"/>
                  <a:pt x="13347116" y="0"/>
                </a:cubicBezTo>
                <a:cubicBezTo>
                  <a:pt x="13500004" y="147467"/>
                  <a:pt x="13739975" y="484796"/>
                  <a:pt x="13944600" y="597484"/>
                </a:cubicBezTo>
                <a:cubicBezTo>
                  <a:pt x="13945000" y="1595424"/>
                  <a:pt x="14022098" y="2055008"/>
                  <a:pt x="13944600" y="2859595"/>
                </a:cubicBezTo>
                <a:lnTo>
                  <a:pt x="13944600" y="2859595"/>
                </a:lnTo>
                <a:cubicBezTo>
                  <a:pt x="11295739" y="2742100"/>
                  <a:pt x="3094655" y="2941217"/>
                  <a:pt x="0" y="2859595"/>
                </a:cubicBezTo>
                <a:lnTo>
                  <a:pt x="0" y="2859595"/>
                </a:lnTo>
                <a:cubicBezTo>
                  <a:pt x="-46332" y="2547565"/>
                  <a:pt x="133940" y="1376815"/>
                  <a:pt x="0" y="597484"/>
                </a:cubicBezTo>
                <a:cubicBezTo>
                  <a:pt x="128957" y="448708"/>
                  <a:pt x="516229" y="50811"/>
                  <a:pt x="597484" y="0"/>
                </a:cubicBezTo>
                <a:close/>
              </a:path>
            </a:pathLst>
          </a:custGeom>
          <a:solidFill>
            <a:schemeClr val="accent4">
              <a:lumMod val="20000"/>
              <a:lumOff val="80000"/>
            </a:schemeClr>
          </a:solidFill>
          <a:ln w="19050">
            <a:solidFill>
              <a:schemeClr val="accent4">
                <a:lumMod val="75000"/>
              </a:schemeClr>
            </a:solidFill>
            <a:prstDash val="dashDot"/>
            <a:extLst>
              <a:ext uri="{C807C97D-BFC1-408E-A445-0C87EB9F89A2}">
                <ask:lineSketchStyleProps xmlns:ask="http://schemas.microsoft.com/office/drawing/2018/sketchyshapes" sd="2214188587">
                  <a:prstGeom prst="snip2SameRect">
                    <a:avLst>
                      <a:gd name="adj1" fmla="val 20894"/>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10506328" y="1447800"/>
            <a:ext cx="4413791" cy="3531491"/>
          </a:xfrm>
          <a:prstGeom prst="rect">
            <a:avLst/>
          </a:prstGeom>
        </p:spPr>
      </p:pic>
      <p:pic>
        <p:nvPicPr>
          <p:cNvPr id="7" name="Picture 6">
            <a:extLst>
              <a:ext uri="{FF2B5EF4-FFF2-40B4-BE49-F238E27FC236}">
                <a16:creationId xmlns:a16="http://schemas.microsoft.com/office/drawing/2014/main" id="{A7DCC725-DA9F-9239-7A9F-2FB7BCCB84AE}"/>
              </a:ext>
            </a:extLst>
          </p:cNvPr>
          <p:cNvPicPr>
            <a:picLocks noChangeAspect="1"/>
          </p:cNvPicPr>
          <p:nvPr/>
        </p:nvPicPr>
        <p:blipFill rotWithShape="1">
          <a:blip r:embed="rId3"/>
          <a:srcRect l="840" t="3205" r="6986" b="1"/>
          <a:stretch/>
        </p:blipFill>
        <p:spPr>
          <a:xfrm>
            <a:off x="5852319" y="1476375"/>
            <a:ext cx="4343400" cy="3387364"/>
          </a:xfrm>
          <a:prstGeom prst="rect">
            <a:avLst/>
          </a:prstGeom>
        </p:spPr>
      </p:pic>
      <p:pic>
        <p:nvPicPr>
          <p:cNvPr id="9" name="Picture 8">
            <a:extLst>
              <a:ext uri="{FF2B5EF4-FFF2-40B4-BE49-F238E27FC236}">
                <a16:creationId xmlns:a16="http://schemas.microsoft.com/office/drawing/2014/main" id="{6C3A3BBF-EFE0-6C74-438A-5327E19465FE}"/>
              </a:ext>
            </a:extLst>
          </p:cNvPr>
          <p:cNvPicPr>
            <a:picLocks noChangeAspect="1"/>
          </p:cNvPicPr>
          <p:nvPr/>
        </p:nvPicPr>
        <p:blipFill rotWithShape="1">
          <a:blip r:embed="rId4"/>
          <a:srcRect r="4680"/>
          <a:stretch/>
        </p:blipFill>
        <p:spPr>
          <a:xfrm>
            <a:off x="1263912" y="1476375"/>
            <a:ext cx="4343400" cy="3531491"/>
          </a:xfrm>
          <a:prstGeom prst="rect">
            <a:avLst/>
          </a:prstGeom>
        </p:spPr>
      </p:pic>
      <p:sp>
        <p:nvSpPr>
          <p:cNvPr id="12" name="TextBox 11">
            <a:extLst>
              <a:ext uri="{FF2B5EF4-FFF2-40B4-BE49-F238E27FC236}">
                <a16:creationId xmlns:a16="http://schemas.microsoft.com/office/drawing/2014/main" id="{90DFF60D-46A3-85BB-366F-596A0C105E2E}"/>
              </a:ext>
            </a:extLst>
          </p:cNvPr>
          <p:cNvSpPr txBox="1"/>
          <p:nvPr/>
        </p:nvSpPr>
        <p:spPr>
          <a:xfrm>
            <a:off x="1731964" y="5177499"/>
            <a:ext cx="13498510" cy="2751522"/>
          </a:xfrm>
          <a:prstGeom prst="rect">
            <a:avLst/>
          </a:prstGeom>
          <a:noFill/>
        </p:spPr>
        <p:txBody>
          <a:bodyPr wrap="square">
            <a:spAutoFit/>
          </a:bodyPr>
          <a:lstStyle/>
          <a:p>
            <a:pPr>
              <a:lnSpc>
                <a:spcPct val="120000"/>
              </a:lnSpc>
            </a:pP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Chúng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ta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nên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thể</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hiện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sự</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quan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tâm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đến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xóm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láng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giềng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bằng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nhiều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hành</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như</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không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trêu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chọc</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phải</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biết</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chia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sẻ</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giúp</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đỡ</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viên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Đừng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thể</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hiện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những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hành</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thờ</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ơ,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trêu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chọc</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không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quan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tâm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giúp</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đỡ</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với</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xóm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láng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giềng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a:t>
            </a:r>
            <a:endParaRPr lang="en-US" sz="3600" b="1" dirty="0">
              <a:solidFill>
                <a:srgbClr val="FF0000"/>
              </a:solidFill>
              <a:latin typeface="SVN-Anastasia" panose="020B0606040200020203" pitchFamily="34" charset="0"/>
              <a:ea typeface="AvantGarde" panose="00000400000000000000" pitchFamily="2" charset="0"/>
              <a:cs typeface="AvantGarde" panose="00000400000000000000" pitchFamily="2" charset="0"/>
            </a:endParaRPr>
          </a:p>
        </p:txBody>
      </p:sp>
      <p:sp>
        <p:nvSpPr>
          <p:cNvPr id="11" name="Hộp Văn bản 10">
            <a:extLst>
              <a:ext uri="{FF2B5EF4-FFF2-40B4-BE49-F238E27FC236}">
                <a16:creationId xmlns:a16="http://schemas.microsoft.com/office/drawing/2014/main" id="{4752A012-1583-6E5D-B6C9-9C71157876CD}"/>
              </a:ext>
            </a:extLst>
          </p:cNvPr>
          <p:cNvSpPr txBox="1"/>
          <p:nvPr/>
        </p:nvSpPr>
        <p:spPr>
          <a:xfrm>
            <a:off x="8961438" y="148888"/>
            <a:ext cx="3962400" cy="1015663"/>
          </a:xfrm>
          <a:prstGeom prst="rect">
            <a:avLst/>
          </a:prstGeom>
          <a:noFill/>
        </p:spPr>
        <p:txBody>
          <a:bodyPr wrap="square" rtlCol="0">
            <a:spAutoFit/>
          </a:bodyPr>
          <a:lstStyle/>
          <a:p>
            <a:r>
              <a:rPr lang="en-US" sz="6000" b="1">
                <a:ln w="22225">
                  <a:solidFill>
                    <a:schemeClr val="accent2"/>
                  </a:solidFill>
                  <a:prstDash val="solid"/>
                </a:ln>
                <a:solidFill>
                  <a:schemeClr val="accent2">
                    <a:lumMod val="40000"/>
                    <a:lumOff val="60000"/>
                  </a:schemeClr>
                </a:solidFill>
                <a:latin typeface="SVN-Ziclets" panose="02000603000000000000" pitchFamily="2" charset="0"/>
              </a:rPr>
              <a:t>Kết luận</a:t>
            </a: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59930EAC-841B-0F5D-AC74-A8B57C3DE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BCA13DDA-BA0E-EE46-62D2-9F322847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16D30B85-22B9-32B8-66F6-8F6D3259B9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15802927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415</Words>
  <Application>Microsoft Office PowerPoint</Application>
  <PresentationFormat>Custom</PresentationFormat>
  <Paragraphs>31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Arial-Rounded</vt:lpstr>
      <vt:lpstr>AvantGarde</vt:lpstr>
      <vt:lpstr>Calibri</vt:lpstr>
      <vt:lpstr>HP001 Kieu 2 5H</vt:lpstr>
      <vt:lpstr>SVN-Anastasia</vt:lpstr>
      <vt:lpstr>SVN-Ziclets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248</cp:revision>
  <dcterms:created xsi:type="dcterms:W3CDTF">2022-07-10T01:37:20Z</dcterms:created>
  <dcterms:modified xsi:type="dcterms:W3CDTF">2022-10-23T13:38:06Z</dcterms:modified>
</cp:coreProperties>
</file>