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5"/>
  </p:notesMasterIdLst>
  <p:sldIdLst>
    <p:sldId id="314" r:id="rId2"/>
    <p:sldId id="256" r:id="rId3"/>
    <p:sldId id="257" r:id="rId4"/>
    <p:sldId id="266" r:id="rId5"/>
    <p:sldId id="261" r:id="rId6"/>
    <p:sldId id="267" r:id="rId7"/>
    <p:sldId id="268" r:id="rId8"/>
    <p:sldId id="260" r:id="rId9"/>
    <p:sldId id="269" r:id="rId10"/>
    <p:sldId id="275" r:id="rId11"/>
    <p:sldId id="271"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CC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9" autoAdjust="0"/>
    <p:restoredTop sz="73004" autoAdjust="0"/>
  </p:normalViewPr>
  <p:slideViewPr>
    <p:cSldViewPr snapToGrid="0">
      <p:cViewPr varScale="1">
        <p:scale>
          <a:sx n="63" d="100"/>
          <a:sy n="63" d="100"/>
        </p:scale>
        <p:origin x="640" y="56"/>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CC8A1-30BA-4BFE-8CA5-920F356DC78D}" type="datetimeFigureOut">
              <a:rPr lang="en-US" smtClean="0"/>
              <a:t>10/9/2022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B6BEE-E58E-4DCC-9E8C-EDB3B61EA12A}" type="slidenum">
              <a:rPr lang="en-US" smtClean="0"/>
              <a:t>‹#›</a:t>
            </a:fld>
            <a:endParaRPr lang="en-US"/>
          </a:p>
        </p:txBody>
      </p:sp>
    </p:spTree>
    <p:extLst>
      <p:ext uri="{BB962C8B-B14F-4D97-AF65-F5344CB8AC3E}">
        <p14:creationId xmlns:p14="http://schemas.microsoft.com/office/powerpoint/2010/main" val="418123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Thầy cô ghi tên HS vào vòng quay (Click đúp chuột để sửa) HS lên múa hát văn nghệ</a:t>
            </a:r>
          </a:p>
          <a:p>
            <a:r>
              <a:rPr lang="en-US"/>
              <a:t>Bấm vào quay/dừng để vòng quay gọi tên HS</a:t>
            </a:r>
          </a:p>
        </p:txBody>
      </p:sp>
      <p:sp>
        <p:nvSpPr>
          <p:cNvPr id="4" name="Chỗ dành sẵn cho Số hiệu Bản chiếu 3"/>
          <p:cNvSpPr>
            <a:spLocks noGrp="1"/>
          </p:cNvSpPr>
          <p:nvPr>
            <p:ph type="sldNum" sz="quarter" idx="5"/>
          </p:nvPr>
        </p:nvSpPr>
        <p:spPr/>
        <p:txBody>
          <a:bodyPr/>
          <a:lstStyle/>
          <a:p>
            <a:fld id="{DDCB6BEE-E58E-4DCC-9E8C-EDB3B61EA12A}" type="slidenum">
              <a:rPr lang="en-US" smtClean="0"/>
              <a:t>4</a:t>
            </a:fld>
            <a:endParaRPr lang="en-US"/>
          </a:p>
        </p:txBody>
      </p:sp>
    </p:spTree>
    <p:extLst>
      <p:ext uri="{BB962C8B-B14F-4D97-AF65-F5344CB8AC3E}">
        <p14:creationId xmlns:p14="http://schemas.microsoft.com/office/powerpoint/2010/main" val="3629198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51881" y="-40506"/>
            <a:ext cx="12295762" cy="2713375"/>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800" y="0"/>
            <a:ext cx="1391200" cy="1761814"/>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3373097" y="827784"/>
            <a:ext cx="8260080" cy="1323439"/>
          </a:xfrm>
          <a:prstGeom prst="rect">
            <a:avLst/>
          </a:prstGeom>
          <a:noFill/>
        </p:spPr>
        <p:txBody>
          <a:bodyPr wrap="square" rtlCol="0">
            <a:spAutoFit/>
          </a:bodyPr>
          <a:lstStyle/>
          <a:p>
            <a:pPr algn="ct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51881" y="-40506"/>
            <a:ext cx="4035682" cy="4676246"/>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3373097" y="805184"/>
            <a:ext cx="8260080" cy="1323439"/>
          </a:xfrm>
          <a:prstGeom prst="rect">
            <a:avLst/>
          </a:prstGeom>
          <a:noFill/>
        </p:spPr>
        <p:txBody>
          <a:bodyPr wrap="square" rtlCol="0">
            <a:spAutoFit/>
          </a:bodyPr>
          <a:lstStyle/>
          <a:p>
            <a:pPr algn="ct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5183449" y="0"/>
            <a:ext cx="4639376" cy="854037"/>
          </a:xfrm>
          <a:prstGeom prst="rect">
            <a:avLst/>
          </a:prstGeom>
        </p:spPr>
      </p:pic>
    </p:spTree>
    <p:extLst>
      <p:ext uri="{BB962C8B-B14F-4D97-AF65-F5344CB8AC3E}">
        <p14:creationId xmlns:p14="http://schemas.microsoft.com/office/powerpoint/2010/main" val="103609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spTree>
    <p:extLst>
      <p:ext uri="{BB962C8B-B14F-4D97-AF65-F5344CB8AC3E}">
        <p14:creationId xmlns:p14="http://schemas.microsoft.com/office/powerpoint/2010/main" val="173941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48" y="411474"/>
            <a:ext cx="12070104" cy="6035052"/>
          </a:xfrm>
          <a:prstGeom prst="rect">
            <a:avLst/>
          </a:prstGeom>
        </p:spPr>
      </p:pic>
    </p:spTree>
    <p:extLst>
      <p:ext uri="{BB962C8B-B14F-4D97-AF65-F5344CB8AC3E}">
        <p14:creationId xmlns:p14="http://schemas.microsoft.com/office/powerpoint/2010/main" val="231570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6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7" y="0"/>
            <a:ext cx="10936225" cy="6858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1977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63CFB0B0-04AC-645B-A78C-183C4B379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625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C3E9CB06-D635-27D3-FC9B-D198E843A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805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10/9/2022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79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0250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8" r:id="rId3"/>
    <p:sldLayoutId id="2147483655" r:id="rId4"/>
    <p:sldLayoutId id="2147483656" r:id="rId5"/>
    <p:sldLayoutId id="2147483657" r:id="rId6"/>
    <p:sldLayoutId id="2147483659" r:id="rId7"/>
    <p:sldLayoutId id="214748366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 y="126"/>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89" y="1274273"/>
            <a:ext cx="8204823"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1" y="3937000"/>
            <a:ext cx="8561117" cy="282635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0" y="816748"/>
            <a:ext cx="1308555"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975177" y="4902200"/>
            <a:ext cx="6070658" cy="923215"/>
          </a:xfrm>
          <a:prstGeom prst="rect">
            <a:avLst/>
          </a:prstGeom>
          <a:noFill/>
        </p:spPr>
        <p:txBody>
          <a:bodyPr wrap="none" lIns="91324" tIns="45663" rIns="91324" bIns="45663">
            <a:spAutoFit/>
          </a:bodyPr>
          <a:lstStyle/>
          <a:p>
            <a:pPr algn="ctr">
              <a:defRPr/>
            </a:pPr>
            <a:r>
              <a:rPr lang="en-US"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E00780D0-5D56-0727-15E9-A7C171E78917}"/>
              </a:ext>
            </a:extLst>
          </p:cNvPr>
          <p:cNvSpPr/>
          <p:nvPr/>
        </p:nvSpPr>
        <p:spPr>
          <a:xfrm>
            <a:off x="211014" y="1028343"/>
            <a:ext cx="11769971" cy="4801314"/>
          </a:xfrm>
          <a:prstGeom prst="rect">
            <a:avLst/>
          </a:prstGeom>
        </p:spPr>
        <p:txBody>
          <a:bodyPr wrap="square">
            <a:spAutoFit/>
          </a:bodyPr>
          <a:lstStyle/>
          <a:p>
            <a:pPr indent="854075" algn="just"/>
            <a:r>
              <a:rPr lang="vi-VN" sz="3400" b="1">
                <a:latin typeface="AvantGarde" panose="00000400000000000000" pitchFamily="2" charset="0"/>
                <a:ea typeface="AvantGarde" panose="00000400000000000000" pitchFamily="2" charset="0"/>
                <a:cs typeface="AvantGarde" panose="00000400000000000000" pitchFamily="2" charset="0"/>
              </a:rPr>
              <a:t>Để có một hàm răng trắng khỏe, hằng em đã luôn chú ý quan tâm chăm sóc răng miệng của mình. Mỗi ngày khi tỉnh dậy và trước khi đi ngủ em đều đánh răng đều đặn. Ngoài ra em còn sử dụng thêm nước súc miệng để răng miệng mình được sạch sẽ thơm tho hơn. Em cũng hạn chế không ăn nhiều bánh kẹo đặc biệt không ăn bánh kẹo vào buổi tối. Chính sự chăm chỉ mỗi ngày đều đặn vệ sinh răng miệng mà em đã có những chiếc răng trắng xinh, chắc khỏe. </a:t>
            </a:r>
            <a:endParaRPr lang="en-US" sz="3400" b="1">
              <a:latin typeface="AvantGarde" panose="00000400000000000000" pitchFamily="2" charset="0"/>
              <a:ea typeface="AvantGarde" panose="00000400000000000000" pitchFamily="2" charset="0"/>
              <a:cs typeface="AvantGarde" panose="00000400000000000000" pitchFamily="2" charset="0"/>
            </a:endParaRPr>
          </a:p>
        </p:txBody>
      </p:sp>
      <p:sp>
        <p:nvSpPr>
          <p:cNvPr id="3" name="TextBox 23">
            <a:extLst>
              <a:ext uri="{FF2B5EF4-FFF2-40B4-BE49-F238E27FC236}">
                <a16:creationId xmlns:a16="http://schemas.microsoft.com/office/drawing/2014/main" id="{54DF3E83-7861-D456-B94A-A5D3BF325F46}"/>
              </a:ext>
            </a:extLst>
          </p:cNvPr>
          <p:cNvSpPr txBox="1"/>
          <p:nvPr/>
        </p:nvSpPr>
        <p:spPr>
          <a:xfrm>
            <a:off x="3751384" y="75660"/>
            <a:ext cx="4689232" cy="715089"/>
          </a:xfrm>
          <a:prstGeom prst="roundRect">
            <a:avLst/>
          </a:prstGeom>
          <a:solidFill>
            <a:schemeClr val="bg1"/>
          </a:solidFill>
          <a:ln>
            <a:noFill/>
          </a:ln>
        </p:spPr>
        <p:txBody>
          <a:bodyPr wrap="square" rtlCol="0">
            <a:spAutoFit/>
          </a:bodyPr>
          <a:lstStyle/>
          <a:p>
            <a:pPr algn="ctr">
              <a:spcBef>
                <a:spcPts val="1200"/>
              </a:spcBef>
              <a:spcAft>
                <a:spcPts val="1200"/>
              </a:spcAft>
            </a:pPr>
            <a:r>
              <a:rPr lang="en-US" sz="3600" b="1">
                <a:solidFill>
                  <a:srgbClr val="0000CC"/>
                </a:solidFill>
                <a:latin typeface="AvantGarde" panose="00000400000000000000" pitchFamily="2" charset="0"/>
                <a:ea typeface="AvantGarde" panose="00000400000000000000" pitchFamily="2" charset="0"/>
                <a:cs typeface="AvantGarde" panose="00000400000000000000" pitchFamily="2" charset="0"/>
              </a:rPr>
              <a:t>Bài viết tham khảo</a:t>
            </a:r>
          </a:p>
        </p:txBody>
      </p:sp>
    </p:spTree>
    <p:extLst>
      <p:ext uri="{BB962C8B-B14F-4D97-AF65-F5344CB8AC3E}">
        <p14:creationId xmlns:p14="http://schemas.microsoft.com/office/powerpoint/2010/main" val="362915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B054D98B-B90F-926C-F6A0-81423ADB8C7E}"/>
              </a:ext>
            </a:extLst>
          </p:cNvPr>
          <p:cNvSpPr/>
          <p:nvPr/>
        </p:nvSpPr>
        <p:spPr>
          <a:xfrm>
            <a:off x="379914" y="376135"/>
            <a:ext cx="11155522" cy="553998"/>
          </a:xfrm>
          <a:prstGeom prst="rect">
            <a:avLst/>
          </a:prstGeom>
        </p:spPr>
        <p:txBody>
          <a:bodyPr wrap="square">
            <a:spAutoFit/>
          </a:bodyPr>
          <a:lstStyle/>
          <a:p>
            <a:r>
              <a:rPr lang="en-US" sz="3000" b="1" dirty="0">
                <a:solidFill>
                  <a:srgbClr val="00B05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2</a:t>
            </a:r>
            <a:r>
              <a:rPr lang="en-US" sz="3000" b="1">
                <a:solidFill>
                  <a:srgbClr val="00B05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a:t>
            </a:r>
            <a:r>
              <a:rPr lang="en-US" sz="3000" b="1">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Giới thiệu và bình chọn bài viết hay.</a:t>
            </a:r>
            <a:endParaRPr lang="en-US" sz="3000" b="1" dirty="0">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6" name="Hình ảnh 5" descr="Ảnh có chứa đồ họa véc-tơ, sáng&#10;&#10;Mô tả được tạo tự động">
            <a:extLst>
              <a:ext uri="{FF2B5EF4-FFF2-40B4-BE49-F238E27FC236}">
                <a16:creationId xmlns:a16="http://schemas.microsoft.com/office/drawing/2014/main" id="{47276E88-C841-BE8F-E9C7-399B4F34F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75" y="3899615"/>
            <a:ext cx="3855195" cy="2751997"/>
          </a:xfrm>
          <a:prstGeom prst="rect">
            <a:avLst/>
          </a:prstGeom>
        </p:spPr>
      </p:pic>
      <p:pic>
        <p:nvPicPr>
          <p:cNvPr id="8" name="Hình ảnh 7">
            <a:extLst>
              <a:ext uri="{FF2B5EF4-FFF2-40B4-BE49-F238E27FC236}">
                <a16:creationId xmlns:a16="http://schemas.microsoft.com/office/drawing/2014/main" id="{D34D20EE-1A9C-CE0F-FF23-B1A5118F4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0" y="1201287"/>
            <a:ext cx="7894320" cy="3942063"/>
          </a:xfrm>
          <a:prstGeom prst="rect">
            <a:avLst/>
          </a:prstGeom>
        </p:spPr>
      </p:pic>
      <p:sp>
        <p:nvSpPr>
          <p:cNvPr id="9" name="Hộp Văn bản 8">
            <a:extLst>
              <a:ext uri="{FF2B5EF4-FFF2-40B4-BE49-F238E27FC236}">
                <a16:creationId xmlns:a16="http://schemas.microsoft.com/office/drawing/2014/main" id="{CE2BCC8A-4A11-B2EC-2004-5D53D129221B}"/>
              </a:ext>
            </a:extLst>
          </p:cNvPr>
          <p:cNvSpPr txBox="1"/>
          <p:nvPr/>
        </p:nvSpPr>
        <p:spPr>
          <a:xfrm>
            <a:off x="4114800" y="2202822"/>
            <a:ext cx="5699760" cy="1938992"/>
          </a:xfrm>
          <a:prstGeom prst="rect">
            <a:avLst/>
          </a:prstGeom>
          <a:noFill/>
        </p:spPr>
        <p:txBody>
          <a:bodyPr wrap="square" rtlCol="0">
            <a:spAutoFit/>
          </a:bodyPr>
          <a:lstStyle/>
          <a:p>
            <a:pPr algn="ctr"/>
            <a:r>
              <a:rPr lang="en-US" sz="6000">
                <a:ln>
                  <a:solidFill>
                    <a:sysClr val="windowText" lastClr="000000"/>
                  </a:solidFill>
                </a:ln>
                <a:solidFill>
                  <a:srgbClr val="00B0F0"/>
                </a:solidFill>
                <a:latin typeface="SVN-Ziclets" panose="02000603000000000000" pitchFamily="2" charset="0"/>
              </a:rPr>
              <a:t>CHIA</a:t>
            </a:r>
            <a:r>
              <a:rPr lang="en-US" sz="6000">
                <a:ln>
                  <a:solidFill>
                    <a:sysClr val="windowText" lastClr="000000"/>
                  </a:solidFill>
                </a:ln>
                <a:solidFill>
                  <a:srgbClr val="00B050"/>
                </a:solidFill>
                <a:latin typeface="SVN-Ziclets" panose="02000603000000000000" pitchFamily="2" charset="0"/>
              </a:rPr>
              <a:t> </a:t>
            </a:r>
            <a:r>
              <a:rPr lang="en-US" sz="6000">
                <a:ln>
                  <a:solidFill>
                    <a:sysClr val="windowText" lastClr="000000"/>
                  </a:solidFill>
                </a:ln>
                <a:solidFill>
                  <a:srgbClr val="FF99FF"/>
                </a:solidFill>
                <a:latin typeface="SVN-Ziclets" panose="02000603000000000000" pitchFamily="2" charset="0"/>
              </a:rPr>
              <a:t>SẺ</a:t>
            </a:r>
            <a:r>
              <a:rPr lang="en-US" sz="6000">
                <a:ln>
                  <a:solidFill>
                    <a:sysClr val="windowText" lastClr="000000"/>
                  </a:solidFill>
                </a:ln>
                <a:solidFill>
                  <a:srgbClr val="00B050"/>
                </a:solidFill>
                <a:latin typeface="SVN-Ziclets" panose="02000603000000000000" pitchFamily="2" charset="0"/>
              </a:rPr>
              <a:t> </a:t>
            </a:r>
          </a:p>
          <a:p>
            <a:pPr algn="ctr"/>
            <a:r>
              <a:rPr lang="en-US" sz="6000">
                <a:ln>
                  <a:solidFill>
                    <a:sysClr val="windowText" lastClr="000000"/>
                  </a:solidFill>
                </a:ln>
                <a:solidFill>
                  <a:srgbClr val="FFFF00"/>
                </a:solidFill>
                <a:latin typeface="SVN-Ziclets" panose="02000603000000000000" pitchFamily="2" charset="0"/>
              </a:rPr>
              <a:t>TRƯỚC</a:t>
            </a:r>
            <a:r>
              <a:rPr lang="en-US" sz="6000">
                <a:ln>
                  <a:solidFill>
                    <a:sysClr val="windowText" lastClr="000000"/>
                  </a:solidFill>
                </a:ln>
                <a:solidFill>
                  <a:srgbClr val="00B050"/>
                </a:solidFill>
                <a:latin typeface="SVN-Ziclets" panose="02000603000000000000" pitchFamily="2" charset="0"/>
              </a:rPr>
              <a:t> </a:t>
            </a:r>
            <a:r>
              <a:rPr lang="en-US" sz="6000">
                <a:ln>
                  <a:solidFill>
                    <a:sysClr val="windowText" lastClr="000000"/>
                  </a:solidFill>
                </a:ln>
                <a:solidFill>
                  <a:schemeClr val="accent2">
                    <a:lumMod val="60000"/>
                    <a:lumOff val="40000"/>
                  </a:schemeClr>
                </a:solidFill>
                <a:latin typeface="SVN-Ziclets" panose="02000603000000000000" pitchFamily="2" charset="0"/>
              </a:rPr>
              <a:t>LỚP</a:t>
            </a:r>
          </a:p>
        </p:txBody>
      </p:sp>
    </p:spTree>
    <p:extLst>
      <p:ext uri="{BB962C8B-B14F-4D97-AF65-F5344CB8AC3E}">
        <p14:creationId xmlns:p14="http://schemas.microsoft.com/office/powerpoint/2010/main" val="37960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65DFEBD-88BD-AB9A-5670-5243C9A42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263" y="2320625"/>
            <a:ext cx="6248461" cy="2216749"/>
          </a:xfrm>
          <a:prstGeom prst="rect">
            <a:avLst/>
          </a:prstGeom>
        </p:spPr>
      </p:pic>
    </p:spTree>
    <p:extLst>
      <p:ext uri="{BB962C8B-B14F-4D97-AF65-F5344CB8AC3E}">
        <p14:creationId xmlns:p14="http://schemas.microsoft.com/office/powerpoint/2010/main" val="190933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chong chóng, đồ họa véc-tơ, vật thể ngoài trời&#10;&#10;Mô tả được tạo tự động">
            <a:extLst>
              <a:ext uri="{FF2B5EF4-FFF2-40B4-BE49-F238E27FC236}">
                <a16:creationId xmlns:a16="http://schemas.microsoft.com/office/drawing/2014/main" id="{6295ED7A-38E1-9AE0-F1D3-91E333ED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 y="0"/>
            <a:ext cx="12141411" cy="685800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id="{FCEBDDE8-8F09-E3DA-4642-D92EA73E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414" y="3153325"/>
            <a:ext cx="5668166" cy="2495898"/>
          </a:xfrm>
          <a:prstGeom prst="rect">
            <a:avLst/>
          </a:prstGeom>
        </p:spPr>
      </p:pic>
    </p:spTree>
    <p:extLst>
      <p:ext uri="{BB962C8B-B14F-4D97-AF65-F5344CB8AC3E}">
        <p14:creationId xmlns:p14="http://schemas.microsoft.com/office/powerpoint/2010/main" val="345068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1C1A2-C518-48C1-BA19-E9631310418F}"/>
              </a:ext>
            </a:extLst>
          </p:cNvPr>
          <p:cNvSpPr txBox="1"/>
          <p:nvPr/>
        </p:nvSpPr>
        <p:spPr>
          <a:xfrm>
            <a:off x="3386199" y="2924890"/>
            <a:ext cx="8260080" cy="646331"/>
          </a:xfrm>
          <a:prstGeom prst="rect">
            <a:avLst/>
          </a:prstGeom>
          <a:noFill/>
        </p:spPr>
        <p:txBody>
          <a:bodyPr wrap="square" rtlCol="0">
            <a:spAutoFit/>
          </a:bodyPr>
          <a:lstStyle/>
          <a:p>
            <a:pPr algn="ctr"/>
            <a:r>
              <a:rPr lang="en-US" sz="3600" b="1">
                <a:latin typeface="#9Slide04 SFU Belle" panose="00000400000000000000" pitchFamily="2" charset="0"/>
              </a:rPr>
              <a:t>Góc sáng tạo: Chuyện của em</a:t>
            </a:r>
            <a:endParaRPr lang="en-US" sz="3600" b="1" dirty="0">
              <a:latin typeface="#9Slide04 SFU Belle" panose="00000400000000000000" pitchFamily="2" charset="0"/>
            </a:endParaRPr>
          </a:p>
        </p:txBody>
      </p:sp>
      <p:pic>
        <p:nvPicPr>
          <p:cNvPr id="9" name="Picture 8" descr="A picture containing text, vector graphics&#10;&#10;Description automatically generated">
            <a:extLst>
              <a:ext uri="{FF2B5EF4-FFF2-40B4-BE49-F238E27FC236}">
                <a16:creationId xmlns:a16="http://schemas.microsoft.com/office/drawing/2014/main" id="{FF1C9D50-B2FD-17C2-C096-19C096AEF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720" y="3898539"/>
            <a:ext cx="2491071" cy="2779249"/>
          </a:xfrm>
          <a:prstGeom prst="rect">
            <a:avLst/>
          </a:prstGeom>
        </p:spPr>
      </p:pic>
      <p:pic>
        <p:nvPicPr>
          <p:cNvPr id="11" name="Picture 10" descr="A cartoon of a child&#10;&#10;Description automatically generated with low confidence">
            <a:extLst>
              <a:ext uri="{FF2B5EF4-FFF2-40B4-BE49-F238E27FC236}">
                <a16:creationId xmlns:a16="http://schemas.microsoft.com/office/drawing/2014/main" id="{9219E0F9-3FD1-1CCD-E0D7-CCE5D63FF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022" y="3898539"/>
            <a:ext cx="2698892" cy="2463362"/>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5D23236B-492E-47F4-DB77-084319954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117" y="4533084"/>
            <a:ext cx="2274938" cy="2144704"/>
          </a:xfrm>
          <a:prstGeom prst="rect">
            <a:avLst/>
          </a:prstGeom>
        </p:spPr>
      </p:pic>
      <p:pic>
        <p:nvPicPr>
          <p:cNvPr id="6" name="Picture 5">
            <a:extLst>
              <a:ext uri="{FF2B5EF4-FFF2-40B4-BE49-F238E27FC236}">
                <a16:creationId xmlns:a16="http://schemas.microsoft.com/office/drawing/2014/main" id="{4A41424C-060D-4F2A-AB67-188A996F234D}"/>
              </a:ext>
            </a:extLst>
          </p:cNvPr>
          <p:cNvPicPr>
            <a:picLocks noChangeAspect="1"/>
          </p:cNvPicPr>
          <p:nvPr/>
        </p:nvPicPr>
        <p:blipFill>
          <a:blip r:embed="rId5"/>
          <a:stretch>
            <a:fillRect/>
          </a:stretch>
        </p:blipFill>
        <p:spPr>
          <a:xfrm>
            <a:off x="0" y="-15034"/>
            <a:ext cx="1411642" cy="2931854"/>
          </a:xfrm>
          <a:prstGeom prst="rect">
            <a:avLst/>
          </a:prstGeom>
        </p:spPr>
      </p:pic>
      <p:sp>
        <p:nvSpPr>
          <p:cNvPr id="2" name="TextBox 4">
            <a:extLst>
              <a:ext uri="{FF2B5EF4-FFF2-40B4-BE49-F238E27FC236}">
                <a16:creationId xmlns:a16="http://schemas.microsoft.com/office/drawing/2014/main" id="{EDC28943-EF19-8D99-3911-2E5C6314FF40}"/>
              </a:ext>
            </a:extLst>
          </p:cNvPr>
          <p:cNvSpPr txBox="1"/>
          <p:nvPr/>
        </p:nvSpPr>
        <p:spPr>
          <a:xfrm>
            <a:off x="203232" y="2670242"/>
            <a:ext cx="1014423" cy="1569660"/>
          </a:xfrm>
          <a:prstGeom prst="rect">
            <a:avLst/>
          </a:prstGeom>
          <a:noFill/>
        </p:spPr>
        <p:txBody>
          <a:bodyPr wrap="square" rtlCol="0">
            <a:spAutoFit/>
          </a:bodyPr>
          <a:lstStyle/>
          <a:p>
            <a:pPr algn="ctr"/>
            <a:r>
              <a:rPr lang="en-US" sz="9600" b="1">
                <a:ln w="38100">
                  <a:solidFill>
                    <a:schemeClr val="bg1"/>
                  </a:solidFill>
                </a:ln>
                <a:latin typeface="HP-087" panose="020B0803050302020204" pitchFamily="34" charset="0"/>
              </a:rPr>
              <a:t>6</a:t>
            </a:r>
            <a:endParaRPr lang="en-US" sz="9600" b="1" dirty="0">
              <a:ln w="38100">
                <a:solidFill>
                  <a:schemeClr val="bg1"/>
                </a:solidFill>
              </a:ln>
              <a:latin typeface="HP-087" panose="020B0803050302020204" pitchFamily="34" charset="0"/>
            </a:endParaRPr>
          </a:p>
        </p:txBody>
      </p:sp>
    </p:spTree>
    <p:extLst>
      <p:ext uri="{BB962C8B-B14F-4D97-AF65-F5344CB8AC3E}">
        <p14:creationId xmlns:p14="http://schemas.microsoft.com/office/powerpoint/2010/main" val="212081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529" y="1261684"/>
            <a:ext cx="6248942" cy="4334632"/>
          </a:xfrm>
          <a:prstGeom prst="rect">
            <a:avLst/>
          </a:prstGeom>
        </p:spPr>
      </p:pic>
    </p:spTree>
    <p:extLst>
      <p:ext uri="{BB962C8B-B14F-4D97-AF65-F5344CB8AC3E}">
        <p14:creationId xmlns:p14="http://schemas.microsoft.com/office/powerpoint/2010/main" val="391656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707F8022-26D9-1270-2675-36BA1D34EAF4}"/>
              </a:ext>
            </a:extLst>
          </p:cNvPr>
          <p:cNvGrpSpPr/>
          <p:nvPr/>
        </p:nvGrpSpPr>
        <p:grpSpPr>
          <a:xfrm>
            <a:off x="5505720" y="126525"/>
            <a:ext cx="6600010" cy="6571120"/>
            <a:chOff x="8753288" y="789552"/>
            <a:chExt cx="6600010" cy="6571120"/>
          </a:xfrm>
        </p:grpSpPr>
        <p:pic>
          <p:nvPicPr>
            <p:cNvPr id="4" name="Hình ảnh 3">
              <a:extLst>
                <a:ext uri="{FF2B5EF4-FFF2-40B4-BE49-F238E27FC236}">
                  <a16:creationId xmlns:a16="http://schemas.microsoft.com/office/drawing/2014/main" id="{D8522FF0-7368-BF88-2F33-43606C2262A7}"/>
                </a:ext>
              </a:extLst>
            </p:cNvPr>
            <p:cNvPicPr>
              <a:picLocks noChangeAspect="1"/>
            </p:cNvPicPr>
            <p:nvPr/>
          </p:nvPicPr>
          <p:blipFill rotWithShape="1">
            <a:blip r:embed="rId3"/>
            <a:srcRect l="17267" t="1059" r="17143" b="1014"/>
            <a:stretch/>
          </p:blipFill>
          <p:spPr>
            <a:xfrm>
              <a:off x="8753288" y="789552"/>
              <a:ext cx="6600010" cy="6571120"/>
            </a:xfrm>
            <a:prstGeom prst="rect">
              <a:avLst/>
            </a:prstGeom>
          </p:spPr>
        </p:pic>
        <p:sp>
          <p:nvSpPr>
            <p:cNvPr id="5" name="Hộp Văn bản 4">
              <a:extLst>
                <a:ext uri="{FF2B5EF4-FFF2-40B4-BE49-F238E27FC236}">
                  <a16:creationId xmlns:a16="http://schemas.microsoft.com/office/drawing/2014/main" id="{966F3AF1-0CE8-8738-6425-86D5A7465E29}"/>
                </a:ext>
              </a:extLst>
            </p:cNvPr>
            <p:cNvSpPr txBox="1"/>
            <p:nvPr/>
          </p:nvSpPr>
          <p:spPr>
            <a:xfrm rot="14897297">
              <a:off x="10106345" y="1661211"/>
              <a:ext cx="2381627" cy="769441"/>
            </a:xfrm>
            <a:prstGeom prst="rect">
              <a:avLst/>
            </a:prstGeom>
            <a:noFill/>
          </p:spPr>
          <p:txBody>
            <a:bodyPr wrap="square" rtlCol="0">
              <a:spAutoFit/>
            </a:bodyPr>
            <a:lstStyle/>
            <a:p>
              <a:pPr algn="ctr"/>
              <a:r>
                <a:rPr lang="en-US" sz="4400">
                  <a:ln w="28575">
                    <a:solidFill>
                      <a:sysClr val="windowText" lastClr="000000"/>
                    </a:solidFill>
                  </a:ln>
                  <a:solidFill>
                    <a:schemeClr val="bg1"/>
                  </a:solidFill>
                  <a:latin typeface="SVN-Poky's" panose="020B0606040200020203" pitchFamily="34" charset="0"/>
                </a:rPr>
                <a:t>Tên hs</a:t>
              </a:r>
            </a:p>
          </p:txBody>
        </p:sp>
        <p:sp>
          <p:nvSpPr>
            <p:cNvPr id="6" name="Hộp Văn bản 5">
              <a:extLst>
                <a:ext uri="{FF2B5EF4-FFF2-40B4-BE49-F238E27FC236}">
                  <a16:creationId xmlns:a16="http://schemas.microsoft.com/office/drawing/2014/main" id="{622ACB7A-63EC-ADE6-3D9B-A6D7FE35709F}"/>
                </a:ext>
              </a:extLst>
            </p:cNvPr>
            <p:cNvSpPr txBox="1"/>
            <p:nvPr/>
          </p:nvSpPr>
          <p:spPr>
            <a:xfrm rot="17848469">
              <a:off x="11501088" y="1855583"/>
              <a:ext cx="2214182" cy="707886"/>
            </a:xfrm>
            <a:prstGeom prst="rect">
              <a:avLst/>
            </a:prstGeom>
            <a:noFill/>
          </p:spPr>
          <p:txBody>
            <a:bodyPr wrap="square" rtlCol="0">
              <a:spAutoFit/>
            </a:bodyPr>
            <a:lstStyle/>
            <a:p>
              <a:pPr algn="ctr"/>
              <a:r>
                <a:rPr lang="en-US" sz="4000">
                  <a:ln w="28575">
                    <a:solidFill>
                      <a:sysClr val="windowText" lastClr="000000"/>
                    </a:solidFill>
                  </a:ln>
                  <a:solidFill>
                    <a:schemeClr val="bg1"/>
                  </a:solidFill>
                  <a:latin typeface="SVN-Poky's" panose="020B0606040200020203" pitchFamily="34" charset="0"/>
                </a:rPr>
                <a:t>1-5</a:t>
              </a:r>
            </a:p>
          </p:txBody>
        </p:sp>
        <p:sp>
          <p:nvSpPr>
            <p:cNvPr id="7" name="Hộp Văn bản 6">
              <a:extLst>
                <a:ext uri="{FF2B5EF4-FFF2-40B4-BE49-F238E27FC236}">
                  <a16:creationId xmlns:a16="http://schemas.microsoft.com/office/drawing/2014/main" id="{EB9971B0-E977-8D68-0722-5BC1843FE81D}"/>
                </a:ext>
              </a:extLst>
            </p:cNvPr>
            <p:cNvSpPr txBox="1"/>
            <p:nvPr/>
          </p:nvSpPr>
          <p:spPr>
            <a:xfrm rot="19280387">
              <a:off x="12725259" y="2524023"/>
              <a:ext cx="2051659" cy="707886"/>
            </a:xfrm>
            <a:prstGeom prst="rect">
              <a:avLst/>
            </a:prstGeom>
            <a:noFill/>
          </p:spPr>
          <p:txBody>
            <a:bodyPr wrap="square" rtlCol="0">
              <a:spAutoFit/>
            </a:bodyPr>
            <a:lstStyle/>
            <a:p>
              <a:pPr algn="ctr"/>
              <a:r>
                <a:rPr lang="en-US" sz="4000">
                  <a:ln w="28575">
                    <a:solidFill>
                      <a:sysClr val="windowText" lastClr="000000"/>
                    </a:solidFill>
                  </a:ln>
                  <a:solidFill>
                    <a:schemeClr val="bg1"/>
                  </a:solidFill>
                  <a:latin typeface="SVN-Poky's" panose="020B0606040200020203" pitchFamily="34" charset="0"/>
                </a:rPr>
                <a:t>5-10</a:t>
              </a:r>
            </a:p>
          </p:txBody>
        </p:sp>
        <p:sp>
          <p:nvSpPr>
            <p:cNvPr id="8" name="Hộp Văn bản 7">
              <a:extLst>
                <a:ext uri="{FF2B5EF4-FFF2-40B4-BE49-F238E27FC236}">
                  <a16:creationId xmlns:a16="http://schemas.microsoft.com/office/drawing/2014/main" id="{DC04AF1A-14B1-A9F7-1F69-BE580539F77A}"/>
                </a:ext>
              </a:extLst>
            </p:cNvPr>
            <p:cNvSpPr txBox="1"/>
            <p:nvPr/>
          </p:nvSpPr>
          <p:spPr>
            <a:xfrm>
              <a:off x="13168142" y="3692695"/>
              <a:ext cx="2044284" cy="646331"/>
            </a:xfrm>
            <a:prstGeom prst="rect">
              <a:avLst/>
            </a:prstGeom>
            <a:noFill/>
          </p:spPr>
          <p:txBody>
            <a:bodyPr wrap="square" rtlCol="0">
              <a:spAutoFit/>
            </a:bodyPr>
            <a:lstStyle/>
            <a:p>
              <a:pPr algn="ctr"/>
              <a:r>
                <a:rPr lang="en-US" sz="3600">
                  <a:ln w="28575">
                    <a:solidFill>
                      <a:sysClr val="windowText" lastClr="000000"/>
                    </a:solidFill>
                  </a:ln>
                  <a:solidFill>
                    <a:schemeClr val="bg1"/>
                  </a:solidFill>
                  <a:latin typeface="SVN-Poky's" panose="020B0606040200020203" pitchFamily="34" charset="0"/>
                </a:rPr>
                <a:t>11-15</a:t>
              </a:r>
            </a:p>
          </p:txBody>
        </p:sp>
        <p:sp>
          <p:nvSpPr>
            <p:cNvPr id="9" name="Hộp Văn bản 8">
              <a:extLst>
                <a:ext uri="{FF2B5EF4-FFF2-40B4-BE49-F238E27FC236}">
                  <a16:creationId xmlns:a16="http://schemas.microsoft.com/office/drawing/2014/main" id="{72C61427-5E5F-A267-A6F6-2D5A745D700B}"/>
                </a:ext>
              </a:extLst>
            </p:cNvPr>
            <p:cNvSpPr txBox="1"/>
            <p:nvPr/>
          </p:nvSpPr>
          <p:spPr>
            <a:xfrm rot="2334982">
              <a:off x="12654056" y="5035666"/>
              <a:ext cx="2081531" cy="646331"/>
            </a:xfrm>
            <a:prstGeom prst="rect">
              <a:avLst/>
            </a:prstGeom>
            <a:noFill/>
          </p:spPr>
          <p:txBody>
            <a:bodyPr wrap="square" rtlCol="0">
              <a:spAutoFit/>
            </a:bodyPr>
            <a:lstStyle/>
            <a:p>
              <a:pPr algn="ctr"/>
              <a:r>
                <a:rPr lang="en-US" sz="3600">
                  <a:ln w="28575">
                    <a:solidFill>
                      <a:sysClr val="windowText" lastClr="000000"/>
                    </a:solidFill>
                  </a:ln>
                  <a:solidFill>
                    <a:schemeClr val="bg1"/>
                  </a:solidFill>
                  <a:latin typeface="SVN-Poky's" panose="020B0606040200020203" pitchFamily="34" charset="0"/>
                </a:rPr>
                <a:t>16-20</a:t>
              </a:r>
            </a:p>
          </p:txBody>
        </p:sp>
        <p:sp>
          <p:nvSpPr>
            <p:cNvPr id="10" name="Hộp Văn bản 9">
              <a:extLst>
                <a:ext uri="{FF2B5EF4-FFF2-40B4-BE49-F238E27FC236}">
                  <a16:creationId xmlns:a16="http://schemas.microsoft.com/office/drawing/2014/main" id="{BA2ED321-3D9E-6B0D-6414-A6F4A1D8C9C8}"/>
                </a:ext>
              </a:extLst>
            </p:cNvPr>
            <p:cNvSpPr txBox="1"/>
            <p:nvPr/>
          </p:nvSpPr>
          <p:spPr>
            <a:xfrm rot="4541019">
              <a:off x="11505483" y="5608438"/>
              <a:ext cx="2295164" cy="646331"/>
            </a:xfrm>
            <a:prstGeom prst="rect">
              <a:avLst/>
            </a:prstGeom>
            <a:noFill/>
          </p:spPr>
          <p:txBody>
            <a:bodyPr wrap="square" rtlCol="0">
              <a:spAutoFit/>
            </a:bodyPr>
            <a:lstStyle/>
            <a:p>
              <a:pPr algn="ctr"/>
              <a:r>
                <a:rPr lang="en-US" sz="3600">
                  <a:ln w="28575">
                    <a:solidFill>
                      <a:sysClr val="windowText" lastClr="000000"/>
                    </a:solidFill>
                  </a:ln>
                  <a:solidFill>
                    <a:schemeClr val="bg1"/>
                  </a:solidFill>
                  <a:latin typeface="SVN-Poky's" panose="020B0606040200020203" pitchFamily="34" charset="0"/>
                </a:rPr>
                <a:t>21-25</a:t>
              </a:r>
            </a:p>
          </p:txBody>
        </p:sp>
        <p:sp>
          <p:nvSpPr>
            <p:cNvPr id="11" name="Hộp Văn bản 10">
              <a:extLst>
                <a:ext uri="{FF2B5EF4-FFF2-40B4-BE49-F238E27FC236}">
                  <a16:creationId xmlns:a16="http://schemas.microsoft.com/office/drawing/2014/main" id="{9FAF973C-998F-0E53-87CF-29702AD24378}"/>
                </a:ext>
              </a:extLst>
            </p:cNvPr>
            <p:cNvSpPr txBox="1"/>
            <p:nvPr/>
          </p:nvSpPr>
          <p:spPr>
            <a:xfrm rot="6554113">
              <a:off x="10461047" y="5716990"/>
              <a:ext cx="2051534" cy="646331"/>
            </a:xfrm>
            <a:prstGeom prst="rect">
              <a:avLst/>
            </a:prstGeom>
            <a:noFill/>
          </p:spPr>
          <p:txBody>
            <a:bodyPr wrap="square" rtlCol="0">
              <a:spAutoFit/>
            </a:bodyPr>
            <a:lstStyle/>
            <a:p>
              <a:pPr algn="ctr"/>
              <a:r>
                <a:rPr lang="en-US" sz="3600">
                  <a:ln w="28575">
                    <a:solidFill>
                      <a:sysClr val="windowText" lastClr="000000"/>
                    </a:solidFill>
                  </a:ln>
                  <a:solidFill>
                    <a:schemeClr val="bg1"/>
                  </a:solidFill>
                  <a:latin typeface="SVN-Poky's" panose="020B0606040200020203" pitchFamily="34" charset="0"/>
                </a:rPr>
                <a:t>26-30</a:t>
              </a:r>
            </a:p>
          </p:txBody>
        </p:sp>
        <p:sp>
          <p:nvSpPr>
            <p:cNvPr id="12" name="Hộp Văn bản 11">
              <a:extLst>
                <a:ext uri="{FF2B5EF4-FFF2-40B4-BE49-F238E27FC236}">
                  <a16:creationId xmlns:a16="http://schemas.microsoft.com/office/drawing/2014/main" id="{33E90C64-0E2F-DB0E-1D8D-9D823EB78B88}"/>
                </a:ext>
              </a:extLst>
            </p:cNvPr>
            <p:cNvSpPr txBox="1"/>
            <p:nvPr/>
          </p:nvSpPr>
          <p:spPr>
            <a:xfrm rot="8764984">
              <a:off x="9270380" y="4915647"/>
              <a:ext cx="2349070" cy="707886"/>
            </a:xfrm>
            <a:prstGeom prst="rect">
              <a:avLst/>
            </a:prstGeom>
            <a:noFill/>
          </p:spPr>
          <p:txBody>
            <a:bodyPr wrap="square" rtlCol="0">
              <a:spAutoFit/>
            </a:bodyPr>
            <a:lstStyle/>
            <a:p>
              <a:pPr algn="ctr"/>
              <a:r>
                <a:rPr lang="en-US" sz="4000">
                  <a:ln w="28575">
                    <a:solidFill>
                      <a:sysClr val="windowText" lastClr="000000"/>
                    </a:solidFill>
                  </a:ln>
                  <a:solidFill>
                    <a:schemeClr val="bg1"/>
                  </a:solidFill>
                  <a:latin typeface="SVN-Poky's" panose="020B0606040200020203" pitchFamily="34" charset="0"/>
                </a:rPr>
                <a:t>31-36</a:t>
              </a:r>
            </a:p>
          </p:txBody>
        </p:sp>
        <p:sp>
          <p:nvSpPr>
            <p:cNvPr id="13" name="Hộp Văn bản 12">
              <a:extLst>
                <a:ext uri="{FF2B5EF4-FFF2-40B4-BE49-F238E27FC236}">
                  <a16:creationId xmlns:a16="http://schemas.microsoft.com/office/drawing/2014/main" id="{BFDCBD9B-7EF2-A2D2-F15E-2B268F39B26D}"/>
                </a:ext>
              </a:extLst>
            </p:cNvPr>
            <p:cNvSpPr txBox="1"/>
            <p:nvPr/>
          </p:nvSpPr>
          <p:spPr>
            <a:xfrm rot="11008513">
              <a:off x="8951534" y="3649818"/>
              <a:ext cx="2381965" cy="707886"/>
            </a:xfrm>
            <a:prstGeom prst="rect">
              <a:avLst/>
            </a:prstGeom>
            <a:noFill/>
          </p:spPr>
          <p:txBody>
            <a:bodyPr wrap="square" rtlCol="0">
              <a:spAutoFit/>
            </a:bodyPr>
            <a:lstStyle/>
            <a:p>
              <a:pPr algn="ctr"/>
              <a:r>
                <a:rPr lang="en-US" sz="4000">
                  <a:ln w="28575">
                    <a:solidFill>
                      <a:sysClr val="windowText" lastClr="000000"/>
                    </a:solidFill>
                  </a:ln>
                  <a:solidFill>
                    <a:schemeClr val="bg1"/>
                  </a:solidFill>
                  <a:latin typeface="SVN-Poky's" panose="020B0606040200020203" pitchFamily="34" charset="0"/>
                </a:rPr>
                <a:t>A</a:t>
              </a:r>
            </a:p>
          </p:txBody>
        </p:sp>
        <p:sp>
          <p:nvSpPr>
            <p:cNvPr id="14" name="Hộp Văn bản 13">
              <a:extLst>
                <a:ext uri="{FF2B5EF4-FFF2-40B4-BE49-F238E27FC236}">
                  <a16:creationId xmlns:a16="http://schemas.microsoft.com/office/drawing/2014/main" id="{38EA3D9D-B9A2-9404-6ACD-E34EB52A6A66}"/>
                </a:ext>
              </a:extLst>
            </p:cNvPr>
            <p:cNvSpPr txBox="1"/>
            <p:nvPr/>
          </p:nvSpPr>
          <p:spPr>
            <a:xfrm rot="12922515">
              <a:off x="9333165" y="2463184"/>
              <a:ext cx="1951242" cy="707886"/>
            </a:xfrm>
            <a:prstGeom prst="rect">
              <a:avLst/>
            </a:prstGeom>
            <a:noFill/>
          </p:spPr>
          <p:txBody>
            <a:bodyPr wrap="square" rtlCol="0">
              <a:spAutoFit/>
            </a:bodyPr>
            <a:lstStyle/>
            <a:p>
              <a:pPr algn="ctr"/>
              <a:r>
                <a:rPr lang="en-US" sz="4000">
                  <a:ln w="28575">
                    <a:solidFill>
                      <a:sysClr val="windowText" lastClr="000000"/>
                    </a:solidFill>
                  </a:ln>
                  <a:solidFill>
                    <a:schemeClr val="bg1"/>
                  </a:solidFill>
                  <a:latin typeface="SVN-Poky's" panose="020B0606040200020203" pitchFamily="34" charset="0"/>
                </a:rPr>
                <a:t>B</a:t>
              </a:r>
            </a:p>
          </p:txBody>
        </p:sp>
      </p:grpSp>
      <p:grpSp>
        <p:nvGrpSpPr>
          <p:cNvPr id="15" name="Nhóm 14">
            <a:extLst>
              <a:ext uri="{FF2B5EF4-FFF2-40B4-BE49-F238E27FC236}">
                <a16:creationId xmlns:a16="http://schemas.microsoft.com/office/drawing/2014/main" id="{69A6A036-BF50-51C0-B196-9727C0C1E896}"/>
              </a:ext>
            </a:extLst>
          </p:cNvPr>
          <p:cNvGrpSpPr/>
          <p:nvPr/>
        </p:nvGrpSpPr>
        <p:grpSpPr>
          <a:xfrm>
            <a:off x="8422344" y="3028704"/>
            <a:ext cx="2882503" cy="766763"/>
            <a:chOff x="1889919" y="3962400"/>
            <a:chExt cx="2882503" cy="766763"/>
          </a:xfrm>
        </p:grpSpPr>
        <p:sp>
          <p:nvSpPr>
            <p:cNvPr id="16" name="Mũi tên: Hình ngũ giác 15">
              <a:extLst>
                <a:ext uri="{FF2B5EF4-FFF2-40B4-BE49-F238E27FC236}">
                  <a16:creationId xmlns:a16="http://schemas.microsoft.com/office/drawing/2014/main" id="{68EB553F-890A-5117-201A-CFB8E0DAC7B4}"/>
                </a:ext>
              </a:extLst>
            </p:cNvPr>
            <p:cNvSpPr/>
            <p:nvPr/>
          </p:nvSpPr>
          <p:spPr>
            <a:xfrm>
              <a:off x="2116534" y="4079081"/>
              <a:ext cx="2655888" cy="533400"/>
            </a:xfrm>
            <a:prstGeom prst="homePlate">
              <a:avLst>
                <a:gd name="adj" fmla="val 49791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ình Bầu dục 16">
              <a:extLst>
                <a:ext uri="{FF2B5EF4-FFF2-40B4-BE49-F238E27FC236}">
                  <a16:creationId xmlns:a16="http://schemas.microsoft.com/office/drawing/2014/main" id="{951D1183-7EB1-D42A-22BB-8BA70F798B09}"/>
                </a:ext>
              </a:extLst>
            </p:cNvPr>
            <p:cNvSpPr/>
            <p:nvPr/>
          </p:nvSpPr>
          <p:spPr>
            <a:xfrm>
              <a:off x="1889919" y="3962400"/>
              <a:ext cx="766763" cy="7667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Hình ảnh 17" descr="Ảnh có chứa văn bản, đồ họa véc-tơ&#10;&#10;Mô tả được tạo tự động">
            <a:extLst>
              <a:ext uri="{FF2B5EF4-FFF2-40B4-BE49-F238E27FC236}">
                <a16:creationId xmlns:a16="http://schemas.microsoft.com/office/drawing/2014/main" id="{22989F68-A455-7555-3E86-8A67E31FA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106" y="3296605"/>
            <a:ext cx="3334171" cy="3521236"/>
          </a:xfrm>
          <a:prstGeom prst="rect">
            <a:avLst/>
          </a:prstGeom>
        </p:spPr>
      </p:pic>
      <p:pic>
        <p:nvPicPr>
          <p:cNvPr id="19" name="Hình ảnh 18">
            <a:extLst>
              <a:ext uri="{FF2B5EF4-FFF2-40B4-BE49-F238E27FC236}">
                <a16:creationId xmlns:a16="http://schemas.microsoft.com/office/drawing/2014/main" id="{573B044B-EC27-3662-D79C-2D6954A56B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 y="429002"/>
            <a:ext cx="4499998" cy="2999998"/>
          </a:xfrm>
          <a:prstGeom prst="rect">
            <a:avLst/>
          </a:prstGeom>
        </p:spPr>
      </p:pic>
      <p:pic>
        <p:nvPicPr>
          <p:cNvPr id="20" name="Hình ảnh 19">
            <a:extLst>
              <a:ext uri="{FF2B5EF4-FFF2-40B4-BE49-F238E27FC236}">
                <a16:creationId xmlns:a16="http://schemas.microsoft.com/office/drawing/2014/main" id="{FF6D7C52-7769-8BDD-C7A3-C62AAC9799FE}"/>
              </a:ext>
            </a:extLst>
          </p:cNvPr>
          <p:cNvPicPr>
            <a:picLocks noChangeAspect="1"/>
          </p:cNvPicPr>
          <p:nvPr/>
        </p:nvPicPr>
        <p:blipFill>
          <a:blip r:embed="rId6"/>
          <a:stretch>
            <a:fillRect/>
          </a:stretch>
        </p:blipFill>
        <p:spPr>
          <a:xfrm rot="20873191">
            <a:off x="1044378" y="1060812"/>
            <a:ext cx="3396309" cy="1722909"/>
          </a:xfrm>
          <a:prstGeom prst="rect">
            <a:avLst/>
          </a:prstGeom>
        </p:spPr>
      </p:pic>
      <p:sp>
        <p:nvSpPr>
          <p:cNvPr id="21" name="Hình chữ nhật: Góc Tròn 20">
            <a:extLst>
              <a:ext uri="{FF2B5EF4-FFF2-40B4-BE49-F238E27FC236}">
                <a16:creationId xmlns:a16="http://schemas.microsoft.com/office/drawing/2014/main" id="{787AA48C-7C15-2292-2BAC-613CA2EC5B01}"/>
              </a:ext>
            </a:extLst>
          </p:cNvPr>
          <p:cNvSpPr/>
          <p:nvPr/>
        </p:nvSpPr>
        <p:spPr>
          <a:xfrm>
            <a:off x="3473015" y="5649526"/>
            <a:ext cx="2622985" cy="878621"/>
          </a:xfrm>
          <a:prstGeom prst="roundRect">
            <a:avLst/>
          </a:prstGeom>
          <a:solidFill>
            <a:srgbClr val="00B05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a:solidFill>
                    <a:sysClr val="windowText" lastClr="000000"/>
                  </a:solidFill>
                </a:ln>
                <a:solidFill>
                  <a:schemeClr val="bg1"/>
                </a:solidFill>
                <a:effectLst>
                  <a:outerShdw blurRad="38100" dist="38100" dir="2700000" algn="tl">
                    <a:srgbClr val="000000">
                      <a:alpha val="43137"/>
                    </a:srgbClr>
                  </a:outerShdw>
                </a:effectLst>
                <a:latin typeface="SVN-Ziclets" panose="02000603000000000000" pitchFamily="2" charset="0"/>
                <a:ea typeface="AvantGarde" panose="00000400000000000000" pitchFamily="2" charset="0"/>
                <a:cs typeface="AvantGarde" panose="00000400000000000000" pitchFamily="2" charset="0"/>
              </a:rPr>
              <a:t>QUAY</a:t>
            </a:r>
            <a:r>
              <a:rPr lang="en-US" b="1">
                <a:ln>
                  <a:solidFill>
                    <a:sysClr val="windowText" lastClr="000000"/>
                  </a:solidFill>
                </a:ln>
                <a:solidFill>
                  <a:srgbClr val="FF0000"/>
                </a:solidFill>
                <a:effectLst>
                  <a:outerShdw blurRad="38100" dist="38100" dir="2700000" algn="tl">
                    <a:srgbClr val="000000">
                      <a:alpha val="43137"/>
                    </a:srgbClr>
                  </a:outerShdw>
                </a:effectLst>
                <a:latin typeface="SVN-Ziclets" panose="02000603000000000000" pitchFamily="2" charset="0"/>
                <a:ea typeface="AvantGarde" panose="00000400000000000000" pitchFamily="2" charset="0"/>
                <a:cs typeface="AvantGarde" panose="00000400000000000000" pitchFamily="2" charset="0"/>
              </a:rPr>
              <a:t>/</a:t>
            </a:r>
            <a:r>
              <a:rPr lang="en-US" b="1">
                <a:ln>
                  <a:solidFill>
                    <a:sysClr val="windowText" lastClr="000000"/>
                  </a:solidFill>
                </a:ln>
                <a:solidFill>
                  <a:schemeClr val="bg1"/>
                </a:solidFill>
                <a:effectLst>
                  <a:outerShdw blurRad="38100" dist="38100" dir="2700000" algn="tl">
                    <a:srgbClr val="000000">
                      <a:alpha val="43137"/>
                    </a:srgbClr>
                  </a:outerShdw>
                </a:effectLst>
                <a:latin typeface="SVN-Ziclets" panose="02000603000000000000" pitchFamily="2" charset="0"/>
                <a:ea typeface="AvantGarde" panose="00000400000000000000" pitchFamily="2" charset="0"/>
                <a:cs typeface="AvantGarde" panose="00000400000000000000" pitchFamily="2" charset="0"/>
              </a:rPr>
              <a:t>dừng</a:t>
            </a:r>
          </a:p>
        </p:txBody>
      </p:sp>
    </p:spTree>
    <p:extLst>
      <p:ext uri="{BB962C8B-B14F-4D97-AF65-F5344CB8AC3E}">
        <p14:creationId xmlns:p14="http://schemas.microsoft.com/office/powerpoint/2010/main" val="32302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8" presetClass="emph" presetSubtype="0" repeatCount="indefinite" fill="hold" nodeType="clickEffect">
                                  <p:stCondLst>
                                    <p:cond delay="0"/>
                                  </p:stCondLst>
                                  <p:endCondLst>
                                    <p:cond evt="onNext" delay="0">
                                      <p:tgtEl>
                                        <p:sldTgt/>
                                      </p:tgtEl>
                                    </p:cond>
                                  </p:endCondLst>
                                  <p:childTnLst>
                                    <p:animRot by="21600000">
                                      <p:cBhvr>
                                        <p:cTn id="26" dur="500" fill="hold"/>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B5D4433-C88A-57A6-8DA1-BE7CC1D76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67" y="1421403"/>
            <a:ext cx="5486453" cy="4339286"/>
          </a:xfrm>
          <a:prstGeom prst="rect">
            <a:avLst/>
          </a:prstGeom>
        </p:spPr>
      </p:pic>
    </p:spTree>
    <p:extLst>
      <p:ext uri="{BB962C8B-B14F-4D97-AF65-F5344CB8AC3E}">
        <p14:creationId xmlns:p14="http://schemas.microsoft.com/office/powerpoint/2010/main" val="268464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EF8F460-6FB3-E85C-502C-FC9536819BA9}"/>
              </a:ext>
            </a:extLst>
          </p:cNvPr>
          <p:cNvPicPr>
            <a:picLocks noChangeAspect="1"/>
          </p:cNvPicPr>
          <p:nvPr/>
        </p:nvPicPr>
        <p:blipFill rotWithShape="1">
          <a:blip r:embed="rId2">
            <a:extLst>
              <a:ext uri="{28A0092B-C50C-407E-A947-70E740481C1C}">
                <a14:useLocalDpi xmlns:a14="http://schemas.microsoft.com/office/drawing/2010/main" val="0"/>
              </a:ext>
            </a:extLst>
          </a:blip>
          <a:srcRect l="10428" t="34962" r="7048" b="5209"/>
          <a:stretch/>
        </p:blipFill>
        <p:spPr>
          <a:xfrm>
            <a:off x="1905967" y="1664677"/>
            <a:ext cx="8380067" cy="4988137"/>
          </a:xfrm>
          <a:prstGeom prst="rect">
            <a:avLst/>
          </a:prstGeom>
          <a:ln>
            <a:noFill/>
          </a:ln>
          <a:effectLst>
            <a:softEdge rad="112500"/>
          </a:effectLst>
        </p:spPr>
      </p:pic>
      <p:sp>
        <p:nvSpPr>
          <p:cNvPr id="4" name="Hộp Văn bản 3">
            <a:extLst>
              <a:ext uri="{FF2B5EF4-FFF2-40B4-BE49-F238E27FC236}">
                <a16:creationId xmlns:a16="http://schemas.microsoft.com/office/drawing/2014/main" id="{46F4AEC5-CF44-3A2D-9F88-A87627C06503}"/>
              </a:ext>
            </a:extLst>
          </p:cNvPr>
          <p:cNvSpPr txBox="1"/>
          <p:nvPr/>
        </p:nvSpPr>
        <p:spPr>
          <a:xfrm>
            <a:off x="128813" y="523271"/>
            <a:ext cx="11934374" cy="1384995"/>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2800" b="1">
                <a:solidFill>
                  <a:schemeClr val="tx1">
                    <a:lumMod val="95000"/>
                    <a:lumOff val="5000"/>
                  </a:schemeClr>
                </a:solidFill>
                <a:latin typeface="AvantGarde" panose="00000400000000000000" pitchFamily="2" charset="0"/>
                <a:ea typeface="AvantGarde" panose="00000400000000000000" pitchFamily="2" charset="0"/>
                <a:cs typeface="AvantGarde" panose="00000400000000000000" pitchFamily="2" charset="0"/>
              </a:rPr>
              <a:t>Kể những việc em đã làm để chăm sóc, bảo vệ đôi tay (hoặc đôi chân, đôi mắt, những chiếc răng, mái tóc, ...) của em. Gắn kèm vào bài viết ảnh hoặc tranh em vẽ.</a:t>
            </a:r>
          </a:p>
        </p:txBody>
      </p:sp>
    </p:spTree>
    <p:extLst>
      <p:ext uri="{BB962C8B-B14F-4D97-AF65-F5344CB8AC3E}">
        <p14:creationId xmlns:p14="http://schemas.microsoft.com/office/powerpoint/2010/main" val="94086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Hình Ảnh Dễ Thương Về Nụ Cười Trẻ Thơ - REC Miền Nam">
            <a:extLst>
              <a:ext uri="{FF2B5EF4-FFF2-40B4-BE49-F238E27FC236}">
                <a16:creationId xmlns:a16="http://schemas.microsoft.com/office/drawing/2014/main" id="{4000D4B6-E068-5A13-E5F5-C0839FD95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26"/>
          <a:stretch/>
        </p:blipFill>
        <p:spPr bwMode="auto">
          <a:xfrm>
            <a:off x="33357" y="826477"/>
            <a:ext cx="3906572" cy="36517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Bộ Hình Ảnh Dễ Thương Về Nụ Cười Trẻ Thơ - Nhôm kính Nam Phát">
            <a:extLst>
              <a:ext uri="{FF2B5EF4-FFF2-40B4-BE49-F238E27FC236}">
                <a16:creationId xmlns:a16="http://schemas.microsoft.com/office/drawing/2014/main" id="{B920EEFD-74F3-A381-45CD-3F76E5A555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43" t="9129" r="8401"/>
          <a:stretch/>
        </p:blipFill>
        <p:spPr bwMode="auto">
          <a:xfrm>
            <a:off x="4147697" y="826477"/>
            <a:ext cx="3730931" cy="36517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Để hàm răng trẻ không bị ngả màu - Báo Người lao động">
            <a:extLst>
              <a:ext uri="{FF2B5EF4-FFF2-40B4-BE49-F238E27FC236}">
                <a16:creationId xmlns:a16="http://schemas.microsoft.com/office/drawing/2014/main" id="{CDB69204-A415-0C23-B974-A976AEB063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58" r="5602"/>
          <a:stretch/>
        </p:blipFill>
        <p:spPr bwMode="auto">
          <a:xfrm>
            <a:off x="8086397" y="826477"/>
            <a:ext cx="4082157" cy="36517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1">
            <a:extLst>
              <a:ext uri="{FF2B5EF4-FFF2-40B4-BE49-F238E27FC236}">
                <a16:creationId xmlns:a16="http://schemas.microsoft.com/office/drawing/2014/main" id="{5B35FA0A-3706-7C56-A262-6D5BC1D2AA05}"/>
              </a:ext>
            </a:extLst>
          </p:cNvPr>
          <p:cNvSpPr txBox="1"/>
          <p:nvPr/>
        </p:nvSpPr>
        <p:spPr>
          <a:xfrm>
            <a:off x="32206" y="4713964"/>
            <a:ext cx="12127589" cy="1200329"/>
          </a:xfrm>
          <a:prstGeom prst="rect">
            <a:avLst/>
          </a:prstGeom>
          <a:noFill/>
        </p:spPr>
        <p:txBody>
          <a:bodyPr wrap="square" rtlCol="0">
            <a:spAutoFit/>
          </a:bodyPr>
          <a:lstStyle/>
          <a:p>
            <a:pPr indent="625475" algn="just">
              <a:spcBef>
                <a:spcPts val="1200"/>
              </a:spcBef>
              <a:spcAft>
                <a:spcPts val="1200"/>
              </a:spcAft>
            </a:pPr>
            <a:r>
              <a:rPr lang="en-US" sz="3600" b="1">
                <a:latin typeface="AvantGarde" panose="00000400000000000000" pitchFamily="2" charset="0"/>
                <a:ea typeface="AvantGarde" panose="00000400000000000000" pitchFamily="2" charset="0"/>
                <a:cs typeface="AvantGarde" panose="00000400000000000000" pitchFamily="2" charset="0"/>
              </a:rPr>
              <a:t>Để có một cơ thể khoẻ mạnh, sạch, đẹp chúng ta cần phải biết chăm sóc, bảo vệ cơ thể của mình.</a:t>
            </a:r>
          </a:p>
        </p:txBody>
      </p:sp>
    </p:spTree>
    <p:extLst>
      <p:ext uri="{BB962C8B-B14F-4D97-AF65-F5344CB8AC3E}">
        <p14:creationId xmlns:p14="http://schemas.microsoft.com/office/powerpoint/2010/main" val="389043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8AC7E06-226F-33C7-261B-31AD4D5C8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769" y="1259357"/>
            <a:ext cx="6248461" cy="4339286"/>
          </a:xfrm>
          <a:prstGeom prst="rect">
            <a:avLst/>
          </a:prstGeom>
        </p:spPr>
      </p:pic>
    </p:spTree>
    <p:extLst>
      <p:ext uri="{BB962C8B-B14F-4D97-AF65-F5344CB8AC3E}">
        <p14:creationId xmlns:p14="http://schemas.microsoft.com/office/powerpoint/2010/main" val="29546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1" descr="Horizontal brick">
            <a:extLst>
              <a:ext uri="{FF2B5EF4-FFF2-40B4-BE49-F238E27FC236}">
                <a16:creationId xmlns:a16="http://schemas.microsoft.com/office/drawing/2014/main" id="{6203DB66-4CD7-8289-6BE4-15ACBE5BFF50}"/>
              </a:ext>
            </a:extLst>
          </p:cNvPr>
          <p:cNvSpPr>
            <a:spLocks noChangeArrowheads="1" noChangeShapeType="1" noTextEdit="1"/>
          </p:cNvSpPr>
          <p:nvPr/>
        </p:nvSpPr>
        <p:spPr bwMode="auto">
          <a:xfrm>
            <a:off x="3527732" y="1289538"/>
            <a:ext cx="5136536" cy="1432505"/>
          </a:xfrm>
          <a:prstGeom prst="rect">
            <a:avLst/>
          </a:prstGeom>
        </p:spPr>
        <p:txBody>
          <a:bodyPr wrap="none" fromWordArt="1">
            <a:prstTxWarp prst="textDeflate">
              <a:avLst>
                <a:gd name="adj" fmla="val 18750"/>
              </a:avLst>
            </a:prstTxWarp>
          </a:bodyPr>
          <a:lstStyle/>
          <a:p>
            <a:pPr algn="ctr"/>
            <a:r>
              <a:rPr lang="en-US" sz="3600" kern="10" dirty="0" err="1">
                <a:ln w="0"/>
                <a:solidFill>
                  <a:srgbClr val="FF0000"/>
                </a:solidFill>
                <a:effectLst>
                  <a:outerShdw blurRad="38100" dist="25400" dir="5400000" algn="ctr" rotWithShape="0">
                    <a:srgbClr val="6E747A">
                      <a:alpha val="43000"/>
                    </a:srgbClr>
                  </a:outerShdw>
                </a:effectLst>
                <a:latin typeface="HP-087" panose="020B0803050302020204" pitchFamily="34" charset="0"/>
                <a:cs typeface="Times New Roman" panose="02020603050405020304" pitchFamily="18" charset="0"/>
              </a:rPr>
              <a:t>Viết</a:t>
            </a:r>
            <a:r>
              <a:rPr lang="en-US" sz="3600" kern="10" dirty="0">
                <a:ln w="0"/>
                <a:solidFill>
                  <a:srgbClr val="FF0000"/>
                </a:solidFill>
                <a:effectLst>
                  <a:outerShdw blurRad="38100" dist="25400" dir="5400000" algn="ctr" rotWithShape="0">
                    <a:srgbClr val="6E747A">
                      <a:alpha val="43000"/>
                    </a:srgbClr>
                  </a:outerShdw>
                </a:effectLst>
                <a:latin typeface="HP-087" panose="020B0803050302020204" pitchFamily="34" charset="0"/>
                <a:cs typeface="Times New Roman" panose="02020603050405020304" pitchFamily="18" charset="0"/>
              </a:rPr>
              <a:t> </a:t>
            </a:r>
            <a:r>
              <a:rPr lang="en-US" sz="3600" kern="10" dirty="0" err="1">
                <a:ln w="0"/>
                <a:solidFill>
                  <a:srgbClr val="FF0000"/>
                </a:solidFill>
                <a:effectLst>
                  <a:outerShdw blurRad="38100" dist="25400" dir="5400000" algn="ctr" rotWithShape="0">
                    <a:srgbClr val="6E747A">
                      <a:alpha val="43000"/>
                    </a:srgbClr>
                  </a:outerShdw>
                </a:effectLst>
                <a:latin typeface="HP-087" panose="020B0803050302020204" pitchFamily="34" charset="0"/>
                <a:cs typeface="Times New Roman" panose="02020603050405020304" pitchFamily="18" charset="0"/>
              </a:rPr>
              <a:t>bài</a:t>
            </a:r>
            <a:endParaRPr lang="en-US" sz="3600" kern="10" dirty="0">
              <a:ln w="0"/>
              <a:solidFill>
                <a:srgbClr val="FF0000"/>
              </a:solidFill>
              <a:effectLst>
                <a:outerShdw blurRad="38100" dist="25400" dir="5400000" algn="ctr" rotWithShape="0">
                  <a:srgbClr val="6E747A">
                    <a:alpha val="43000"/>
                  </a:srgbClr>
                </a:outerShdw>
              </a:effectLst>
              <a:latin typeface="HP-087" panose="020B080305030202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F3CDF55F-D68F-ABEA-64B5-9DA4022FFFC4}"/>
              </a:ext>
            </a:extLst>
          </p:cNvPr>
          <p:cNvSpPr txBox="1"/>
          <p:nvPr/>
        </p:nvSpPr>
        <p:spPr>
          <a:xfrm>
            <a:off x="128813" y="2501569"/>
            <a:ext cx="5343732" cy="3939540"/>
          </a:xfrm>
          <a:prstGeom prst="rect">
            <a:avLst/>
          </a:prstGeom>
          <a:noFill/>
        </p:spPr>
        <p:txBody>
          <a:bodyPr wrap="square" rtlCol="0">
            <a:spAutoFit/>
          </a:bodyPr>
          <a:lstStyle/>
          <a:p>
            <a:pPr marL="342900" indent="-342900">
              <a:buAutoNum type="arabicPeriod"/>
            </a:pPr>
            <a:r>
              <a:rPr lang="en-US" sz="25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Lưng thẳng, không tì ngực vào bàn.</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Đầu hơi cúi.</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Mắt cách vở 25 – 30 cm.</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Tay phải cầm bút.</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p:txBody>
      </p:sp>
      <p:sp>
        <p:nvSpPr>
          <p:cNvPr id="6" name="Hộp Văn bản 5">
            <a:extLst>
              <a:ext uri="{FF2B5EF4-FFF2-40B4-BE49-F238E27FC236}">
                <a16:creationId xmlns:a16="http://schemas.microsoft.com/office/drawing/2014/main" id="{F8DCD0E7-C305-3EDA-10C9-C482EB85620A}"/>
              </a:ext>
            </a:extLst>
          </p:cNvPr>
          <p:cNvSpPr txBox="1"/>
          <p:nvPr/>
        </p:nvSpPr>
        <p:spPr>
          <a:xfrm>
            <a:off x="7171816" y="2840178"/>
            <a:ext cx="5034886" cy="3170099"/>
          </a:xfrm>
          <a:prstGeom prst="rect">
            <a:avLst/>
          </a:prstGeom>
          <a:noFill/>
        </p:spPr>
        <p:txBody>
          <a:bodyPr wrap="square" rtlCol="0">
            <a:spAutoFit/>
          </a:bodyPr>
          <a:lstStyle/>
          <a:p>
            <a:r>
              <a:rPr lang="en-US" sz="25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2. Cách cầm bút:</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Cầm bút bằng 3 ngón tay: ngón cái, ngón trỏ, ngón giữa.</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Khi viết, dung 3 ngón tay di chuyển từ trái sang phải, cán bút nghiêng về phía bên phải, cổ tay, khuỷu tay và cánh tay cử động mềm mại, thoải mái</a:t>
            </a:r>
          </a:p>
        </p:txBody>
      </p:sp>
      <p:pic>
        <p:nvPicPr>
          <p:cNvPr id="7" name="Hình ảnh 6" descr="Ảnh có chứa mẫu họa, đồ họa véc-tơ&#10;&#10;Mô tả được tạo tự động">
            <a:extLst>
              <a:ext uri="{FF2B5EF4-FFF2-40B4-BE49-F238E27FC236}">
                <a16:creationId xmlns:a16="http://schemas.microsoft.com/office/drawing/2014/main" id="{4B8329B7-A138-BF32-5C8B-671930C1F5A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1385" y1="88889" x2="57726" y2="88000"/>
                        <a14:foregroundMark x1="57726" y1="88000" x2="57904" y2="88000"/>
                        <a14:foregroundMark x1="22202" y1="76889" x2="30195" y2="76667"/>
                        <a14:foregroundMark x1="30195" y1="76667" x2="36412" y2="77111"/>
                        <a14:foregroundMark x1="59680" y1="77111" x2="69272" y2="76444"/>
                        <a14:foregroundMark x1="69272" y1="76444" x2="80284" y2="76444"/>
                      </a14:backgroundRemoval>
                    </a14:imgEffect>
                  </a14:imgLayer>
                </a14:imgProps>
              </a:ext>
              <a:ext uri="{28A0092B-C50C-407E-A947-70E740481C1C}">
                <a14:useLocalDpi xmlns:a14="http://schemas.microsoft.com/office/drawing/2010/main" val="0"/>
              </a:ext>
            </a:extLst>
          </a:blip>
          <a:stretch>
            <a:fillRect/>
          </a:stretch>
        </p:blipFill>
        <p:spPr>
          <a:xfrm>
            <a:off x="4510506" y="2957254"/>
            <a:ext cx="3719095" cy="2972633"/>
          </a:xfrm>
          <a:prstGeom prst="rect">
            <a:avLst/>
          </a:prstGeom>
        </p:spPr>
      </p:pic>
      <p:sp>
        <p:nvSpPr>
          <p:cNvPr id="8" name="Hộp Văn bản 7">
            <a:extLst>
              <a:ext uri="{FF2B5EF4-FFF2-40B4-BE49-F238E27FC236}">
                <a16:creationId xmlns:a16="http://schemas.microsoft.com/office/drawing/2014/main" id="{CFDB2166-B6EB-47E6-2C02-BF5D300FF12E}"/>
              </a:ext>
            </a:extLst>
          </p:cNvPr>
          <p:cNvSpPr txBox="1"/>
          <p:nvPr/>
        </p:nvSpPr>
        <p:spPr>
          <a:xfrm>
            <a:off x="128813" y="44047"/>
            <a:ext cx="11934374" cy="1384995"/>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2800" b="1">
                <a:solidFill>
                  <a:schemeClr val="tx1">
                    <a:lumMod val="95000"/>
                    <a:lumOff val="5000"/>
                  </a:schemeClr>
                </a:solidFill>
                <a:latin typeface="AvantGarde" panose="00000400000000000000" pitchFamily="2" charset="0"/>
                <a:ea typeface="AvantGarde" panose="00000400000000000000" pitchFamily="2" charset="0"/>
                <a:cs typeface="AvantGarde" panose="00000400000000000000" pitchFamily="2" charset="0"/>
              </a:rPr>
              <a:t>Kể những việc em đã làm để chăm sóc, bảo vệ đôi tay (hoặc đôi chân, đôi mắt, những chiếc răng, mái tóc, ...) của em. Gắn kèm vào bài viết ảnh hoặc tranh em vẽ.</a:t>
            </a:r>
          </a:p>
        </p:txBody>
      </p:sp>
    </p:spTree>
    <p:extLst>
      <p:ext uri="{BB962C8B-B14F-4D97-AF65-F5344CB8AC3E}">
        <p14:creationId xmlns:p14="http://schemas.microsoft.com/office/powerpoint/2010/main" val="319763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TotalTime>
  <Words>431</Words>
  <Application>Microsoft Office PowerPoint</Application>
  <PresentationFormat>Widescreen</PresentationFormat>
  <Paragraphs>40</Paragraphs>
  <Slides>13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#9Slide04 SFU Belle</vt:lpstr>
      <vt:lpstr>Arial</vt:lpstr>
      <vt:lpstr>Arial-Rounded</vt:lpstr>
      <vt:lpstr>AvantGarde</vt:lpstr>
      <vt:lpstr>Calibri</vt:lpstr>
      <vt:lpstr>HP-087</vt:lpstr>
      <vt:lpstr>ITC Avant Garde Std Bk</vt:lpstr>
      <vt:lpstr>SVN-Poky's</vt:lpstr>
      <vt:lpstr>SVN-Ziclets</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Hà Nguyễn Thị Thu</cp:lastModifiedBy>
  <cp:revision>14</cp:revision>
  <dcterms:created xsi:type="dcterms:W3CDTF">2021-12-21T12:51:08Z</dcterms:created>
  <dcterms:modified xsi:type="dcterms:W3CDTF">2022-10-09T09:32:31Z</dcterms:modified>
</cp:coreProperties>
</file>