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314" r:id="rId2"/>
    <p:sldId id="427" r:id="rId3"/>
    <p:sldId id="450" r:id="rId4"/>
    <p:sldId id="349" r:id="rId5"/>
    <p:sldId id="330" r:id="rId6"/>
    <p:sldId id="432" r:id="rId7"/>
    <p:sldId id="452" r:id="rId8"/>
    <p:sldId id="453" r:id="rId9"/>
    <p:sldId id="455" r:id="rId10"/>
    <p:sldId id="454" r:id="rId11"/>
    <p:sldId id="457" r:id="rId12"/>
    <p:sldId id="456" r:id="rId13"/>
    <p:sldId id="458" r:id="rId14"/>
    <p:sldId id="459" r:id="rId15"/>
    <p:sldId id="460" r:id="rId16"/>
    <p:sldId id="336" r:id="rId17"/>
    <p:sldId id="451" r:id="rId18"/>
    <p:sldId id="448" r:id="rId19"/>
    <p:sldId id="461" r:id="rId20"/>
    <p:sldId id="449" r:id="rId21"/>
    <p:sldId id="271" r:id="rId22"/>
  </p:sldIdLst>
  <p:sldSz cx="16276638" cy="9144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4CEE9"/>
    <a:srgbClr val="B2DCF6"/>
    <a:srgbClr val="FFECCC"/>
    <a:srgbClr val="D0E39B"/>
    <a:srgbClr val="FF6600"/>
    <a:srgbClr val="0000FF"/>
    <a:srgbClr val="F7D8BB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72424" autoAdjust="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0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 chức cho HS sắp xếp thứ tự vào bảng con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35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 này GV nên in cho HS thẻ và cho HS thi dán lên bảng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9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6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67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6.wdp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emf"/><Relationship Id="rId7" Type="http://schemas.openxmlformats.org/officeDocument/2006/relationships/image" Target="../media/image4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045345" y="6536267"/>
            <a:ext cx="7957956" cy="1138620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79801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9310B0-8869-7427-BADC-C476E32FE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4953000"/>
            <a:ext cx="5638800" cy="361925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E22E734-43D2-6959-9549-F6D39ADEC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4125" r="51421" b="41341"/>
          <a:stretch/>
        </p:blipFill>
        <p:spPr>
          <a:xfrm>
            <a:off x="5966542" y="1925703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8761308-3405-148F-5121-E5C3CB397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24191" r="8471" b="41275"/>
          <a:stretch/>
        </p:blipFill>
        <p:spPr>
          <a:xfrm>
            <a:off x="10652919" y="1925703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100992E-A1EA-EF16-C052-50D895CA9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9987" r="51590" b="5479"/>
          <a:stretch/>
        </p:blipFill>
        <p:spPr>
          <a:xfrm>
            <a:off x="5966542" y="5524744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C6FF68C-8718-2E35-AF6A-B5D65E51A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59987" r="8471" b="5479"/>
          <a:stretch/>
        </p:blipFill>
        <p:spPr>
          <a:xfrm>
            <a:off x="10652919" y="5524744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174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88945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3CCCE28-2263-1BCB-2AB9-442C7AB5A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9987" r="51590" b="5479"/>
          <a:stretch/>
        </p:blipFill>
        <p:spPr>
          <a:xfrm>
            <a:off x="119303" y="2244459"/>
            <a:ext cx="8124571" cy="639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8CE59A5F-FD83-3AE0-DF0D-154C3849F0B0}"/>
              </a:ext>
            </a:extLst>
          </p:cNvPr>
          <p:cNvSpPr/>
          <p:nvPr/>
        </p:nvSpPr>
        <p:spPr>
          <a:xfrm>
            <a:off x="8595519" y="3352800"/>
            <a:ext cx="7222205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 chỉnh hướng chiếu sáng không để ánh sáng chiếu vào mắt.</a:t>
            </a:r>
            <a:endParaRPr lang="en-US" sz="4400" b="1" dirty="0">
              <a:solidFill>
                <a:srgbClr val="0000CC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0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79801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9310B0-8869-7427-BADC-C476E32FE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4953000"/>
            <a:ext cx="5638800" cy="361925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E22E734-43D2-6959-9549-F6D39ADEC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4125" r="51421" b="41341"/>
          <a:stretch/>
        </p:blipFill>
        <p:spPr>
          <a:xfrm>
            <a:off x="5966542" y="1925703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8761308-3405-148F-5121-E5C3CB397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24191" r="8471" b="41275"/>
          <a:stretch/>
        </p:blipFill>
        <p:spPr>
          <a:xfrm>
            <a:off x="10652919" y="1925703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100992E-A1EA-EF16-C052-50D895CA9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9987" r="51590" b="5479"/>
          <a:stretch/>
        </p:blipFill>
        <p:spPr>
          <a:xfrm>
            <a:off x="5966542" y="5524744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C6FF68C-8718-2E35-AF6A-B5D65E51A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59987" r="8471" b="5479"/>
          <a:stretch/>
        </p:blipFill>
        <p:spPr>
          <a:xfrm>
            <a:off x="10652919" y="5524744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097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88945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1F19D6C-6A4F-9F4C-C2DF-FCBD79396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59987" r="8471" b="5479"/>
          <a:stretch/>
        </p:blipFill>
        <p:spPr>
          <a:xfrm>
            <a:off x="31810" y="2244458"/>
            <a:ext cx="8646227" cy="651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E7EC20A1-CD6C-3746-7E9B-33FAB69D5193}"/>
              </a:ext>
            </a:extLst>
          </p:cNvPr>
          <p:cNvSpPr/>
          <p:nvPr/>
        </p:nvSpPr>
        <p:spPr>
          <a:xfrm>
            <a:off x="9006615" y="3657600"/>
            <a:ext cx="6811109" cy="2653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sờ tay vào bóng đèn khi đèn đang sáng.</a:t>
            </a:r>
            <a:endParaRPr lang="en-US" sz="4800" b="1" dirty="0">
              <a:solidFill>
                <a:srgbClr val="0000CC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DAB155C-9A54-8E02-01C5-E90F5BE69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06D172E-C60D-CF74-1881-D21EF0288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19" y="2148357"/>
            <a:ext cx="6248461" cy="4339286"/>
          </a:xfrm>
          <a:prstGeom prst="rect">
            <a:avLst/>
          </a:prstGeom>
        </p:spPr>
      </p:pic>
      <p:pic>
        <p:nvPicPr>
          <p:cNvPr id="6" name="Hình ảnh 5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F782DF6-0584-64E3-3897-4B463DF87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2819400"/>
            <a:ext cx="8610600" cy="6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>
            <a:extLst>
              <a:ext uri="{FF2B5EF4-FFF2-40B4-BE49-F238E27FC236}">
                <a16:creationId xmlns:a16="http://schemas.microsoft.com/office/drawing/2014/main" id="{782E6988-2CBF-73E4-9439-16D8C0442F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046" b="8380"/>
          <a:stretch/>
        </p:blipFill>
        <p:spPr>
          <a:xfrm>
            <a:off x="594070" y="3079844"/>
            <a:ext cx="7296150" cy="1457385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63EA9426-927B-B786-DAB1-6B6A6848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70" y="4676049"/>
            <a:ext cx="7543800" cy="1552575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6AB95932-61AB-0F88-7040-64B11DCBF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70" y="6367443"/>
            <a:ext cx="7572375" cy="1524000"/>
          </a:xfrm>
          <a:prstGeom prst="rect">
            <a:avLst/>
          </a:prstGeom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9CC55F56-B227-ED9B-8192-7E629923FC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40"/>
          <a:stretch/>
        </p:blipFill>
        <p:spPr>
          <a:xfrm>
            <a:off x="8138319" y="3038475"/>
            <a:ext cx="7296151" cy="1533525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C8EA5423-899F-849C-BBF2-6405D1A6A4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319" y="4707742"/>
            <a:ext cx="7486650" cy="1447800"/>
          </a:xfrm>
          <a:prstGeom prst="rect">
            <a:avLst/>
          </a:prstGeom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2C22637D-3985-C229-E85E-D8A35AA54C7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10216"/>
          <a:stretch/>
        </p:blipFill>
        <p:spPr>
          <a:xfrm>
            <a:off x="8138319" y="6291283"/>
            <a:ext cx="7343775" cy="1470936"/>
          </a:xfrm>
          <a:prstGeom prst="rect">
            <a:avLst/>
          </a:prstGeom>
        </p:spPr>
      </p:pic>
      <p:pic>
        <p:nvPicPr>
          <p:cNvPr id="19" name="Picture 30">
            <a:extLst>
              <a:ext uri="{FF2B5EF4-FFF2-40B4-BE49-F238E27FC236}">
                <a16:creationId xmlns:a16="http://schemas.microsoft.com/office/drawing/2014/main" id="{DBE0AAC8-B981-AE77-D1BA-DF09ADBF14A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236509" y="2874021"/>
            <a:ext cx="1420431" cy="1247918"/>
          </a:xfrm>
          <a:prstGeom prst="rect">
            <a:avLst/>
          </a:prstGeom>
        </p:spPr>
      </p:pic>
      <p:pic>
        <p:nvPicPr>
          <p:cNvPr id="20" name="Picture 31">
            <a:extLst>
              <a:ext uri="{FF2B5EF4-FFF2-40B4-BE49-F238E27FC236}">
                <a16:creationId xmlns:a16="http://schemas.microsoft.com/office/drawing/2014/main" id="{08B669BB-6403-68EB-609D-0D39696AD3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9813" y="6434203"/>
            <a:ext cx="1039903" cy="1039903"/>
          </a:xfrm>
          <a:prstGeom prst="rect">
            <a:avLst/>
          </a:prstGeom>
        </p:spPr>
      </p:pic>
      <p:pic>
        <p:nvPicPr>
          <p:cNvPr id="21" name="Picture 37">
            <a:extLst>
              <a:ext uri="{FF2B5EF4-FFF2-40B4-BE49-F238E27FC236}">
                <a16:creationId xmlns:a16="http://schemas.microsoft.com/office/drawing/2014/main" id="{2BA00FEC-59AC-2A8D-AA21-E6ACB551AC9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236509" y="4445135"/>
            <a:ext cx="1478752" cy="1247918"/>
          </a:xfrm>
          <a:prstGeom prst="rect">
            <a:avLst/>
          </a:prstGeom>
        </p:spPr>
      </p:pic>
      <p:pic>
        <p:nvPicPr>
          <p:cNvPr id="22" name="Picture 38">
            <a:extLst>
              <a:ext uri="{FF2B5EF4-FFF2-40B4-BE49-F238E27FC236}">
                <a16:creationId xmlns:a16="http://schemas.microsoft.com/office/drawing/2014/main" id="{F177F9D5-A282-4488-A0F6-1D93B643C0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2947" y="3262035"/>
            <a:ext cx="1006062" cy="1006062"/>
          </a:xfrm>
          <a:prstGeom prst="rect">
            <a:avLst/>
          </a:prstGeom>
        </p:spPr>
      </p:pic>
      <p:pic>
        <p:nvPicPr>
          <p:cNvPr id="23" name="Picture 39">
            <a:extLst>
              <a:ext uri="{FF2B5EF4-FFF2-40B4-BE49-F238E27FC236}">
                <a16:creationId xmlns:a16="http://schemas.microsoft.com/office/drawing/2014/main" id="{5A567F4B-DF7E-D515-BE6D-BD44202892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69824" y="4895473"/>
            <a:ext cx="1006062" cy="1006062"/>
          </a:xfrm>
          <a:prstGeom prst="rect">
            <a:avLst/>
          </a:prstGeom>
        </p:spPr>
      </p:pic>
      <p:pic>
        <p:nvPicPr>
          <p:cNvPr id="24" name="Picture 40">
            <a:extLst>
              <a:ext uri="{FF2B5EF4-FFF2-40B4-BE49-F238E27FC236}">
                <a16:creationId xmlns:a16="http://schemas.microsoft.com/office/drawing/2014/main" id="{83B0FADF-AC5F-D6DE-6647-AF4D498625A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7875830" y="6479015"/>
            <a:ext cx="1132864" cy="1247918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1A36D980-36A2-2E75-C1C5-6797B37593A1}"/>
              </a:ext>
            </a:extLst>
          </p:cNvPr>
          <p:cNvSpPr txBox="1"/>
          <p:nvPr/>
        </p:nvSpPr>
        <p:spPr>
          <a:xfrm>
            <a:off x="594678" y="1149996"/>
            <a:ext cx="152230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 vào thông tin dưới đây, hãy chỉ ra đâu là việc nên và không nên làm khi sử dụng đèn học.</a:t>
            </a:r>
            <a:endParaRPr lang="en-US" sz="44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CD1F0D38-1495-524B-D678-48C8800D9FC2}"/>
              </a:ext>
            </a:extLst>
          </p:cNvPr>
          <p:cNvSpPr/>
          <p:nvPr/>
        </p:nvSpPr>
        <p:spPr>
          <a:xfrm>
            <a:off x="4595020" y="150011"/>
            <a:ext cx="7086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nl-NL" sz="44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 hay không nên?</a:t>
            </a:r>
            <a:endParaRPr lang="en-US" sz="44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6C8BDFC-53AA-3924-B7EF-84F79EAD5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3" y="294632"/>
            <a:ext cx="16093472" cy="8046736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EDD4703F-7C25-3F6C-ED27-82077BECD70D}"/>
              </a:ext>
            </a:extLst>
          </p:cNvPr>
          <p:cNvSpPr txBox="1"/>
          <p:nvPr/>
        </p:nvSpPr>
        <p:spPr>
          <a:xfrm rot="192740">
            <a:off x="4526517" y="2477708"/>
            <a:ext cx="8138037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V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SVN-Poky's" panose="020B0606040200020203" pitchFamily="34" charset="0"/>
              </a:rPr>
              <a:t>ậ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 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d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SVN-Poky's" panose="020B0606040200020203" pitchFamily="34" charset="0"/>
              </a:rPr>
              <a:t>ụ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VN-Poky's" panose="020B0606040200020203" pitchFamily="34" charset="0"/>
              </a:rPr>
              <a:t>n</a:t>
            </a:r>
            <a:r>
              <a:rPr lang="en-US" sz="10666" b="1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latin typeface="SVN-Poky's" panose="020B0606040200020203" pitchFamily="34" charset="0"/>
              </a:rPr>
              <a:t>g</a:t>
            </a:r>
            <a:endParaRPr lang="en-US" sz="10666" b="1" dirty="0">
              <a:ln>
                <a:solidFill>
                  <a:sysClr val="windowText" lastClr="000000"/>
                </a:solidFill>
              </a:ln>
              <a:solidFill>
                <a:srgbClr val="FF9933"/>
              </a:solidFill>
              <a:latin typeface="SVN-Poky's" panose="020B0606040200020203" pitchFamily="34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93EDEA49-9849-DF39-EB78-B094FC93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82" y="4122555"/>
            <a:ext cx="4344007" cy="51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B3F5F575-F712-1941-AE8C-2536294A6B0E}"/>
              </a:ext>
            </a:extLst>
          </p:cNvPr>
          <p:cNvSpPr/>
          <p:nvPr/>
        </p:nvSpPr>
        <p:spPr>
          <a:xfrm>
            <a:off x="943513" y="838200"/>
            <a:ext cx="14915484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với bạn về sử dụng đèn học an toàn hàng ngày của em.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9B86035-7D0C-9CEF-70B7-6C1A5D64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59018">
            <a:off x="-242702" y="790439"/>
            <a:ext cx="1942327" cy="1591194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DC9956D5-D302-1417-45E8-485A2A5DDAB5}"/>
              </a:ext>
            </a:extLst>
          </p:cNvPr>
          <p:cNvSpPr txBox="1"/>
          <p:nvPr/>
        </p:nvSpPr>
        <p:spPr>
          <a:xfrm>
            <a:off x="432900" y="2567090"/>
            <a:ext cx="15834519" cy="5919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loại đèn chống cận, đặt đèn ngay ngắn bên trái bàn học.</a:t>
            </a:r>
          </a:p>
          <a:p>
            <a:pPr algn="l">
              <a:lnSpc>
                <a:spcPct val="120000"/>
              </a:lnSpc>
            </a:pPr>
            <a:r>
              <a:rPr lang="en-US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Trước khi sử dụng: điều chỉnh độ sáng và hướng chiếu sáng phù hợp.</a:t>
            </a:r>
          </a:p>
          <a:p>
            <a:pPr algn="l">
              <a:lnSpc>
                <a:spcPct val="120000"/>
              </a:lnSpc>
            </a:pPr>
            <a:r>
              <a:rPr lang="en-US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 đèn có dấu hiệu bất thường: báo với người lớn để có cách xử lí an toàn nhất.</a:t>
            </a:r>
          </a:p>
          <a:p>
            <a:pPr algn="l">
              <a:lnSpc>
                <a:spcPct val="120000"/>
              </a:lnSpc>
            </a:pPr>
            <a:r>
              <a:rPr lang="en-US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4000" b="1" i="0" dirty="0">
                <a:solidFill>
                  <a:srgbClr val="0070C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Tắt đèn sau khi sử dụng một thời gian để đèn bớt nóng mới tiến hành vệ sinh hoặc di chuyển đèn.</a:t>
            </a:r>
          </a:p>
        </p:txBody>
      </p:sp>
    </p:spTree>
    <p:extLst>
      <p:ext uri="{BB962C8B-B14F-4D97-AF65-F5344CB8AC3E}">
        <p14:creationId xmlns:p14="http://schemas.microsoft.com/office/powerpoint/2010/main" val="365000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73E0621F-992B-464F-9BB1-62C76A6A0F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11702" r="8684" b="11703"/>
          <a:stretch/>
        </p:blipFill>
        <p:spPr>
          <a:xfrm>
            <a:off x="25950" y="1828800"/>
            <a:ext cx="16116300" cy="617220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0C03FBB-7FC6-8214-0631-07A3B4A1CBF7}"/>
              </a:ext>
            </a:extLst>
          </p:cNvPr>
          <p:cNvSpPr txBox="1"/>
          <p:nvPr/>
        </p:nvSpPr>
        <p:spPr>
          <a:xfrm>
            <a:off x="4937919" y="589002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NHỚ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NHÉ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CÁC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latin typeface="SVN-Poky's" panose="020B0606040200020203" pitchFamily="34" charset="0"/>
              </a:rPr>
              <a:t> </a:t>
            </a:r>
            <a:r>
              <a:rPr lang="en-US" sz="660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SVN-Poky's" panose="020B0606040200020203" pitchFamily="34" charset="0"/>
              </a:rPr>
              <a:t>BẠN</a:t>
            </a:r>
          </a:p>
        </p:txBody>
      </p:sp>
    </p:spTree>
    <p:extLst>
      <p:ext uri="{BB962C8B-B14F-4D97-AF65-F5344CB8AC3E}">
        <p14:creationId xmlns:p14="http://schemas.microsoft.com/office/powerpoint/2010/main" val="42890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9CE4AE6-BAED-6A32-974A-52E6C7A84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t="12222" r="10371" b="13333"/>
          <a:stretch/>
        </p:blipFill>
        <p:spPr>
          <a:xfrm>
            <a:off x="70216" y="1219199"/>
            <a:ext cx="16145303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A0C32DC-F84A-8A95-2080-707A82261ADF}"/>
              </a:ext>
            </a:extLst>
          </p:cNvPr>
          <p:cNvSpPr txBox="1"/>
          <p:nvPr/>
        </p:nvSpPr>
        <p:spPr>
          <a:xfrm>
            <a:off x="1280319" y="4724400"/>
            <a:ext cx="804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B0F0"/>
                </a:solidFill>
                <a:latin typeface="HP-087" panose="020B0803050302020204" pitchFamily="34" charset="0"/>
              </a:rPr>
              <a:t>TUẦN 6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E34EDE5-8438-ADF6-8BD5-ABBF9A8AD49E}"/>
              </a:ext>
            </a:extLst>
          </p:cNvPr>
          <p:cNvSpPr txBox="1"/>
          <p:nvPr/>
        </p:nvSpPr>
        <p:spPr>
          <a:xfrm>
            <a:off x="137319" y="6293335"/>
            <a:ext cx="10439400" cy="267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#9Slide05 Legendaria" panose="03030000000007000000" pitchFamily="66" charset="0"/>
              </a:rPr>
              <a:t>Bài 2: Sử dụng đèn học</a:t>
            </a:r>
          </a:p>
          <a:p>
            <a:pPr algn="ctr">
              <a:lnSpc>
                <a:spcPct val="150000"/>
              </a:lnSpc>
            </a:pPr>
            <a:r>
              <a:rPr lang="en-US" sz="600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(Tiết 4)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9CF503C-9834-0D47-9A57-1B8E332DC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6002000" cy="800100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E067FFAF-915C-4A82-D42A-1C7034D0A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281" y="4419600"/>
            <a:ext cx="6420746" cy="45059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D61F5DF-E9AB-EACC-B0FA-36E7CAADE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1242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59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1421264-3019-E2A4-8734-24214CA8E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8" name="Hình ảnh 7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C75D809-88E7-38D9-224B-EB448DD3F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10" name="Hình ảnh 9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4D429AF-EA92-D23C-EB7A-8DF160E8A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E7E33D7-E390-BA25-6769-B9B71BF1E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5" name="Hình ảnh 4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C2E829B4-E80B-85A6-B6CC-DCE82D186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5CBE2-7AD3-AB9B-51FB-60AD9C184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2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2298B54-5DEE-9909-D959-140692435E04}"/>
              </a:ext>
            </a:extLst>
          </p:cNvPr>
          <p:cNvSpPr txBox="1"/>
          <p:nvPr/>
        </p:nvSpPr>
        <p:spPr>
          <a:xfrm>
            <a:off x="5585619" y="152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92D050"/>
                </a:solidFill>
                <a:latin typeface="SVN-Poky's" panose="020B0606040200020203" pitchFamily="34" charset="0"/>
              </a:rPr>
              <a:t>Ai nhanh hơn?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47F260C-B6C8-CE9C-C3A2-540C8191255B}"/>
              </a:ext>
            </a:extLst>
          </p:cNvPr>
          <p:cNvSpPr txBox="1"/>
          <p:nvPr/>
        </p:nvSpPr>
        <p:spPr>
          <a:xfrm>
            <a:off x="1661319" y="1136904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 xếp đúng trình tự các thao tác sử dụng đèn.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9DEF72F-9A51-C7AF-C5C0-6B157556E203}"/>
              </a:ext>
            </a:extLst>
          </p:cNvPr>
          <p:cNvGrpSpPr/>
          <p:nvPr/>
        </p:nvGrpSpPr>
        <p:grpSpPr>
          <a:xfrm>
            <a:off x="2711513" y="2319103"/>
            <a:ext cx="3352800" cy="1447800"/>
            <a:chOff x="1051719" y="2286000"/>
            <a:chExt cx="3352800" cy="1447800"/>
          </a:xfrm>
        </p:grpSpPr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C1F22810-305E-7308-C802-BFC2CBC68F1B}"/>
                </a:ext>
              </a:extLst>
            </p:cNvPr>
            <p:cNvSpPr/>
            <p:nvPr/>
          </p:nvSpPr>
          <p:spPr>
            <a:xfrm>
              <a:off x="1051719" y="2286000"/>
              <a:ext cx="3352800" cy="1447800"/>
            </a:xfrm>
            <a:prstGeom prst="roundRect">
              <a:avLst>
                <a:gd name="adj" fmla="val 50000"/>
              </a:avLst>
            </a:prstGeom>
            <a:solidFill>
              <a:srgbClr val="D0E39B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Bật đèn </a:t>
              </a: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0636BBCF-920E-700C-2662-DFE945900E53}"/>
                </a:ext>
              </a:extLst>
            </p:cNvPr>
            <p:cNvSpPr/>
            <p:nvPr/>
          </p:nvSpPr>
          <p:spPr>
            <a:xfrm>
              <a:off x="1204119" y="2572592"/>
              <a:ext cx="874617" cy="874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/>
                <a:t>1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A3770AF-A298-3AFA-B798-420B0355FE3B}"/>
              </a:ext>
            </a:extLst>
          </p:cNvPr>
          <p:cNvGrpSpPr/>
          <p:nvPr/>
        </p:nvGrpSpPr>
        <p:grpSpPr>
          <a:xfrm>
            <a:off x="8900317" y="2319103"/>
            <a:ext cx="5791202" cy="1447800"/>
            <a:chOff x="5318919" y="2286000"/>
            <a:chExt cx="5791202" cy="1447800"/>
          </a:xfrm>
        </p:grpSpPr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91DF93C5-D80B-7507-84A4-6704AEDF1FFA}"/>
                </a:ext>
              </a:extLst>
            </p:cNvPr>
            <p:cNvSpPr/>
            <p:nvPr/>
          </p:nvSpPr>
          <p:spPr>
            <a:xfrm>
              <a:off x="5318919" y="2286000"/>
              <a:ext cx="5791202" cy="1447800"/>
            </a:xfrm>
            <a:prstGeom prst="roundRect">
              <a:avLst>
                <a:gd name="adj" fmla="val 50000"/>
              </a:avLst>
            </a:prstGeom>
            <a:solidFill>
              <a:srgbClr val="FFECCC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Điều chỉnh độ sáng </a:t>
              </a:r>
            </a:p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 hướng chiếu sáng</a:t>
              </a:r>
            </a:p>
          </p:txBody>
        </p:sp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90982310-1D7D-A6B7-36D0-6811309529FA}"/>
                </a:ext>
              </a:extLst>
            </p:cNvPr>
            <p:cNvSpPr/>
            <p:nvPr/>
          </p:nvSpPr>
          <p:spPr>
            <a:xfrm>
              <a:off x="5491210" y="2572592"/>
              <a:ext cx="874617" cy="874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/>
                <a:t>2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2FD007F3-FE61-CB33-D629-0DFFD03DBF24}"/>
              </a:ext>
            </a:extLst>
          </p:cNvPr>
          <p:cNvGrpSpPr/>
          <p:nvPr/>
        </p:nvGrpSpPr>
        <p:grpSpPr>
          <a:xfrm>
            <a:off x="2711513" y="4038600"/>
            <a:ext cx="4287091" cy="1447800"/>
            <a:chOff x="1641427" y="4236565"/>
            <a:chExt cx="4287091" cy="1447800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9F4AC0E6-7626-7F5A-608E-89DA1F8134CD}"/>
                </a:ext>
              </a:extLst>
            </p:cNvPr>
            <p:cNvSpPr/>
            <p:nvPr/>
          </p:nvSpPr>
          <p:spPr>
            <a:xfrm>
              <a:off x="1641427" y="4236565"/>
              <a:ext cx="4287091" cy="1447800"/>
            </a:xfrm>
            <a:prstGeom prst="roundRect">
              <a:avLst>
                <a:gd name="adj" fmla="val 50000"/>
              </a:avLst>
            </a:prstGeom>
            <a:solidFill>
              <a:srgbClr val="B2DCF6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Tắt đèn khi</a:t>
              </a:r>
            </a:p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không sử dụng</a:t>
              </a: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9135AA9E-6267-7F35-C81E-60F3429D0AE9}"/>
                </a:ext>
              </a:extLst>
            </p:cNvPr>
            <p:cNvSpPr/>
            <p:nvPr/>
          </p:nvSpPr>
          <p:spPr>
            <a:xfrm>
              <a:off x="1777302" y="4523157"/>
              <a:ext cx="874617" cy="874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/>
                <a:t>3</a:t>
              </a: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5AF04E5E-B6C9-1E89-A7E8-4E95684D506B}"/>
              </a:ext>
            </a:extLst>
          </p:cNvPr>
          <p:cNvGrpSpPr/>
          <p:nvPr/>
        </p:nvGrpSpPr>
        <p:grpSpPr>
          <a:xfrm>
            <a:off x="8900317" y="4038600"/>
            <a:ext cx="3352800" cy="1447800"/>
            <a:chOff x="6766719" y="4236565"/>
            <a:chExt cx="3352800" cy="1447800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id="{C09F8E2A-C9DD-3071-6B22-A0BE39D50789}"/>
                </a:ext>
              </a:extLst>
            </p:cNvPr>
            <p:cNvSpPr/>
            <p:nvPr/>
          </p:nvSpPr>
          <p:spPr>
            <a:xfrm>
              <a:off x="6766719" y="4236565"/>
              <a:ext cx="3352800" cy="1447800"/>
            </a:xfrm>
            <a:prstGeom prst="roundRect">
              <a:avLst>
                <a:gd name="adj" fmla="val 50000"/>
              </a:avLst>
            </a:prstGeom>
            <a:solidFill>
              <a:srgbClr val="C4CEE9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Đặt đèn</a:t>
              </a:r>
            </a:p>
            <a:p>
              <a:pPr algn="r"/>
              <a:r>
                <a:rPr lang="en-US" sz="3200" b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đúng vị trí</a:t>
              </a: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79EC4AA5-5FFD-4CF0-2E40-9490B5D19A67}"/>
                </a:ext>
              </a:extLst>
            </p:cNvPr>
            <p:cNvSpPr/>
            <p:nvPr/>
          </p:nvSpPr>
          <p:spPr>
            <a:xfrm>
              <a:off x="6949585" y="4523157"/>
              <a:ext cx="874617" cy="8746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/>
                <a:t>4</a:t>
              </a:r>
            </a:p>
          </p:txBody>
        </p:sp>
      </p:grp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63D3990D-4E3C-FA6F-7C1B-CB66676302B1}"/>
              </a:ext>
            </a:extLst>
          </p:cNvPr>
          <p:cNvSpPr/>
          <p:nvPr/>
        </p:nvSpPr>
        <p:spPr>
          <a:xfrm>
            <a:off x="2757916" y="5715000"/>
            <a:ext cx="10760806" cy="9906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3333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 TỰ ĐÚNG LÀ: </a:t>
            </a:r>
            <a:r>
              <a:rPr lang="en-US" sz="54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– 1 – 2 – 3 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FE495AD-B033-BC9E-2187-274419BE1D54}"/>
              </a:ext>
            </a:extLst>
          </p:cNvPr>
          <p:cNvSpPr txBox="1"/>
          <p:nvPr/>
        </p:nvSpPr>
        <p:spPr>
          <a:xfrm>
            <a:off x="137320" y="7086600"/>
            <a:ext cx="16139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333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vị trí đặt đèn học, bật đèn, điều chỉnh độ sáng, điều chỉnh hướng chiếu sáng, tắt đèn khi không sử dụng.</a:t>
            </a:r>
          </a:p>
        </p:txBody>
      </p:sp>
    </p:spTree>
    <p:extLst>
      <p:ext uri="{BB962C8B-B14F-4D97-AF65-F5344CB8AC3E}">
        <p14:creationId xmlns:p14="http://schemas.microsoft.com/office/powerpoint/2010/main" val="36304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94791-D0DA-41DF-BB7D-0CE7D4AA0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089" y="3145413"/>
            <a:ext cx="8722100" cy="2853175"/>
          </a:xfrm>
          <a:prstGeom prst="rect">
            <a:avLst/>
          </a:prstGeom>
        </p:spPr>
      </p:pic>
      <p:pic>
        <p:nvPicPr>
          <p:cNvPr id="8" name="Hình ảnh 7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07D742C5-44C9-B28F-9E17-B387BCF7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F812C12-3CA2-5E2F-C6AD-A3B67876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16" name="Hình ảnh 15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96D72020-3154-5B39-4CDF-AFDD89BFD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18" name="Hình ảnh 17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B0C9E7EA-2D83-E1DA-56B6-4A49B19B6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C92B4BAE-6720-5C55-EA34-E06FDBD897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79801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9310B0-8869-7427-BADC-C476E32FE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4953000"/>
            <a:ext cx="5638800" cy="361925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E22E734-43D2-6959-9549-F6D39ADEC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4125" r="51421" b="41341"/>
          <a:stretch/>
        </p:blipFill>
        <p:spPr>
          <a:xfrm>
            <a:off x="5966542" y="1925703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8761308-3405-148F-5121-E5C3CB397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24191" r="8471" b="41275"/>
          <a:stretch/>
        </p:blipFill>
        <p:spPr>
          <a:xfrm>
            <a:off x="10652919" y="1925703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100992E-A1EA-EF16-C052-50D895CA9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9987" r="51590" b="5479"/>
          <a:stretch/>
        </p:blipFill>
        <p:spPr>
          <a:xfrm>
            <a:off x="5966542" y="5524744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C6FF68C-8718-2E35-AF6A-B5D65E51A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59987" r="8471" b="5479"/>
          <a:stretch/>
        </p:blipFill>
        <p:spPr>
          <a:xfrm>
            <a:off x="10652919" y="5524744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F85C7F84-3706-270F-0848-910D3889D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4125" r="51421" b="41341"/>
          <a:stretch/>
        </p:blipFill>
        <p:spPr>
          <a:xfrm>
            <a:off x="594677" y="2244459"/>
            <a:ext cx="8153241" cy="6420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88945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7A6A136-B4A9-0973-1663-D36355E95FD0}"/>
              </a:ext>
            </a:extLst>
          </p:cNvPr>
          <p:cNvSpPr/>
          <p:nvPr/>
        </p:nvSpPr>
        <p:spPr>
          <a:xfrm>
            <a:off x="9357519" y="3962400"/>
            <a:ext cx="5829736" cy="1767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 đặt bàn học ở vị trí chắc chắn.</a:t>
            </a:r>
            <a:endParaRPr lang="en-US" sz="4800" b="1" dirty="0">
              <a:solidFill>
                <a:srgbClr val="0000CC"/>
              </a:solidFill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79801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9310B0-8869-7427-BADC-C476E32FE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8" y="4953000"/>
            <a:ext cx="5638800" cy="3619256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E22E734-43D2-6959-9549-F6D39ADEC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24125" r="51421" b="41341"/>
          <a:stretch/>
        </p:blipFill>
        <p:spPr>
          <a:xfrm>
            <a:off x="5966542" y="1925703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8761308-3405-148F-5121-E5C3CB397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24191" r="8471" b="41275"/>
          <a:stretch/>
        </p:blipFill>
        <p:spPr>
          <a:xfrm>
            <a:off x="10652919" y="1925703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100992E-A1EA-EF16-C052-50D895CA9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59987" r="51590" b="5479"/>
          <a:stretch/>
        </p:blipFill>
        <p:spPr>
          <a:xfrm>
            <a:off x="5966542" y="5524744"/>
            <a:ext cx="4596166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C6FF68C-8718-2E35-AF6A-B5D65E51AC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59987" r="8471" b="5479"/>
          <a:stretch/>
        </p:blipFill>
        <p:spPr>
          <a:xfrm>
            <a:off x="10652919" y="5524744"/>
            <a:ext cx="4800600" cy="361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82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4DE92F62-4254-CA67-A622-219F6BD3B6F2}"/>
              </a:ext>
            </a:extLst>
          </p:cNvPr>
          <p:cNvSpPr txBox="1"/>
          <p:nvPr/>
        </p:nvSpPr>
        <p:spPr>
          <a:xfrm>
            <a:off x="594678" y="889459"/>
            <a:ext cx="152230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hãy chia sẻ với bạn về những tình huống mất an toàn khi sử dụng đèn học được thể hiện trong các hình dưới đây.</a:t>
            </a:r>
            <a:endParaRPr lang="en-US" sz="4000" b="1" i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441D67-4C8C-C5E8-D52F-1F8E2D1709C1}"/>
              </a:ext>
            </a:extLst>
          </p:cNvPr>
          <p:cNvSpPr/>
          <p:nvPr/>
        </p:nvSpPr>
        <p:spPr>
          <a:xfrm>
            <a:off x="3794919" y="150012"/>
            <a:ext cx="12022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nl-NL" sz="4000" b="1">
                <a:solidFill>
                  <a:srgbClr val="00B0F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 toàn khi sử dụng đèn học.</a:t>
            </a:r>
            <a:endParaRPr lang="en-US" sz="4000" b="1">
              <a:solidFill>
                <a:srgbClr val="00B0F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0217A0B-13E1-57C4-E858-1B0EAAFEE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6" t="24191" r="8471" b="41275"/>
          <a:stretch/>
        </p:blipFill>
        <p:spPr>
          <a:xfrm>
            <a:off x="289719" y="2236344"/>
            <a:ext cx="8686800" cy="654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5CA3DCB-FD09-38FD-D74D-3C8A7EA7FA75}"/>
              </a:ext>
            </a:extLst>
          </p:cNvPr>
          <p:cNvSpPr/>
          <p:nvPr/>
        </p:nvSpPr>
        <p:spPr>
          <a:xfrm>
            <a:off x="9298943" y="3886200"/>
            <a:ext cx="6518781" cy="2653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nl-NL" sz="48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sử dụng đèn có ánh sáng yếu hoặc nhấp nháy</a:t>
            </a:r>
            <a:r>
              <a:rPr lang="nl-NL" sz="4800" b="1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4800" b="1" dirty="0">
              <a:solidFill>
                <a:srgbClr val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4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10221</TotalTime>
  <Words>628</Words>
  <Application>Microsoft Office PowerPoint</Application>
  <PresentationFormat>Custom</PresentationFormat>
  <Paragraphs>59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#9Slide05 Legendaria</vt:lpstr>
      <vt:lpstr>Arial</vt:lpstr>
      <vt:lpstr>AvantGarde</vt:lpstr>
      <vt:lpstr>Calibri</vt:lpstr>
      <vt:lpstr>HP-087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1145</cp:revision>
  <dcterms:created xsi:type="dcterms:W3CDTF">2008-09-09T22:52:10Z</dcterms:created>
  <dcterms:modified xsi:type="dcterms:W3CDTF">2022-10-09T09:25:22Z</dcterms:modified>
</cp:coreProperties>
</file>