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94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P001 4 hàng" panose="020B0603050302020204" pitchFamily="3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bUTsAEqcW924RWCae8HYBVp2F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3"/>
          <p:cNvGrpSpPr/>
          <p:nvPr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0" name="Google Shape;10;p23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3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Google Shape;13;p23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00800" y="0"/>
            <a:ext cx="1391200" cy="1761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3"/>
          <p:cNvSpPr txBox="1"/>
          <p:nvPr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Tiếng Việt 3</a:t>
            </a:r>
            <a:endParaRPr/>
          </a:p>
        </p:txBody>
      </p:sp>
      <p:pic>
        <p:nvPicPr>
          <p:cNvPr id="15" name="Google Shape;15;p23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3"/>
          <p:cNvSpPr txBox="1"/>
          <p:nvPr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Tiếng Việt 3</a:t>
            </a:r>
            <a:endParaRPr/>
          </a:p>
        </p:txBody>
      </p:sp>
      <p:pic>
        <p:nvPicPr>
          <p:cNvPr id="17" name="Google Shape;1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449" y="0"/>
            <a:ext cx="4639376" cy="85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4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4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4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8" y="411474"/>
            <a:ext cx="12070104" cy="603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/>
          <p:nvPr/>
        </p:nvSpPr>
        <p:spPr>
          <a:xfrm>
            <a:off x="0" y="5953125"/>
            <a:ext cx="12192000" cy="904875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0" y="6191251"/>
            <a:ext cx="12192000" cy="66675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6097939"/>
            <a:ext cx="12192000" cy="76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861" y="421793"/>
            <a:ext cx="10572278" cy="2864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29856" y="2125710"/>
            <a:ext cx="6132287" cy="490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39700" y="-711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1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867" y="1141180"/>
            <a:ext cx="6662266" cy="48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/>
        </p:nvSpPr>
        <p:spPr>
          <a:xfrm>
            <a:off x="1261452" y="251106"/>
            <a:ext cx="96690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 Rounded"/>
              <a:buNone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Viết bảng con chữ viết hoa D, Đ cỡ nhỏ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3302918" y="3588298"/>
            <a:ext cx="1669678" cy="14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D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6929151" y="3588297"/>
            <a:ext cx="1669678" cy="14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Đ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/>
        </p:nvSpPr>
        <p:spPr>
          <a:xfrm>
            <a:off x="3507809" y="253658"/>
            <a:ext cx="561181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Arial Rounded"/>
              <a:buNone/>
            </a:pPr>
            <a:r>
              <a:rPr lang="en-US" sz="4800" b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tên riêng</a:t>
            </a:r>
            <a:endParaRPr sz="4800" b="1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867" y="1131480"/>
            <a:ext cx="6662266" cy="48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/>
        </p:nvSpPr>
        <p:spPr>
          <a:xfrm>
            <a:off x="3313803" y="3620861"/>
            <a:ext cx="6113330" cy="14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Đà Nẵng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3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37454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 txBox="1"/>
          <p:nvPr/>
        </p:nvSpPr>
        <p:spPr>
          <a:xfrm>
            <a:off x="1660755" y="1030736"/>
            <a:ext cx="94052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Ai ơi, bưng bát cơm đầy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798654" y="1905208"/>
            <a:ext cx="102673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Dẻo thơm một hạt, đắng cay muôn phần.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4">
            <a:alphaModFix/>
          </a:blip>
          <a:srcRect t="33228" r="47030"/>
          <a:stretch/>
        </p:blipFill>
        <p:spPr>
          <a:xfrm>
            <a:off x="1747838" y="4459288"/>
            <a:ext cx="1236662" cy="1560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>
            <a:off x="3462338" y="3257550"/>
            <a:ext cx="7510462" cy="1765300"/>
            <a:chOff x="3754849" y="1730426"/>
            <a:chExt cx="5525739" cy="1757154"/>
          </a:xfrm>
        </p:grpSpPr>
        <p:sp>
          <p:nvSpPr>
            <p:cNvPr id="128" name="Google Shape;128;p13"/>
            <p:cNvSpPr txBox="1"/>
            <p:nvPr/>
          </p:nvSpPr>
          <p:spPr>
            <a:xfrm>
              <a:off x="4132799" y="2108976"/>
              <a:ext cx="4769837" cy="1072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 hiểu câu ca dao nói về điều gì?</a:t>
              </a:r>
              <a:endParaRPr sz="3200" b="1" i="0" u="none" strike="noStrike" cap="none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754849" y="1730426"/>
              <a:ext cx="5525739" cy="1757154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endParaRPr sz="3200" b="1" i="0" u="none" strike="noStrike" cap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0" name="Google Shape;13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3962400"/>
            <a:ext cx="20986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3317875" y="3483966"/>
            <a:ext cx="848178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Câu ca dao nói về nỗi vất vả của những người nông dân, thể hiện lòng biết ơn đối với những người đã làm ra cơm gạo.</a:t>
            </a:r>
            <a:endParaRPr sz="3200" b="1">
              <a:solidFill>
                <a:srgbClr val="0070C0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37454"/>
          <a:stretch/>
        </p:blipFill>
        <p:spPr>
          <a:xfrm>
            <a:off x="0" y="616965"/>
            <a:ext cx="12192000" cy="2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792606" y="2803431"/>
            <a:ext cx="10963965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Trong câu ứng dụng trên, chữ nào được viết hoa?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792606" y="3582899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Những chữ nào viết với độ cao 2,5 li?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792606" y="4362367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Chữ t cao mấy li?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792606" y="5141835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Những chữ nào viết với độ cao 2 li?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792606" y="5921302"/>
            <a:ext cx="10548731" cy="584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Chữ và chữ cách nhau mấy con chữ o?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24;p13">
            <a:extLst>
              <a:ext uri="{FF2B5EF4-FFF2-40B4-BE49-F238E27FC236}">
                <a16:creationId xmlns:a16="http://schemas.microsoft.com/office/drawing/2014/main" id="{BF252B26-023E-DCE2-7136-9069FC92F747}"/>
              </a:ext>
            </a:extLst>
          </p:cNvPr>
          <p:cNvSpPr txBox="1"/>
          <p:nvPr/>
        </p:nvSpPr>
        <p:spPr>
          <a:xfrm>
            <a:off x="1654707" y="1019681"/>
            <a:ext cx="940525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Ai ơi, bưng bát cơm đầy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Google Shape;125;p13">
            <a:extLst>
              <a:ext uri="{FF2B5EF4-FFF2-40B4-BE49-F238E27FC236}">
                <a16:creationId xmlns:a16="http://schemas.microsoft.com/office/drawing/2014/main" id="{28B5CF0F-0DDC-A657-51A7-118DE629A859}"/>
              </a:ext>
            </a:extLst>
          </p:cNvPr>
          <p:cNvSpPr txBox="1"/>
          <p:nvPr/>
        </p:nvSpPr>
        <p:spPr>
          <a:xfrm>
            <a:off x="792606" y="1894153"/>
            <a:ext cx="1026735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Dẻo thơm một hạt, đắng cay muôn phần.</a:t>
            </a:r>
            <a:endParaRPr sz="4400" b="1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4867" y="1374896"/>
            <a:ext cx="6662266" cy="48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3507809" y="-21914"/>
            <a:ext cx="5611812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 Rounded"/>
              <a:buNone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Viết câu ứng dụng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3279843" y="2041387"/>
            <a:ext cx="4752959" cy="143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Ai ơi</a:t>
            </a:r>
            <a:endParaRPr sz="8700">
              <a:solidFill>
                <a:schemeClr val="lt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3181872" y="3816381"/>
            <a:ext cx="702481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chemeClr val="lt1"/>
                </a:solidFill>
                <a:latin typeface="HP001 4 hàng" panose="020B0603050302020204" pitchFamily="34" charset="0"/>
                <a:sym typeface="Arial"/>
              </a:rPr>
              <a:t>Dẻo thơm</a:t>
            </a:r>
            <a:endParaRPr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6575" y="1843009"/>
            <a:ext cx="6767147" cy="369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4701388" y="247594"/>
            <a:ext cx="4419600" cy="76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Tư thế ngồi viết</a:t>
            </a:r>
            <a:endParaRPr sz="4400" b="1">
              <a:solidFill>
                <a:srgbClr val="C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353869" y="1109364"/>
            <a:ext cx="7152861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Lưng thẳng không tì ngực vào bàn.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Ngồi hơi cúi.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Mắt cách  vở khoảng 25 - 30cm.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Tay phải cầm bút.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-Tay trái tì nhẹ lên mép vở để giữ.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-Hai chân để song song thoải mái.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oogle Shape;163;p17"/>
          <p:cNvGrpSpPr/>
          <p:nvPr/>
        </p:nvGrpSpPr>
        <p:grpSpPr>
          <a:xfrm>
            <a:off x="6421033" y="924699"/>
            <a:ext cx="6266316" cy="5008601"/>
            <a:chOff x="6458103" y="1284539"/>
            <a:chExt cx="6266316" cy="5008601"/>
          </a:xfrm>
        </p:grpSpPr>
        <p:cxnSp>
          <p:nvCxnSpPr>
            <p:cNvPr id="164" name="Google Shape;164;p17"/>
            <p:cNvCxnSpPr/>
            <p:nvPr/>
          </p:nvCxnSpPr>
          <p:spPr>
            <a:xfrm>
              <a:off x="7543800" y="5138057"/>
              <a:ext cx="3922486" cy="0"/>
            </a:xfrm>
            <a:prstGeom prst="straightConnector1">
              <a:avLst/>
            </a:prstGeom>
            <a:noFill/>
            <a:ln w="57150" cap="rnd" cmpd="sng">
              <a:solidFill>
                <a:srgbClr val="843737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65" name="Google Shape;165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58103" y="1284539"/>
              <a:ext cx="6266316" cy="50086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4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2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681" y="2485915"/>
            <a:ext cx="5782549" cy="205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6787" y="611726"/>
            <a:ext cx="7858425" cy="257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0836" y="1901142"/>
            <a:ext cx="6410325" cy="475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/>
          <p:nvPr/>
        </p:nvSpPr>
        <p:spPr>
          <a:xfrm>
            <a:off x="3386199" y="2670242"/>
            <a:ext cx="82600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Ôn lại chữ hoa D, Đ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0720" y="3898539"/>
            <a:ext cx="2491071" cy="27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3022" y="3898539"/>
            <a:ext cx="2698892" cy="24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3117" y="4533084"/>
            <a:ext cx="2274938" cy="214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411642" cy="286676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287177" y="2670242"/>
            <a:ext cx="1878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dk1"/>
                </a:solidFill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529" y="1261684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9542" y="1351955"/>
            <a:ext cx="5486453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/>
        </p:nvSpPr>
        <p:spPr>
          <a:xfrm>
            <a:off x="4764730" y="1133921"/>
            <a:ext cx="6889460" cy="893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Chữ viết hoa Đ gồm những nét nào?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4582520" y="-17613"/>
            <a:ext cx="692127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Quan sát và nhận xét</a:t>
            </a:r>
            <a:endParaRPr sz="3600" b="1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4" name="Google Shape;74;p6"/>
          <p:cNvSpPr txBox="1"/>
          <p:nvPr/>
        </p:nvSpPr>
        <p:spPr>
          <a:xfrm>
            <a:off x="4764730" y="1039703"/>
            <a:ext cx="7105350" cy="103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- Nêu sự khác nhau giữa chữ viết hoa D và Đ?</a:t>
            </a:r>
            <a:endParaRPr sz="360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4901470" y="2156639"/>
            <a:ext cx="701035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+ Gồm 2 nét: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Nét 1: Như chữ viết hoa D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Nét 2: Thẳng ngang ngắn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4905241" y="2167225"/>
            <a:ext cx="725388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Giống nhau: </a:t>
            </a: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Chữ hoa Đ Nét 1 viết giống chữ viết hoa D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B05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Khác nhau: </a:t>
            </a:r>
            <a:r>
              <a:rPr lang="en-US" sz="3600">
                <a:solidFill>
                  <a:schemeClr val="dk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Chữ viết hoa Đ có thêm nét ngang giữa thân chữ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Google Shape;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09" y="3434334"/>
            <a:ext cx="3002858" cy="298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810" y="318056"/>
            <a:ext cx="2986268" cy="2986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/>
        </p:nvSpPr>
        <p:spPr>
          <a:xfrm>
            <a:off x="2635365" y="365719"/>
            <a:ext cx="692127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Hướng dẫn viết chữ hoa D cỡ nhỏ</a:t>
            </a:r>
            <a:endParaRPr sz="3600" b="1">
              <a:solidFill>
                <a:srgbClr val="00B0F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l="38363" t="32083" r="14454" b="13571"/>
          <a:stretch/>
        </p:blipFill>
        <p:spPr>
          <a:xfrm>
            <a:off x="2199580" y="1012046"/>
            <a:ext cx="7677679" cy="497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/>
        </p:nvSpPr>
        <p:spPr>
          <a:xfrm>
            <a:off x="2635365" y="126233"/>
            <a:ext cx="6921270" cy="6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Hướng dẫn viết chữ hoa Đ cỡ nhỏ</a:t>
            </a:r>
            <a:endParaRPr sz="3600" b="1">
              <a:solidFill>
                <a:srgbClr val="00B0F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90" name="Google Shape;90;p8"/>
          <p:cNvPicPr preferRelativeResize="0"/>
          <p:nvPr/>
        </p:nvPicPr>
        <p:blipFill rotWithShape="1">
          <a:blip r:embed="rId3">
            <a:alphaModFix/>
          </a:blip>
          <a:srcRect l="12439" t="27520" r="9522" b="11045"/>
          <a:stretch/>
        </p:blipFill>
        <p:spPr>
          <a:xfrm>
            <a:off x="33146" y="1122745"/>
            <a:ext cx="12125709" cy="536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6412" y="1259357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43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HP001 4 hàng</vt:lpstr>
      <vt:lpstr>Times New Roman</vt:lpstr>
      <vt:lpstr>Calibri</vt:lpstr>
      <vt:lpstr>Arial Rounded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</cp:revision>
  <dcterms:created xsi:type="dcterms:W3CDTF">2021-12-21T12:51:08Z</dcterms:created>
  <dcterms:modified xsi:type="dcterms:W3CDTF">2022-09-29T11:27:35Z</dcterms:modified>
</cp:coreProperties>
</file>