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5" r:id="rId5"/>
    <p:sldMasterId id="2147483707" r:id="rId6"/>
  </p:sldMasterIdLst>
  <p:notesMasterIdLst>
    <p:notesMasterId r:id="rId42"/>
  </p:notesMasterIdLst>
  <p:sldIdLst>
    <p:sldId id="257" r:id="rId7"/>
    <p:sldId id="258" r:id="rId8"/>
    <p:sldId id="269" r:id="rId9"/>
    <p:sldId id="270" r:id="rId10"/>
    <p:sldId id="271" r:id="rId11"/>
    <p:sldId id="272" r:id="rId12"/>
    <p:sldId id="273" r:id="rId13"/>
    <p:sldId id="275" r:id="rId14"/>
    <p:sldId id="259" r:id="rId15"/>
    <p:sldId id="260" r:id="rId16"/>
    <p:sldId id="277" r:id="rId17"/>
    <p:sldId id="278" r:id="rId18"/>
    <p:sldId id="279" r:id="rId19"/>
    <p:sldId id="261" r:id="rId20"/>
    <p:sldId id="280" r:id="rId21"/>
    <p:sldId id="283" r:id="rId22"/>
    <p:sldId id="282" r:id="rId23"/>
    <p:sldId id="285" r:id="rId24"/>
    <p:sldId id="284" r:id="rId25"/>
    <p:sldId id="286" r:id="rId26"/>
    <p:sldId id="262" r:id="rId27"/>
    <p:sldId id="263" r:id="rId28"/>
    <p:sldId id="287" r:id="rId29"/>
    <p:sldId id="266" r:id="rId30"/>
    <p:sldId id="265" r:id="rId31"/>
    <p:sldId id="288" r:id="rId32"/>
    <p:sldId id="289" r:id="rId33"/>
    <p:sldId id="290" r:id="rId34"/>
    <p:sldId id="291" r:id="rId35"/>
    <p:sldId id="292" r:id="rId36"/>
    <p:sldId id="264" r:id="rId37"/>
    <p:sldId id="293" r:id="rId38"/>
    <p:sldId id="256" r:id="rId39"/>
    <p:sldId id="267" r:id="rId40"/>
    <p:sldId id="268" r:id="rId41"/>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FF71"/>
    <a:srgbClr val="D7FFAF"/>
    <a:srgbClr val="CCFF99"/>
    <a:srgbClr val="99FFCC"/>
    <a:srgbClr val="D5FFFF"/>
    <a:srgbClr val="CCFFCC"/>
    <a:srgbClr val="E5FFFF"/>
    <a:srgbClr val="66FF33"/>
    <a:srgbClr val="0099FF"/>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846"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4A03AE-C668-4596-824E-C7E7F52DD9B5}" type="datetimeFigureOut">
              <a:rPr lang="en-US" smtClean="0"/>
              <a:t>5/8/2022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70C210-6EA9-4D4B-A0D3-09A245A3BF79}" type="slidenum">
              <a:rPr lang="en-US" smtClean="0"/>
              <a:t>‹#›</a:t>
            </a:fld>
            <a:endParaRPr lang="en-US"/>
          </a:p>
        </p:txBody>
      </p:sp>
    </p:spTree>
    <p:extLst>
      <p:ext uri="{BB962C8B-B14F-4D97-AF65-F5344CB8AC3E}">
        <p14:creationId xmlns:p14="http://schemas.microsoft.com/office/powerpoint/2010/main" val="720918963"/>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1</a:t>
            </a:fld>
            <a:endParaRPr lang="zh-CN" altLang="en-US">
              <a:solidFill>
                <a:prstClr val="black"/>
              </a:solidFill>
            </a:endParaRPr>
          </a:p>
        </p:txBody>
      </p:sp>
    </p:spTree>
    <p:extLst>
      <p:ext uri="{BB962C8B-B14F-4D97-AF65-F5344CB8AC3E}">
        <p14:creationId xmlns:p14="http://schemas.microsoft.com/office/powerpoint/2010/main" val="2617425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08228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008228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C4A26A1-15C8-4368-8B0D-378AC49E4E77}" type="slidenum">
              <a:rPr lang="vi-VN" smtClean="0">
                <a:solidFill>
                  <a:prstClr val="black"/>
                </a:solidFill>
              </a:rPr>
              <a:pPr/>
              <a:t>14</a:t>
            </a:fld>
            <a:endParaRPr lang="vi-VN">
              <a:solidFill>
                <a:prstClr val="black"/>
              </a:solidFill>
            </a:endParaRPr>
          </a:p>
        </p:txBody>
      </p:sp>
    </p:spTree>
    <p:extLst>
      <p:ext uri="{BB962C8B-B14F-4D97-AF65-F5344CB8AC3E}">
        <p14:creationId xmlns:p14="http://schemas.microsoft.com/office/powerpoint/2010/main" val="2973668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16</a:t>
            </a:fld>
            <a:endParaRPr lang="en-US"/>
          </a:p>
        </p:txBody>
      </p:sp>
    </p:spTree>
    <p:extLst>
      <p:ext uri="{BB962C8B-B14F-4D97-AF65-F5344CB8AC3E}">
        <p14:creationId xmlns:p14="http://schemas.microsoft.com/office/powerpoint/2010/main" val="1372328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18</a:t>
            </a:fld>
            <a:endParaRPr lang="en-US"/>
          </a:p>
        </p:txBody>
      </p:sp>
    </p:spTree>
    <p:extLst>
      <p:ext uri="{BB962C8B-B14F-4D97-AF65-F5344CB8AC3E}">
        <p14:creationId xmlns:p14="http://schemas.microsoft.com/office/powerpoint/2010/main" val="590310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19</a:t>
            </a:fld>
            <a:endParaRPr lang="en-US"/>
          </a:p>
        </p:txBody>
      </p:sp>
    </p:spTree>
    <p:extLst>
      <p:ext uri="{BB962C8B-B14F-4D97-AF65-F5344CB8AC3E}">
        <p14:creationId xmlns:p14="http://schemas.microsoft.com/office/powerpoint/2010/main" val="2640352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20</a:t>
            </a:fld>
            <a:endParaRPr lang="en-US"/>
          </a:p>
        </p:txBody>
      </p:sp>
    </p:spTree>
    <p:extLst>
      <p:ext uri="{BB962C8B-B14F-4D97-AF65-F5344CB8AC3E}">
        <p14:creationId xmlns:p14="http://schemas.microsoft.com/office/powerpoint/2010/main" val="783615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2</a:t>
            </a:fld>
            <a:endParaRPr lang="zh-CN" altLang="en-US">
              <a:solidFill>
                <a:prstClr val="black"/>
              </a:solidFill>
            </a:endParaRPr>
          </a:p>
        </p:txBody>
      </p:sp>
    </p:spTree>
    <p:extLst>
      <p:ext uri="{BB962C8B-B14F-4D97-AF65-F5344CB8AC3E}">
        <p14:creationId xmlns:p14="http://schemas.microsoft.com/office/powerpoint/2010/main" val="1826656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A26A1-15C8-4368-8B0D-378AC49E4E77}" type="slidenum">
              <a:rPr lang="vi-VN" smtClean="0">
                <a:solidFill>
                  <a:prstClr val="black"/>
                </a:solidFill>
              </a:rPr>
              <a:pPr/>
              <a:t>21</a:t>
            </a:fld>
            <a:endParaRPr lang="vi-VN">
              <a:solidFill>
                <a:prstClr val="black"/>
              </a:solidFill>
            </a:endParaRPr>
          </a:p>
        </p:txBody>
      </p:sp>
    </p:spTree>
    <p:extLst>
      <p:ext uri="{BB962C8B-B14F-4D97-AF65-F5344CB8AC3E}">
        <p14:creationId xmlns:p14="http://schemas.microsoft.com/office/powerpoint/2010/main" val="3392601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A26A1-15C8-4368-8B0D-378AC49E4E77}" type="slidenum">
              <a:rPr lang="vi-VN" smtClean="0">
                <a:solidFill>
                  <a:prstClr val="black"/>
                </a:solidFill>
              </a:rPr>
              <a:pPr/>
              <a:t>22</a:t>
            </a:fld>
            <a:endParaRPr lang="vi-VN">
              <a:solidFill>
                <a:prstClr val="black"/>
              </a:solidFill>
            </a:endParaRPr>
          </a:p>
        </p:txBody>
      </p:sp>
    </p:spTree>
    <p:extLst>
      <p:ext uri="{BB962C8B-B14F-4D97-AF65-F5344CB8AC3E}">
        <p14:creationId xmlns:p14="http://schemas.microsoft.com/office/powerpoint/2010/main" val="2402138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24</a:t>
            </a:fld>
            <a:endParaRPr lang="zh-CN" altLang="en-US">
              <a:solidFill>
                <a:prstClr val="black"/>
              </a:solidFill>
            </a:endParaRPr>
          </a:p>
        </p:txBody>
      </p:sp>
    </p:spTree>
    <p:extLst>
      <p:ext uri="{BB962C8B-B14F-4D97-AF65-F5344CB8AC3E}">
        <p14:creationId xmlns:p14="http://schemas.microsoft.com/office/powerpoint/2010/main" val="1504327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25</a:t>
            </a:fld>
            <a:endParaRPr lang="zh-CN" altLang="en-US">
              <a:solidFill>
                <a:prstClr val="black"/>
              </a:solidFill>
            </a:endParaRPr>
          </a:p>
        </p:txBody>
      </p:sp>
    </p:spTree>
    <p:extLst>
      <p:ext uri="{BB962C8B-B14F-4D97-AF65-F5344CB8AC3E}">
        <p14:creationId xmlns:p14="http://schemas.microsoft.com/office/powerpoint/2010/main" val="424820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dirty="0" smtClean="0"/>
              <a:t>/ </a:t>
            </a:r>
            <a:r>
              <a:rPr lang="en-US" dirty="0" err="1" smtClean="0"/>
              <a:t>Cô</a:t>
            </a:r>
            <a:r>
              <a:rPr lang="en-US" dirty="0" smtClean="0"/>
              <a:t> </a:t>
            </a:r>
            <a:r>
              <a:rPr lang="en-US" dirty="0" err="1" smtClean="0"/>
              <a:t>nhấp</a:t>
            </a:r>
            <a:r>
              <a:rPr lang="en-US" dirty="0" smtClean="0"/>
              <a:t> </a:t>
            </a:r>
            <a:r>
              <a:rPr lang="en-US" dirty="0" err="1" smtClean="0"/>
              <a:t>vào</a:t>
            </a:r>
            <a:r>
              <a:rPr lang="en-US" dirty="0" smtClean="0"/>
              <a:t> </a:t>
            </a:r>
            <a:r>
              <a:rPr lang="en-US" dirty="0" err="1" smtClean="0"/>
              <a:t>chữ</a:t>
            </a:r>
            <a:r>
              <a:rPr lang="en-US" dirty="0" smtClean="0"/>
              <a:t> START </a:t>
            </a:r>
            <a:r>
              <a:rPr lang="vi-VN" dirty="0" smtClean="0"/>
              <a:t>để</a:t>
            </a:r>
            <a:r>
              <a:rPr lang="en-US" dirty="0" smtClean="0"/>
              <a:t> </a:t>
            </a:r>
            <a:r>
              <a:rPr lang="en-US" dirty="0" err="1" smtClean="0"/>
              <a:t>bắt</a:t>
            </a:r>
            <a:r>
              <a:rPr lang="en-US" dirty="0" smtClean="0"/>
              <a:t> </a:t>
            </a:r>
            <a:r>
              <a:rPr lang="vi-VN" dirty="0" smtClean="0"/>
              <a:t>đầu</a:t>
            </a:r>
            <a:endParaRPr lang="en-US" dirty="0" smtClean="0"/>
          </a:p>
          <a:p>
            <a:r>
              <a:rPr lang="en-US" dirty="0" smtClean="0"/>
              <a:t>- </a:t>
            </a:r>
            <a:r>
              <a:rPr lang="en-US" dirty="0" err="1" smtClean="0"/>
              <a:t>Thầy</a:t>
            </a:r>
            <a:r>
              <a:rPr lang="en-US" dirty="0" smtClean="0"/>
              <a:t> / </a:t>
            </a:r>
            <a:r>
              <a:rPr lang="en-US" dirty="0" err="1" smtClean="0"/>
              <a:t>Cô</a:t>
            </a:r>
            <a:r>
              <a:rPr lang="en-US" dirty="0" smtClean="0"/>
              <a:t> </a:t>
            </a:r>
            <a:r>
              <a:rPr lang="en-US" dirty="0" err="1" smtClean="0"/>
              <a:t>nhấp</a:t>
            </a:r>
            <a:r>
              <a:rPr lang="en-US" dirty="0" smtClean="0"/>
              <a:t> </a:t>
            </a:r>
            <a:r>
              <a:rPr lang="en-US" dirty="0" err="1" smtClean="0"/>
              <a:t>vào</a:t>
            </a:r>
            <a:r>
              <a:rPr lang="en-US" dirty="0" smtClean="0"/>
              <a:t> </a:t>
            </a:r>
            <a:r>
              <a:rPr lang="en-US" dirty="0" err="1" smtClean="0"/>
              <a:t>số</a:t>
            </a:r>
            <a:r>
              <a:rPr lang="en-US" dirty="0" smtClean="0"/>
              <a:t> 1,2,3,4  </a:t>
            </a:r>
            <a:r>
              <a:rPr lang="vi-VN" dirty="0" smtClean="0"/>
              <a:t>để</a:t>
            </a:r>
            <a:r>
              <a:rPr lang="en-US" dirty="0" smtClean="0"/>
              <a:t> </a:t>
            </a:r>
            <a:r>
              <a:rPr lang="en-US" dirty="0" err="1" smtClean="0"/>
              <a:t>trả</a:t>
            </a:r>
            <a:r>
              <a:rPr lang="en-US" dirty="0" smtClean="0"/>
              <a:t> </a:t>
            </a:r>
            <a:r>
              <a:rPr lang="en-US" dirty="0" err="1" smtClean="0"/>
              <a:t>lời</a:t>
            </a:r>
            <a:r>
              <a:rPr lang="en-US" dirty="0" smtClean="0"/>
              <a:t> </a:t>
            </a:r>
            <a:r>
              <a:rPr lang="en-US" dirty="0" err="1" smtClean="0"/>
              <a:t>câu</a:t>
            </a:r>
            <a:r>
              <a:rPr lang="en-US" dirty="0" smtClean="0"/>
              <a:t> </a:t>
            </a:r>
            <a:r>
              <a:rPr lang="en-US" dirty="0" err="1" smtClean="0"/>
              <a:t>hỏi</a:t>
            </a:r>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4</a:t>
            </a:fld>
            <a:endParaRPr lang="en-US"/>
          </a:p>
        </p:txBody>
      </p:sp>
    </p:spTree>
    <p:extLst>
      <p:ext uri="{BB962C8B-B14F-4D97-AF65-F5344CB8AC3E}">
        <p14:creationId xmlns:p14="http://schemas.microsoft.com/office/powerpoint/2010/main" val="1651066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31</a:t>
            </a:fld>
            <a:endParaRPr lang="zh-CN" altLang="en-US">
              <a:solidFill>
                <a:prstClr val="black"/>
              </a:solidFill>
            </a:endParaRPr>
          </a:p>
        </p:txBody>
      </p:sp>
    </p:spTree>
    <p:extLst>
      <p:ext uri="{BB962C8B-B14F-4D97-AF65-F5344CB8AC3E}">
        <p14:creationId xmlns:p14="http://schemas.microsoft.com/office/powerpoint/2010/main" val="2407703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32</a:t>
            </a:fld>
            <a:endParaRPr lang="en-US"/>
          </a:p>
        </p:txBody>
      </p:sp>
    </p:spTree>
    <p:extLst>
      <p:ext uri="{BB962C8B-B14F-4D97-AF65-F5344CB8AC3E}">
        <p14:creationId xmlns:p14="http://schemas.microsoft.com/office/powerpoint/2010/main" val="813414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33</a:t>
            </a:fld>
            <a:endParaRPr lang="en-US"/>
          </a:p>
        </p:txBody>
      </p:sp>
    </p:spTree>
    <p:extLst>
      <p:ext uri="{BB962C8B-B14F-4D97-AF65-F5344CB8AC3E}">
        <p14:creationId xmlns:p14="http://schemas.microsoft.com/office/powerpoint/2010/main" val="1052603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34</a:t>
            </a:fld>
            <a:endParaRPr lang="zh-CN" altLang="en-US">
              <a:solidFill>
                <a:prstClr val="black"/>
              </a:solidFill>
            </a:endParaRPr>
          </a:p>
        </p:txBody>
      </p:sp>
    </p:spTree>
    <p:extLst>
      <p:ext uri="{BB962C8B-B14F-4D97-AF65-F5344CB8AC3E}">
        <p14:creationId xmlns:p14="http://schemas.microsoft.com/office/powerpoint/2010/main" val="2173743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35</a:t>
            </a:fld>
            <a:endParaRPr lang="zh-CN" altLang="en-US">
              <a:solidFill>
                <a:prstClr val="black"/>
              </a:solidFill>
            </a:endParaRPr>
          </a:p>
        </p:txBody>
      </p:sp>
    </p:spTree>
    <p:extLst>
      <p:ext uri="{BB962C8B-B14F-4D97-AF65-F5344CB8AC3E}">
        <p14:creationId xmlns:p14="http://schemas.microsoft.com/office/powerpoint/2010/main" val="3500802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Thầy</a:t>
            </a:r>
            <a:r>
              <a:rPr lang="en-US" dirty="0" smtClean="0"/>
              <a:t> / </a:t>
            </a:r>
            <a:r>
              <a:rPr lang="en-US" dirty="0" err="1" smtClean="0"/>
              <a:t>Cô</a:t>
            </a:r>
            <a:r>
              <a:rPr lang="en-US" dirty="0" smtClean="0"/>
              <a:t> </a:t>
            </a:r>
            <a:r>
              <a:rPr lang="en-US" dirty="0" err="1" smtClean="0"/>
              <a:t>nhấp</a:t>
            </a:r>
            <a:r>
              <a:rPr lang="en-US" dirty="0" smtClean="0"/>
              <a:t> </a:t>
            </a:r>
            <a:r>
              <a:rPr lang="en-US" dirty="0" err="1" smtClean="0"/>
              <a:t>vào</a:t>
            </a:r>
            <a:r>
              <a:rPr lang="en-US" dirty="0" smtClean="0"/>
              <a:t> </a:t>
            </a:r>
            <a:r>
              <a:rPr lang="en-US" dirty="0" err="1" smtClean="0"/>
              <a:t>số</a:t>
            </a:r>
            <a:r>
              <a:rPr lang="en-US" dirty="0" smtClean="0"/>
              <a:t> 1,2,3,4  </a:t>
            </a:r>
            <a:r>
              <a:rPr lang="vi-VN" dirty="0" smtClean="0"/>
              <a:t>để</a:t>
            </a:r>
            <a:r>
              <a:rPr lang="en-US" dirty="0" smtClean="0"/>
              <a:t> </a:t>
            </a:r>
            <a:r>
              <a:rPr lang="en-US" dirty="0" err="1" smtClean="0"/>
              <a:t>trả</a:t>
            </a:r>
            <a:r>
              <a:rPr lang="en-US" dirty="0" smtClean="0"/>
              <a:t> </a:t>
            </a:r>
            <a:r>
              <a:rPr lang="en-US" dirty="0" err="1" smtClean="0"/>
              <a:t>lời</a:t>
            </a:r>
            <a:r>
              <a:rPr lang="en-US" dirty="0" smtClean="0"/>
              <a:t> </a:t>
            </a:r>
            <a:r>
              <a:rPr lang="en-US" dirty="0" err="1" smtClean="0"/>
              <a:t>câu</a:t>
            </a:r>
            <a:r>
              <a:rPr lang="en-US" dirty="0" smtClean="0"/>
              <a:t> </a:t>
            </a:r>
            <a:r>
              <a:rPr lang="en-US" dirty="0" err="1" smtClean="0"/>
              <a:t>hỏi</a:t>
            </a:r>
            <a:endParaRPr lang="en-US" dirty="0" smtClean="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5</a:t>
            </a:fld>
            <a:endParaRPr lang="en-US"/>
          </a:p>
        </p:txBody>
      </p:sp>
    </p:spTree>
    <p:extLst>
      <p:ext uri="{BB962C8B-B14F-4D97-AF65-F5344CB8AC3E}">
        <p14:creationId xmlns:p14="http://schemas.microsoft.com/office/powerpoint/2010/main" val="181194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Thầy</a:t>
            </a:r>
            <a:r>
              <a:rPr lang="en-US" dirty="0" smtClean="0"/>
              <a:t> / </a:t>
            </a:r>
            <a:r>
              <a:rPr lang="en-US" dirty="0" err="1" smtClean="0"/>
              <a:t>Cô</a:t>
            </a:r>
            <a:r>
              <a:rPr lang="en-US" dirty="0" smtClean="0"/>
              <a:t> </a:t>
            </a:r>
            <a:r>
              <a:rPr lang="en-US" dirty="0" err="1" smtClean="0"/>
              <a:t>nhấp</a:t>
            </a:r>
            <a:r>
              <a:rPr lang="en-US" dirty="0" smtClean="0"/>
              <a:t> </a:t>
            </a:r>
            <a:r>
              <a:rPr lang="en-US" dirty="0" err="1" smtClean="0"/>
              <a:t>vào</a:t>
            </a:r>
            <a:r>
              <a:rPr lang="en-US" dirty="0" smtClean="0"/>
              <a:t> </a:t>
            </a:r>
            <a:r>
              <a:rPr lang="en-US" dirty="0" err="1" smtClean="0"/>
              <a:t>số</a:t>
            </a:r>
            <a:r>
              <a:rPr lang="en-US" dirty="0" smtClean="0"/>
              <a:t> 1,2,3,4  </a:t>
            </a:r>
            <a:r>
              <a:rPr lang="vi-VN" dirty="0" smtClean="0"/>
              <a:t>để</a:t>
            </a:r>
            <a:r>
              <a:rPr lang="en-US" dirty="0" smtClean="0"/>
              <a:t> </a:t>
            </a:r>
            <a:r>
              <a:rPr lang="en-US" dirty="0" err="1" smtClean="0"/>
              <a:t>trả</a:t>
            </a:r>
            <a:r>
              <a:rPr lang="en-US" dirty="0" smtClean="0"/>
              <a:t> </a:t>
            </a:r>
            <a:r>
              <a:rPr lang="en-US" dirty="0" err="1" smtClean="0"/>
              <a:t>lời</a:t>
            </a:r>
            <a:r>
              <a:rPr lang="en-US" dirty="0" smtClean="0"/>
              <a:t> </a:t>
            </a:r>
            <a:r>
              <a:rPr lang="en-US" dirty="0" err="1" smtClean="0"/>
              <a:t>câu</a:t>
            </a:r>
            <a:r>
              <a:rPr lang="en-US" dirty="0" smtClean="0"/>
              <a:t> </a:t>
            </a:r>
            <a:r>
              <a:rPr lang="en-US" dirty="0" err="1" smtClean="0"/>
              <a:t>hỏi</a:t>
            </a:r>
            <a:endParaRPr lang="en-US" dirty="0" smtClean="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6</a:t>
            </a:fld>
            <a:endParaRPr lang="en-US"/>
          </a:p>
        </p:txBody>
      </p:sp>
    </p:spTree>
    <p:extLst>
      <p:ext uri="{BB962C8B-B14F-4D97-AF65-F5344CB8AC3E}">
        <p14:creationId xmlns:p14="http://schemas.microsoft.com/office/powerpoint/2010/main" val="3036736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Thầy</a:t>
            </a:r>
            <a:r>
              <a:rPr lang="en-US" dirty="0" smtClean="0"/>
              <a:t> / </a:t>
            </a:r>
            <a:r>
              <a:rPr lang="en-US" dirty="0" err="1" smtClean="0"/>
              <a:t>Cô</a:t>
            </a:r>
            <a:r>
              <a:rPr lang="en-US" dirty="0" smtClean="0"/>
              <a:t> </a:t>
            </a:r>
            <a:r>
              <a:rPr lang="en-US" dirty="0" err="1" smtClean="0"/>
              <a:t>nhấp</a:t>
            </a:r>
            <a:r>
              <a:rPr lang="en-US" dirty="0" smtClean="0"/>
              <a:t> </a:t>
            </a:r>
            <a:r>
              <a:rPr lang="en-US" dirty="0" err="1" smtClean="0"/>
              <a:t>vào</a:t>
            </a:r>
            <a:r>
              <a:rPr lang="en-US" dirty="0" smtClean="0"/>
              <a:t> </a:t>
            </a:r>
            <a:r>
              <a:rPr lang="en-US" dirty="0" err="1" smtClean="0"/>
              <a:t>số</a:t>
            </a:r>
            <a:r>
              <a:rPr lang="en-US" dirty="0" smtClean="0"/>
              <a:t> 1,2,3,4  </a:t>
            </a:r>
            <a:r>
              <a:rPr lang="vi-VN" dirty="0" smtClean="0"/>
              <a:t>để</a:t>
            </a:r>
            <a:r>
              <a:rPr lang="en-US" dirty="0" smtClean="0"/>
              <a:t> </a:t>
            </a:r>
            <a:r>
              <a:rPr lang="en-US" dirty="0" err="1" smtClean="0"/>
              <a:t>trả</a:t>
            </a:r>
            <a:r>
              <a:rPr lang="en-US" dirty="0" smtClean="0"/>
              <a:t> </a:t>
            </a:r>
            <a:r>
              <a:rPr lang="en-US" dirty="0" err="1" smtClean="0"/>
              <a:t>lời</a:t>
            </a:r>
            <a:r>
              <a:rPr lang="en-US" dirty="0" smtClean="0"/>
              <a:t> </a:t>
            </a:r>
            <a:r>
              <a:rPr lang="en-US" dirty="0" err="1" smtClean="0"/>
              <a:t>câu</a:t>
            </a:r>
            <a:r>
              <a:rPr lang="en-US" dirty="0" smtClean="0"/>
              <a:t> </a:t>
            </a:r>
            <a:r>
              <a:rPr lang="en-US" dirty="0" err="1" smtClean="0"/>
              <a:t>hỏi</a:t>
            </a:r>
            <a:endParaRPr lang="en-US" dirty="0" smtClean="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7</a:t>
            </a:fld>
            <a:endParaRPr lang="en-US"/>
          </a:p>
        </p:txBody>
      </p:sp>
    </p:spTree>
    <p:extLst>
      <p:ext uri="{BB962C8B-B14F-4D97-AF65-F5344CB8AC3E}">
        <p14:creationId xmlns:p14="http://schemas.microsoft.com/office/powerpoint/2010/main" val="3370408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Thầy</a:t>
            </a:r>
            <a:r>
              <a:rPr lang="en-US" dirty="0" smtClean="0"/>
              <a:t> / </a:t>
            </a:r>
            <a:r>
              <a:rPr lang="en-US" dirty="0" err="1" smtClean="0"/>
              <a:t>Cô</a:t>
            </a:r>
            <a:r>
              <a:rPr lang="en-US" dirty="0" smtClean="0"/>
              <a:t> </a:t>
            </a:r>
            <a:r>
              <a:rPr lang="en-US" dirty="0" err="1" smtClean="0"/>
              <a:t>nhấp</a:t>
            </a:r>
            <a:r>
              <a:rPr lang="en-US" dirty="0" smtClean="0"/>
              <a:t> </a:t>
            </a:r>
            <a:r>
              <a:rPr lang="en-US" dirty="0" err="1" smtClean="0"/>
              <a:t>vào</a:t>
            </a:r>
            <a:r>
              <a:rPr lang="en-US" dirty="0" smtClean="0"/>
              <a:t> </a:t>
            </a:r>
            <a:r>
              <a:rPr lang="en-US" dirty="0" err="1" smtClean="0"/>
              <a:t>số</a:t>
            </a:r>
            <a:r>
              <a:rPr lang="en-US" dirty="0" smtClean="0"/>
              <a:t> 1,2,3,4  </a:t>
            </a:r>
            <a:r>
              <a:rPr lang="vi-VN" dirty="0" smtClean="0"/>
              <a:t>để</a:t>
            </a:r>
            <a:r>
              <a:rPr lang="en-US" dirty="0" smtClean="0"/>
              <a:t> </a:t>
            </a:r>
            <a:r>
              <a:rPr lang="en-US" dirty="0" err="1" smtClean="0"/>
              <a:t>trả</a:t>
            </a:r>
            <a:r>
              <a:rPr lang="en-US" dirty="0" smtClean="0"/>
              <a:t> </a:t>
            </a:r>
            <a:r>
              <a:rPr lang="en-US" dirty="0" err="1" smtClean="0"/>
              <a:t>lời</a:t>
            </a:r>
            <a:r>
              <a:rPr lang="en-US" dirty="0" smtClean="0"/>
              <a:t> </a:t>
            </a:r>
            <a:r>
              <a:rPr lang="en-US" dirty="0" err="1" smtClean="0"/>
              <a:t>câu</a:t>
            </a:r>
            <a:r>
              <a:rPr lang="en-US" dirty="0" smtClean="0"/>
              <a:t> </a:t>
            </a:r>
            <a:r>
              <a:rPr lang="en-US" dirty="0" err="1" smtClean="0"/>
              <a:t>hỏi</a:t>
            </a:r>
            <a:endParaRPr lang="en-US" dirty="0" smtClean="0"/>
          </a:p>
          <a:p>
            <a:endParaRPr lang="en-US" dirty="0"/>
          </a:p>
        </p:txBody>
      </p:sp>
      <p:sp>
        <p:nvSpPr>
          <p:cNvPr id="4" name="Slide Number Placeholder 3"/>
          <p:cNvSpPr>
            <a:spLocks noGrp="1"/>
          </p:cNvSpPr>
          <p:nvPr>
            <p:ph type="sldNum" sz="quarter" idx="10"/>
          </p:nvPr>
        </p:nvSpPr>
        <p:spPr/>
        <p:txBody>
          <a:bodyPr/>
          <a:lstStyle/>
          <a:p>
            <a:fld id="{1570C210-6EA9-4D4B-A0D3-09A245A3BF79}" type="slidenum">
              <a:rPr lang="en-US" smtClean="0"/>
              <a:t>8</a:t>
            </a:fld>
            <a:endParaRPr lang="en-US"/>
          </a:p>
        </p:txBody>
      </p:sp>
    </p:spTree>
    <p:extLst>
      <p:ext uri="{BB962C8B-B14F-4D97-AF65-F5344CB8AC3E}">
        <p14:creationId xmlns:p14="http://schemas.microsoft.com/office/powerpoint/2010/main" val="172524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9</a:t>
            </a:fld>
            <a:endParaRPr lang="zh-CN" altLang="en-US">
              <a:solidFill>
                <a:prstClr val="black"/>
              </a:solidFill>
            </a:endParaRPr>
          </a:p>
        </p:txBody>
      </p:sp>
    </p:spTree>
    <p:extLst>
      <p:ext uri="{BB962C8B-B14F-4D97-AF65-F5344CB8AC3E}">
        <p14:creationId xmlns:p14="http://schemas.microsoft.com/office/powerpoint/2010/main" val="1201879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i="1"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10</a:t>
            </a:fld>
            <a:endParaRPr lang="zh-CN" altLang="en-US">
              <a:solidFill>
                <a:prstClr val="black"/>
              </a:solidFill>
            </a:endParaRPr>
          </a:p>
        </p:txBody>
      </p:sp>
    </p:spTree>
    <p:extLst>
      <p:ext uri="{BB962C8B-B14F-4D97-AF65-F5344CB8AC3E}">
        <p14:creationId xmlns:p14="http://schemas.microsoft.com/office/powerpoint/2010/main" val="2539507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1114462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359153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116688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63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135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lIns="91438" tIns="45719" rIns="91438" bIns="45719"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lIns="91438" tIns="45719" rIns="91438" bIns="45719"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2022/5/8</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546284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sz="half" idx="1"/>
          </p:nvPr>
        </p:nvSpPr>
        <p:spPr>
          <a:xfrm>
            <a:off x="457200" y="900115"/>
            <a:ext cx="4038600" cy="2545556"/>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5"/>
            <a:ext cx="4038600" cy="2545556"/>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2022/5/8</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02395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335"/>
            <a:ext cx="4041775"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1631156"/>
            <a:ext cx="4041775"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2022/5/8</a:t>
            </a:fld>
            <a:endParaRPr lang="zh-CN" altLang="en-US">
              <a:solidFill>
                <a:prstClr val="black"/>
              </a:solidFill>
            </a:endParaRPr>
          </a:p>
        </p:txBody>
      </p:sp>
      <p:sp>
        <p:nvSpPr>
          <p:cNvPr id="8" name="页脚占位符 7"/>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9" name="灯片编号占位符 8"/>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3204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p>
            <a:r>
              <a:rPr lang="zh-CN" altLang="en-US"/>
              <a:t>单击此处编辑母版标题样式</a:t>
            </a:r>
          </a:p>
        </p:txBody>
      </p:sp>
      <p:sp>
        <p:nvSpPr>
          <p:cNvPr id="3" name="日期占位符 2"/>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2022/5/8</a:t>
            </a:fld>
            <a:endParaRPr lang="zh-CN" altLang="en-US">
              <a:solidFill>
                <a:prstClr val="black"/>
              </a:solidFill>
            </a:endParaRPr>
          </a:p>
        </p:txBody>
      </p:sp>
      <p:sp>
        <p:nvSpPr>
          <p:cNvPr id="4" name="页脚占位符 3"/>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5" name="灯片编号占位符 4"/>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99635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2022/5/8</a:t>
            </a:fld>
            <a:endParaRPr lang="zh-CN" altLang="en-US">
              <a:solidFill>
                <a:prstClr val="black"/>
              </a:solidFill>
            </a:endParaRPr>
          </a:p>
        </p:txBody>
      </p:sp>
      <p:sp>
        <p:nvSpPr>
          <p:cNvPr id="3" name="页脚占位符 2"/>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4" name="灯片编号占位符 3"/>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13479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a:prstGeom prst="rect">
            <a:avLst/>
          </a:prstGeom>
        </p:spPr>
        <p:txBody>
          <a:bodyPr lIns="91438" tIns="45719" rIns="91438" bIns="45719"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90"/>
            <a:ext cx="5111750" cy="438983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8"/>
            <a:ext cx="3008313" cy="351829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2022/5/8</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40055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262467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a:prstGeom prst="rect">
            <a:avLst/>
          </a:prstGeom>
        </p:spPr>
        <p:txBody>
          <a:bodyPr lIns="91438" tIns="45719" rIns="91438" bIns="45719"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lIns="91438" tIns="45719" rIns="91438" bIns="45719"/>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505"/>
            <a:ext cx="5486400" cy="60364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2022/5/8</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63670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8" tIns="45719" rIns="91438" bIns="45719"/>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lIns="91438" tIns="45719" rIns="91438" bIns="4571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2022/5/8</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9979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3"/>
            <a:ext cx="2057400" cy="3290888"/>
          </a:xfrm>
          <a:prstGeom prst="rect">
            <a:avLst/>
          </a:prstGeom>
        </p:spPr>
        <p:txBody>
          <a:bodyPr vert="eaVert" lIns="91438" tIns="45719" rIns="91438" bIns="45719"/>
          <a:lstStyle/>
          <a:p>
            <a:r>
              <a:rPr lang="zh-CN" altLang="en-US"/>
              <a:t>单击此处编辑母版标题样式</a:t>
            </a:r>
          </a:p>
        </p:txBody>
      </p:sp>
      <p:sp>
        <p:nvSpPr>
          <p:cNvPr id="3" name="竖排文字占位符 2"/>
          <p:cNvSpPr>
            <a:spLocks noGrp="1"/>
          </p:cNvSpPr>
          <p:nvPr>
            <p:ph type="body" orient="vert" idx="1"/>
          </p:nvPr>
        </p:nvSpPr>
        <p:spPr>
          <a:xfrm>
            <a:off x="457200" y="154783"/>
            <a:ext cx="6019800" cy="3290888"/>
          </a:xfrm>
          <a:prstGeom prst="rect">
            <a:avLst/>
          </a:prstGeom>
        </p:spPr>
        <p:txBody>
          <a:bodyPr vert="eaVert" lIns="91438" tIns="45719" rIns="91438" bIns="4571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lIns="91438" tIns="45719" rIns="91438" bIns="45719"/>
          <a:lstStyle/>
          <a:p>
            <a:fld id="{B44CCEC7-3A54-47D1-BB25-17A0FDA63797}" type="datetimeFigureOut">
              <a:rPr lang="zh-CN" altLang="en-US">
                <a:solidFill>
                  <a:prstClr val="black"/>
                </a:solidFill>
              </a:rPr>
              <a:pPr/>
              <a:t>2022/5/8</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8" tIns="45719" rIns="91438" bIns="45719"/>
          <a:lstStyle/>
          <a:p>
            <a:fld id="{65495661-81B6-46E9-A91E-889569155CC2}"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86500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906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85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037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5/8/2022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865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E80700-5D63-4E81-AC36-D158E29CA293}" type="datetimeFigureOut">
              <a:rPr lang="en-US" smtClean="0">
                <a:solidFill>
                  <a:prstClr val="black">
                    <a:tint val="75000"/>
                  </a:prstClr>
                </a:solidFill>
              </a:rPr>
              <a:pPr/>
              <a:t>5/8/2022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690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80700-5D63-4E81-AC36-D158E29CA293}" type="datetimeFigureOut">
              <a:rPr lang="en-US" smtClean="0">
                <a:solidFill>
                  <a:prstClr val="black">
                    <a:tint val="75000"/>
                  </a:prstClr>
                </a:solidFill>
              </a:rPr>
              <a:pPr/>
              <a:t>5/8/2022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360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80700-5D63-4E81-AC36-D158E29CA293}" type="datetimeFigureOut">
              <a:rPr lang="en-US" smtClean="0">
                <a:solidFill>
                  <a:prstClr val="black">
                    <a:tint val="75000"/>
                  </a:prstClr>
                </a:solidFill>
              </a:rPr>
              <a:pPr/>
              <a:t>5/8/2022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977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5BD8CD-5E67-4F4E-9507-44C86E7AECDB}" type="datetimeFigureOut">
              <a:rPr lang="en-US" smtClean="0"/>
              <a:t>5/8/2022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498166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5/8/2022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7448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5/8/2022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306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752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4963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2022/5/8</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985313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2022/5/8</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677624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2022/5/8</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59808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2022/5/8</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927057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2022/5/8</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79152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2022/5/8</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228860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5BD8CD-5E67-4F4E-9507-44C86E7AECDB}" type="datetimeFigureOut">
              <a:rPr lang="en-US" smtClean="0"/>
              <a:t>5/8/2022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2025354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2022/5/8</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516611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2022/5/8</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853933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2022/5/8</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5978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2022/5/8</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107587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782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79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5BD8CD-5E67-4F4E-9507-44C86E7AECDB}"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393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5BD8CD-5E67-4F4E-9507-44C86E7AECDB}" type="datetimeFigureOut">
              <a:rPr lang="en-US" smtClean="0">
                <a:solidFill>
                  <a:prstClr val="black">
                    <a:tint val="75000"/>
                  </a:prstClr>
                </a:solidFill>
              </a:rPr>
              <a:pPr/>
              <a:t>5/8/2022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61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5BD8CD-5E67-4F4E-9507-44C86E7AECDB}" type="datetimeFigureOut">
              <a:rPr lang="en-US" smtClean="0">
                <a:solidFill>
                  <a:prstClr val="black">
                    <a:tint val="75000"/>
                  </a:prstClr>
                </a:solidFill>
              </a:rPr>
              <a:pPr/>
              <a:t>5/8/2022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907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5BD8CD-5E67-4F4E-9507-44C86E7AECDB}" type="datetimeFigureOut">
              <a:rPr lang="en-US" smtClean="0">
                <a:solidFill>
                  <a:prstClr val="black">
                    <a:tint val="75000"/>
                  </a:prstClr>
                </a:solidFill>
              </a:rPr>
              <a:pPr/>
              <a:t>5/8/2022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384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5BD8CD-5E67-4F4E-9507-44C86E7AECDB}" type="datetimeFigureOut">
              <a:rPr lang="en-US" smtClean="0"/>
              <a:t>5/8/2022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2623935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5BD8CD-5E67-4F4E-9507-44C86E7AECDB}" type="datetimeFigureOut">
              <a:rPr lang="en-US" smtClean="0">
                <a:solidFill>
                  <a:prstClr val="black">
                    <a:tint val="75000"/>
                  </a:prstClr>
                </a:solidFill>
              </a:rPr>
              <a:pPr/>
              <a:t>5/8/2022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951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BD8CD-5E67-4F4E-9507-44C86E7AECDB}" type="datetimeFigureOut">
              <a:rPr lang="en-US" smtClean="0">
                <a:solidFill>
                  <a:prstClr val="black">
                    <a:tint val="75000"/>
                  </a:prstClr>
                </a:solidFill>
              </a:rPr>
              <a:pPr/>
              <a:t>5/8/2022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445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BD8CD-5E67-4F4E-9507-44C86E7AECDB}" type="datetimeFigureOut">
              <a:rPr lang="en-US" smtClean="0">
                <a:solidFill>
                  <a:prstClr val="black">
                    <a:tint val="75000"/>
                  </a:prstClr>
                </a:solidFill>
              </a:rPr>
              <a:pPr/>
              <a:t>5/8/2022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109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576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339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699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42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20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5/8/2022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473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754A19-F918-49C0-9ADC-C68C67CA5C5F}" type="datetimeFigureOut">
              <a:rPr lang="en-US" smtClean="0">
                <a:solidFill>
                  <a:prstClr val="black">
                    <a:tint val="75000"/>
                  </a:prstClr>
                </a:solidFill>
              </a:rPr>
              <a:pPr/>
              <a:t>5/8/2022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39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5BD8CD-5E67-4F4E-9507-44C86E7AECDB}" type="datetimeFigureOut">
              <a:rPr lang="en-US" smtClean="0"/>
              <a:t>5/8/2022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2408140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754A19-F918-49C0-9ADC-C68C67CA5C5F}" type="datetimeFigureOut">
              <a:rPr lang="en-US" smtClean="0">
                <a:solidFill>
                  <a:prstClr val="black">
                    <a:tint val="75000"/>
                  </a:prstClr>
                </a:solidFill>
              </a:rPr>
              <a:pPr/>
              <a:t>5/8/2022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703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solidFill>
                  <a:prstClr val="black">
                    <a:tint val="75000"/>
                  </a:prstClr>
                </a:solidFill>
              </a:rPr>
              <a:pPr/>
              <a:t>5/8/2022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946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5/8/2022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261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5/8/2022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048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86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195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5BD8CD-5E67-4F4E-9507-44C86E7AECDB}" type="datetimeFigureOut">
              <a:rPr lang="en-US" smtClean="0"/>
              <a:t>5/8/2022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218596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BD8CD-5E67-4F4E-9507-44C86E7AECDB}" type="datetimeFigureOut">
              <a:rPr lang="en-US" smtClean="0"/>
              <a:t>5/8/2022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152608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BD8CD-5E67-4F4E-9507-44C86E7AECDB}" type="datetimeFigureOut">
              <a:rPr lang="en-US" smtClean="0"/>
              <a:t>5/8/2022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19A4-2FE2-4949-9BCD-C89F20BEDF04}" type="slidenum">
              <a:rPr lang="en-US" smtClean="0"/>
              <a:t>‹#›</a:t>
            </a:fld>
            <a:endParaRPr lang="en-US"/>
          </a:p>
        </p:txBody>
      </p:sp>
    </p:spTree>
    <p:extLst>
      <p:ext uri="{BB962C8B-B14F-4D97-AF65-F5344CB8AC3E}">
        <p14:creationId xmlns:p14="http://schemas.microsoft.com/office/powerpoint/2010/main" val="3986198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ags" Target="../tags/tag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115BD8CD-5E67-4F4E-9507-44C86E7AECDB}" type="datetimeFigureOut">
              <a:rPr lang="en-US" smtClean="0"/>
              <a:t>5/8/2022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D6DB19A4-2FE2-4949-9BCD-C89F20BEDF04}" type="slidenum">
              <a:rPr lang="en-US" smtClean="0"/>
              <a:t>‹#›</a:t>
            </a:fld>
            <a:endParaRPr lang="en-US"/>
          </a:p>
        </p:txBody>
      </p:sp>
    </p:spTree>
    <p:extLst>
      <p:ext uri="{BB962C8B-B14F-4D97-AF65-F5344CB8AC3E}">
        <p14:creationId xmlns:p14="http://schemas.microsoft.com/office/powerpoint/2010/main" val="2598592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33000" r="-3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268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3901"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390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390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390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39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901" rtl="0" eaLnBrk="1" latinLnBrk="0" hangingPunct="1">
        <a:defRPr sz="1800" kern="1200">
          <a:solidFill>
            <a:schemeClr val="tx1"/>
          </a:solidFill>
          <a:latin typeface="+mn-lt"/>
          <a:ea typeface="+mn-ea"/>
          <a:cs typeface="+mn-cs"/>
        </a:defRPr>
      </a:lvl1pPr>
      <a:lvl2pPr marL="457189" algn="l" defTabSz="913901" rtl="0" eaLnBrk="1" latinLnBrk="0" hangingPunct="1">
        <a:defRPr sz="1800" kern="1200">
          <a:solidFill>
            <a:schemeClr val="tx1"/>
          </a:solidFill>
          <a:latin typeface="+mn-lt"/>
          <a:ea typeface="+mn-ea"/>
          <a:cs typeface="+mn-cs"/>
        </a:defRPr>
      </a:lvl2pPr>
      <a:lvl3pPr marL="914378" algn="l" defTabSz="913901" rtl="0" eaLnBrk="1" latinLnBrk="0" hangingPunct="1">
        <a:defRPr sz="1800" kern="1200">
          <a:solidFill>
            <a:schemeClr val="tx1"/>
          </a:solidFill>
          <a:latin typeface="+mn-lt"/>
          <a:ea typeface="+mn-ea"/>
          <a:cs typeface="+mn-cs"/>
        </a:defRPr>
      </a:lvl3pPr>
      <a:lvl4pPr marL="1371566" algn="l" defTabSz="913901" rtl="0" eaLnBrk="1" latinLnBrk="0" hangingPunct="1">
        <a:defRPr sz="1800" kern="1200">
          <a:solidFill>
            <a:schemeClr val="tx1"/>
          </a:solidFill>
          <a:latin typeface="+mn-lt"/>
          <a:ea typeface="+mn-ea"/>
          <a:cs typeface="+mn-cs"/>
        </a:defRPr>
      </a:lvl4pPr>
      <a:lvl5pPr marL="1828754" algn="l" defTabSz="913901" rtl="0" eaLnBrk="1" latinLnBrk="0" hangingPunct="1">
        <a:defRPr sz="1800" kern="1200">
          <a:solidFill>
            <a:schemeClr val="tx1"/>
          </a:solidFill>
          <a:latin typeface="+mn-lt"/>
          <a:ea typeface="+mn-ea"/>
          <a:cs typeface="+mn-cs"/>
        </a:defRPr>
      </a:lvl5pPr>
      <a:lvl6pPr marL="2285943" algn="l" defTabSz="913901" rtl="0" eaLnBrk="1" latinLnBrk="0" hangingPunct="1">
        <a:defRPr sz="1800" kern="1200">
          <a:solidFill>
            <a:schemeClr val="tx1"/>
          </a:solidFill>
          <a:latin typeface="+mn-lt"/>
          <a:ea typeface="+mn-ea"/>
          <a:cs typeface="+mn-cs"/>
        </a:defRPr>
      </a:lvl6pPr>
      <a:lvl7pPr marL="2743132" algn="l" defTabSz="913901" rtl="0" eaLnBrk="1" latinLnBrk="0" hangingPunct="1">
        <a:defRPr sz="1800" kern="1200">
          <a:solidFill>
            <a:schemeClr val="tx1"/>
          </a:solidFill>
          <a:latin typeface="+mn-lt"/>
          <a:ea typeface="+mn-ea"/>
          <a:cs typeface="+mn-cs"/>
        </a:defRPr>
      </a:lvl7pPr>
      <a:lvl8pPr marL="3200320" algn="l" defTabSz="913901" rtl="0" eaLnBrk="1" latinLnBrk="0" hangingPunct="1">
        <a:defRPr sz="1800" kern="1200">
          <a:solidFill>
            <a:schemeClr val="tx1"/>
          </a:solidFill>
          <a:latin typeface="+mn-lt"/>
          <a:ea typeface="+mn-ea"/>
          <a:cs typeface="+mn-cs"/>
        </a:defRPr>
      </a:lvl8pPr>
      <a:lvl9pPr marL="3657509" algn="l" defTabSz="9139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5E80700-5D63-4E81-AC36-D158E29CA293}" type="datetimeFigureOut">
              <a:rPr lang="en-US" smtClean="0">
                <a:solidFill>
                  <a:prstClr val="black">
                    <a:tint val="75000"/>
                  </a:prstClr>
                </a:solidFill>
              </a:rPr>
              <a:pPr defTabSz="685800"/>
              <a:t>5/8/2022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4FB67AAB-2A24-440F-9378-4B79BFB1E530}"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17230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0371951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115BD8CD-5E67-4F4E-9507-44C86E7AECDB}" type="datetimeFigureOut">
              <a:rPr lang="en-US" smtClean="0">
                <a:solidFill>
                  <a:prstClr val="black">
                    <a:tint val="75000"/>
                  </a:prstClr>
                </a:solidFill>
              </a:rPr>
              <a:pPr/>
              <a:t>5/8/2022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80291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9F754A19-F918-49C0-9ADC-C68C67CA5C5F}" type="datetimeFigureOut">
              <a:rPr lang="en-US" smtClean="0">
                <a:solidFill>
                  <a:prstClr val="black">
                    <a:tint val="75000"/>
                  </a:prstClr>
                </a:solidFill>
              </a:rPr>
              <a:pPr defTabSz="914288"/>
              <a:t>5/8/2022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1404D0AF-2394-402B-A572-C9400AF4F80E}" type="slidenum">
              <a:rPr lang="en-US" smtClean="0">
                <a:solidFill>
                  <a:prstClr val="black">
                    <a:tint val="75000"/>
                  </a:prstClr>
                </a:solidFill>
              </a:rPr>
              <a:pPr defTabSz="914288"/>
              <a:t>‹#›</a:t>
            </a:fld>
            <a:endParaRPr lang="en-US">
              <a:solidFill>
                <a:prstClr val="black">
                  <a:tint val="75000"/>
                </a:prstClr>
              </a:solidFill>
            </a:endParaRPr>
          </a:p>
        </p:txBody>
      </p:sp>
    </p:spTree>
    <p:extLst>
      <p:ext uri="{BB962C8B-B14F-4D97-AF65-F5344CB8AC3E}">
        <p14:creationId xmlns:p14="http://schemas.microsoft.com/office/powerpoint/2010/main" val="426984312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gif"/><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56.xml"/><Relationship Id="rId6" Type="http://schemas.microsoft.com/office/2007/relationships/hdphoto" Target="../media/hdphoto9.wdp"/><Relationship Id="rId5" Type="http://schemas.openxmlformats.org/officeDocument/2006/relationships/image" Target="../media/image57.png"/><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56.xml"/><Relationship Id="rId6" Type="http://schemas.microsoft.com/office/2007/relationships/hdphoto" Target="../media/hdphoto9.wdp"/><Relationship Id="rId5" Type="http://schemas.openxmlformats.org/officeDocument/2006/relationships/image" Target="../media/image57.png"/><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56.xml"/><Relationship Id="rId6" Type="http://schemas.microsoft.com/office/2007/relationships/hdphoto" Target="../media/hdphoto9.wdp"/><Relationship Id="rId5" Type="http://schemas.openxmlformats.org/officeDocument/2006/relationships/image" Target="../media/image57.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notesSlide" Target="../notesSlides/notesSlide29.xml"/><Relationship Id="rId1" Type="http://schemas.openxmlformats.org/officeDocument/2006/relationships/slideLayout" Target="../slideLayouts/slideLayout56.xml"/><Relationship Id="rId6" Type="http://schemas.openxmlformats.org/officeDocument/2006/relationships/image" Target="../media/image56.png"/><Relationship Id="rId5" Type="http://schemas.microsoft.com/office/2007/relationships/hdphoto" Target="../media/hdphoto1.wdp"/><Relationship Id="rId4" Type="http://schemas.openxmlformats.org/officeDocument/2006/relationships/image" Target="../media/image38.png"/><Relationship Id="rId9"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4.gif"/><Relationship Id="rId4" Type="http://schemas.openxmlformats.org/officeDocument/2006/relationships/image" Target="../media/image16.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4.gif"/><Relationship Id="rId11" Type="http://schemas.openxmlformats.org/officeDocument/2006/relationships/image" Target="../media/image23.png"/><Relationship Id="rId5" Type="http://schemas.openxmlformats.org/officeDocument/2006/relationships/image" Target="../media/image15.jpg"/><Relationship Id="rId10" Type="http://schemas.openxmlformats.org/officeDocument/2006/relationships/image" Target="../media/image22.gif"/><Relationship Id="rId4" Type="http://schemas.openxmlformats.org/officeDocument/2006/relationships/audio" Target="../media/audio2.wav"/><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4.gif"/><Relationship Id="rId11" Type="http://schemas.openxmlformats.org/officeDocument/2006/relationships/image" Target="../media/image26.png"/><Relationship Id="rId5" Type="http://schemas.openxmlformats.org/officeDocument/2006/relationships/image" Target="../media/image15.jpg"/><Relationship Id="rId10" Type="http://schemas.openxmlformats.org/officeDocument/2006/relationships/image" Target="../media/image22.gif"/><Relationship Id="rId4" Type="http://schemas.openxmlformats.org/officeDocument/2006/relationships/audio" Target="../media/audio2.wav"/><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slide" Target="slide8.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4.gif"/><Relationship Id="rId11" Type="http://schemas.openxmlformats.org/officeDocument/2006/relationships/image" Target="../media/image28.png"/><Relationship Id="rId5" Type="http://schemas.openxmlformats.org/officeDocument/2006/relationships/image" Target="../media/image15.jpg"/><Relationship Id="rId10" Type="http://schemas.openxmlformats.org/officeDocument/2006/relationships/image" Target="../media/image22.gif"/><Relationship Id="rId4" Type="http://schemas.openxmlformats.org/officeDocument/2006/relationships/audio" Target="../media/audio2.wav"/><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5.jpg"/><Relationship Id="rId11" Type="http://schemas.openxmlformats.org/officeDocument/2006/relationships/image" Target="../media/image21.jpeg"/><Relationship Id="rId5" Type="http://schemas.openxmlformats.org/officeDocument/2006/relationships/audio" Target="../media/audio3.wav"/><Relationship Id="rId10" Type="http://schemas.openxmlformats.org/officeDocument/2006/relationships/image" Target="../media/image20.jpeg"/><Relationship Id="rId4" Type="http://schemas.openxmlformats.org/officeDocument/2006/relationships/audio" Target="../media/audio2.wav"/><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6922" y="3594436"/>
            <a:ext cx="9008492" cy="136688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0329" y="2193325"/>
            <a:ext cx="4526827" cy="2655413"/>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7156" y="1433970"/>
            <a:ext cx="1581043" cy="2061864"/>
          </a:xfrm>
          <a:prstGeom prst="rect">
            <a:avLst/>
          </a:prstGeom>
        </p:spPr>
      </p:pic>
      <p:pic>
        <p:nvPicPr>
          <p:cNvPr id="10" name="图片 9"/>
          <p:cNvPicPr>
            <a:picLocks noChangeAspect="1"/>
          </p:cNvPicPr>
          <p:nvPr/>
        </p:nvPicPr>
        <p:blipFill>
          <a:blip r:embed="rId6"/>
          <a:stretch>
            <a:fillRect/>
          </a:stretch>
        </p:blipFill>
        <p:spPr>
          <a:xfrm>
            <a:off x="111223" y="141481"/>
            <a:ext cx="1898438" cy="1797188"/>
          </a:xfrm>
          <a:prstGeom prst="rect">
            <a:avLst/>
          </a:prstGeom>
        </p:spPr>
      </p:pic>
      <p:pic>
        <p:nvPicPr>
          <p:cNvPr id="11" name="图片 10"/>
          <p:cNvPicPr>
            <a:picLocks noChangeAspect="1"/>
          </p:cNvPicPr>
          <p:nvPr/>
        </p:nvPicPr>
        <p:blipFill>
          <a:blip r:embed="rId7"/>
          <a:stretch>
            <a:fillRect/>
          </a:stretch>
        </p:blipFill>
        <p:spPr>
          <a:xfrm>
            <a:off x="503304" y="2082680"/>
            <a:ext cx="446300" cy="378042"/>
          </a:xfrm>
          <a:prstGeom prst="rect">
            <a:avLst/>
          </a:prstGeom>
        </p:spPr>
      </p:pic>
      <p:pic>
        <p:nvPicPr>
          <p:cNvPr id="15" name="图片 14"/>
          <p:cNvPicPr>
            <a:picLocks noChangeAspect="1"/>
          </p:cNvPicPr>
          <p:nvPr/>
        </p:nvPicPr>
        <p:blipFill>
          <a:blip r:embed="rId8"/>
          <a:stretch>
            <a:fillRect/>
          </a:stretch>
        </p:blipFill>
        <p:spPr>
          <a:xfrm>
            <a:off x="967211" y="2193325"/>
            <a:ext cx="946089" cy="559769"/>
          </a:xfrm>
          <a:prstGeom prst="rect">
            <a:avLst/>
          </a:prstGeom>
        </p:spPr>
      </p:pic>
      <p:pic>
        <p:nvPicPr>
          <p:cNvPr id="16" name="图片 15"/>
          <p:cNvPicPr>
            <a:picLocks noChangeAspect="1"/>
          </p:cNvPicPr>
          <p:nvPr/>
        </p:nvPicPr>
        <p:blipFill>
          <a:blip r:embed="rId9"/>
          <a:stretch>
            <a:fillRect/>
          </a:stretch>
        </p:blipFill>
        <p:spPr>
          <a:xfrm>
            <a:off x="1750216" y="1726228"/>
            <a:ext cx="620868" cy="352254"/>
          </a:xfrm>
          <a:prstGeom prst="rect">
            <a:avLst/>
          </a:prstGeom>
        </p:spPr>
      </p:pic>
      <p:pic>
        <p:nvPicPr>
          <p:cNvPr id="17" name="图片 16"/>
          <p:cNvPicPr>
            <a:picLocks noChangeAspect="1"/>
          </p:cNvPicPr>
          <p:nvPr/>
        </p:nvPicPr>
        <p:blipFill>
          <a:blip r:embed="rId10"/>
          <a:stretch>
            <a:fillRect/>
          </a:stretch>
        </p:blipFill>
        <p:spPr>
          <a:xfrm>
            <a:off x="8261893" y="1291899"/>
            <a:ext cx="570151" cy="562121"/>
          </a:xfrm>
          <a:prstGeom prst="rect">
            <a:avLst/>
          </a:prstGeom>
        </p:spPr>
      </p:pic>
      <p:pic>
        <p:nvPicPr>
          <p:cNvPr id="19" name="图片 18"/>
          <p:cNvPicPr>
            <a:picLocks noChangeAspect="1"/>
          </p:cNvPicPr>
          <p:nvPr/>
        </p:nvPicPr>
        <p:blipFill>
          <a:blip r:embed="rId11"/>
          <a:stretch>
            <a:fillRect/>
          </a:stretch>
        </p:blipFill>
        <p:spPr>
          <a:xfrm>
            <a:off x="380608" y="2604734"/>
            <a:ext cx="1231292" cy="736757"/>
          </a:xfrm>
          <a:prstGeom prst="rect">
            <a:avLst/>
          </a:prstGeom>
        </p:spPr>
      </p:pic>
      <p:pic>
        <p:nvPicPr>
          <p:cNvPr id="20" name="图片 19"/>
          <p:cNvPicPr>
            <a:picLocks noChangeAspect="1"/>
          </p:cNvPicPr>
          <p:nvPr/>
        </p:nvPicPr>
        <p:blipFill>
          <a:blip r:embed="rId12"/>
          <a:stretch>
            <a:fillRect/>
          </a:stretch>
        </p:blipFill>
        <p:spPr>
          <a:xfrm>
            <a:off x="7153060" y="268519"/>
            <a:ext cx="1194674" cy="753398"/>
          </a:xfrm>
          <a:prstGeom prst="rect">
            <a:avLst/>
          </a:prstGeom>
        </p:spPr>
      </p:pic>
      <p:sp>
        <p:nvSpPr>
          <p:cNvPr id="21" name="文本框 17">
            <a:extLst>
              <a:ext uri="{FF2B5EF4-FFF2-40B4-BE49-F238E27FC236}">
                <a16:creationId xmlns:a16="http://schemas.microsoft.com/office/drawing/2014/main" id="{C6DAED9C-1B56-422D-98F6-9804595D54D9}"/>
              </a:ext>
            </a:extLst>
          </p:cNvPr>
          <p:cNvSpPr txBox="1"/>
          <p:nvPr/>
        </p:nvSpPr>
        <p:spPr>
          <a:xfrm>
            <a:off x="2322452" y="307277"/>
            <a:ext cx="4377432" cy="1806263"/>
          </a:xfrm>
          <a:prstGeom prst="rect">
            <a:avLst/>
          </a:prstGeom>
          <a:noFill/>
        </p:spPr>
        <p:txBody>
          <a:bodyPr wrap="square" lIns="51422" tIns="25716" rIns="51422" bIns="25716"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514197">
              <a:lnSpc>
                <a:spcPct val="100000"/>
              </a:lnSpc>
              <a:defRPr/>
            </a:pP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Chào</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mừng</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các</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con </a:t>
            </a:r>
            <a:r>
              <a:rPr lang="vi-VN"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đế</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n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với</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tiết</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học</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Tiếng</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Việt</a:t>
            </a:r>
            <a:endParaRPr lang="zh-CN" altLang="en-US"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72515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500"/>
                                        <p:tgtEl>
                                          <p:spTgt spid="18"/>
                                        </p:tgtEl>
                                      </p:cBhvr>
                                    </p:animEffect>
                                  </p:childTnLst>
                                </p:cTn>
                              </p:par>
                              <p:par>
                                <p:cTn id="8" presetID="1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500"/>
                                        <p:tgtEl>
                                          <p:spTgt spid="10"/>
                                        </p:tgtEl>
                                        <p:attrNameLst>
                                          <p:attrName>ppt_x</p:attrName>
                                        </p:attrNameLst>
                                      </p:cBhvr>
                                      <p:tavLst>
                                        <p:tav tm="0">
                                          <p:val>
                                            <p:strVal val="#ppt_x-#ppt_w*1.125000"/>
                                          </p:val>
                                        </p:tav>
                                        <p:tav tm="100000">
                                          <p:val>
                                            <p:strVal val="#ppt_x"/>
                                          </p:val>
                                        </p:tav>
                                      </p:tavLst>
                                    </p:anim>
                                    <p:animEffect transition="in" filter="wipe(right)">
                                      <p:cBhvr>
                                        <p:cTn id="11" dur="1500"/>
                                        <p:tgtEl>
                                          <p:spTgt spid="10"/>
                                        </p:tgtEl>
                                      </p:cBhvr>
                                    </p:animEffect>
                                  </p:childTnLst>
                                </p:cTn>
                              </p:par>
                              <p:par>
                                <p:cTn id="12" presetID="8" presetClass="emph" presetSubtype="0" fill="hold" nodeType="withEffect">
                                  <p:stCondLst>
                                    <p:cond delay="0"/>
                                  </p:stCondLst>
                                  <p:childTnLst>
                                    <p:animRot by="10800000">
                                      <p:cBhvr>
                                        <p:cTn id="13" dur="1500" fill="hold"/>
                                        <p:tgtEl>
                                          <p:spTgt spid="10"/>
                                        </p:tgtEl>
                                        <p:attrNameLst>
                                          <p:attrName>r</p:attrName>
                                        </p:attrNameLst>
                                      </p:cBhvr>
                                    </p:animRo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200"/>
                                  </p:stCondLst>
                                  <p:childTnLst>
                                    <p:set>
                                      <p:cBhvr>
                                        <p:cTn id="21" dur="1" fill="hold">
                                          <p:stCondLst>
                                            <p:cond delay="0"/>
                                          </p:stCondLst>
                                        </p:cTn>
                                        <p:tgtEl>
                                          <p:spTgt spid="7"/>
                                        </p:tgtEl>
                                        <p:attrNameLst>
                                          <p:attrName>style.visibility</p:attrName>
                                        </p:attrNameLst>
                                      </p:cBhvr>
                                      <p:to>
                                        <p:strVal val="visible"/>
                                      </p:to>
                                    </p:set>
                                    <p:anim calcmode="lin" valueType="num">
                                      <p:cBhvr>
                                        <p:cTn id="22" dur="750" fill="hold"/>
                                        <p:tgtEl>
                                          <p:spTgt spid="7"/>
                                        </p:tgtEl>
                                        <p:attrNameLst>
                                          <p:attrName>ppt_w</p:attrName>
                                        </p:attrNameLst>
                                      </p:cBhvr>
                                      <p:tavLst>
                                        <p:tav tm="0">
                                          <p:val>
                                            <p:fltVal val="0"/>
                                          </p:val>
                                        </p:tav>
                                        <p:tav tm="100000">
                                          <p:val>
                                            <p:strVal val="#ppt_w"/>
                                          </p:val>
                                        </p:tav>
                                      </p:tavLst>
                                    </p:anim>
                                    <p:anim calcmode="lin" valueType="num">
                                      <p:cBhvr>
                                        <p:cTn id="23" dur="750" fill="hold"/>
                                        <p:tgtEl>
                                          <p:spTgt spid="7"/>
                                        </p:tgtEl>
                                        <p:attrNameLst>
                                          <p:attrName>ppt_h</p:attrName>
                                        </p:attrNameLst>
                                      </p:cBhvr>
                                      <p:tavLst>
                                        <p:tav tm="0">
                                          <p:val>
                                            <p:fltVal val="0"/>
                                          </p:val>
                                        </p:tav>
                                        <p:tav tm="100000">
                                          <p:val>
                                            <p:strVal val="#ppt_h"/>
                                          </p:val>
                                        </p:tav>
                                      </p:tavLst>
                                    </p:anim>
                                    <p:animEffect transition="in" filter="fade">
                                      <p:cBhvr>
                                        <p:cTn id="24" dur="750"/>
                                        <p:tgtEl>
                                          <p:spTgt spid="7"/>
                                        </p:tgtEl>
                                      </p:cBhvr>
                                    </p:animEffect>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12" presetClass="entr" presetSubtype="8"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p:tgtEl>
                                          <p:spTgt spid="19"/>
                                        </p:tgtEl>
                                        <p:attrNameLst>
                                          <p:attrName>ppt_x</p:attrName>
                                        </p:attrNameLst>
                                      </p:cBhvr>
                                      <p:tavLst>
                                        <p:tav tm="0">
                                          <p:val>
                                            <p:strVal val="#ppt_x-#ppt_w*1.125000"/>
                                          </p:val>
                                        </p:tav>
                                        <p:tav tm="100000">
                                          <p:val>
                                            <p:strVal val="#ppt_x"/>
                                          </p:val>
                                        </p:tav>
                                      </p:tavLst>
                                    </p:anim>
                                    <p:animEffect transition="in" filter="wipe(right)">
                                      <p:cBhvr>
                                        <p:cTn id="48" dur="1000"/>
                                        <p:tgtEl>
                                          <p:spTgt spid="19"/>
                                        </p:tgtEl>
                                      </p:cBhvr>
                                    </p:animEffect>
                                  </p:childTnLst>
                                </p:cTn>
                              </p:par>
                              <p:par>
                                <p:cTn id="49" presetID="12" presetClass="entr" presetSubtype="2"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1000"/>
                                        <p:tgtEl>
                                          <p:spTgt spid="20"/>
                                        </p:tgtEl>
                                        <p:attrNameLst>
                                          <p:attrName>ppt_x</p:attrName>
                                        </p:attrNameLst>
                                      </p:cBhvr>
                                      <p:tavLst>
                                        <p:tav tm="0">
                                          <p:val>
                                            <p:strVal val="#ppt_x+#ppt_w*1.125000"/>
                                          </p:val>
                                        </p:tav>
                                        <p:tav tm="100000">
                                          <p:val>
                                            <p:strVal val="#ppt_x"/>
                                          </p:val>
                                        </p:tav>
                                      </p:tavLst>
                                    </p:anim>
                                    <p:animEffect transition="in" filter="wipe(left)">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56" presetClass="entr" presetSubtype="0" fill="hold" grpId="0" nodeType="clickEffect">
                                  <p:stCondLst>
                                    <p:cond delay="0"/>
                                  </p:stCondLst>
                                  <p:iterate type="lt">
                                    <p:tmPct val="10000"/>
                                  </p:iterate>
                                  <p:childTnLst>
                                    <p:set>
                                      <p:cBhvr>
                                        <p:cTn id="56" dur="1" fill="hold">
                                          <p:stCondLst>
                                            <p:cond delay="0"/>
                                          </p:stCondLst>
                                        </p:cTn>
                                        <p:tgtEl>
                                          <p:spTgt spid="21"/>
                                        </p:tgtEl>
                                        <p:attrNameLst>
                                          <p:attrName>style.visibility</p:attrName>
                                        </p:attrNameLst>
                                      </p:cBhvr>
                                      <p:to>
                                        <p:strVal val="visible"/>
                                      </p:to>
                                    </p:set>
                                    <p:anim by="(-#ppt_w*2)" calcmode="lin" valueType="num">
                                      <p:cBhvr rctx="PPT">
                                        <p:cTn id="57" dur="250" autoRev="1" fill="hold">
                                          <p:stCondLst>
                                            <p:cond delay="0"/>
                                          </p:stCondLst>
                                        </p:cTn>
                                        <p:tgtEl>
                                          <p:spTgt spid="21"/>
                                        </p:tgtEl>
                                        <p:attrNameLst>
                                          <p:attrName>ppt_w</p:attrName>
                                        </p:attrNameLst>
                                      </p:cBhvr>
                                    </p:anim>
                                    <p:anim by="(#ppt_w*0.50)" calcmode="lin" valueType="num">
                                      <p:cBhvr>
                                        <p:cTn id="58" dur="250" decel="50000" autoRev="1" fill="hold">
                                          <p:stCondLst>
                                            <p:cond delay="0"/>
                                          </p:stCondLst>
                                        </p:cTn>
                                        <p:tgtEl>
                                          <p:spTgt spid="21"/>
                                        </p:tgtEl>
                                        <p:attrNameLst>
                                          <p:attrName>ppt_x</p:attrName>
                                        </p:attrNameLst>
                                      </p:cBhvr>
                                    </p:anim>
                                    <p:anim from="(-#ppt_h/2)" to="(#ppt_y)" calcmode="lin" valueType="num">
                                      <p:cBhvr>
                                        <p:cTn id="59" dur="500" fill="hold">
                                          <p:stCondLst>
                                            <p:cond delay="0"/>
                                          </p:stCondLst>
                                        </p:cTn>
                                        <p:tgtEl>
                                          <p:spTgt spid="21"/>
                                        </p:tgtEl>
                                        <p:attrNameLst>
                                          <p:attrName>ppt_y</p:attrName>
                                        </p:attrNameLst>
                                      </p:cBhvr>
                                    </p:anim>
                                    <p:animRot by="21600000">
                                      <p:cBhvr>
                                        <p:cTn id="60" dur="5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3000" r="-33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1" y="68008"/>
            <a:ext cx="4637342" cy="4637342"/>
          </a:xfrm>
          <a:prstGeom prst="rect">
            <a:avLst/>
          </a:prstGeom>
        </p:spPr>
      </p:pic>
      <p:grpSp>
        <p:nvGrpSpPr>
          <p:cNvPr id="30" name="组合 29"/>
          <p:cNvGrpSpPr/>
          <p:nvPr/>
        </p:nvGrpSpPr>
        <p:grpSpPr>
          <a:xfrm>
            <a:off x="5105400" y="1965744"/>
            <a:ext cx="1143000" cy="1063206"/>
            <a:chOff x="6098065" y="734895"/>
            <a:chExt cx="1113560" cy="1122492"/>
          </a:xfrm>
        </p:grpSpPr>
        <p:sp>
          <p:nvSpPr>
            <p:cNvPr id="7" name="文本框 6"/>
            <p:cNvSpPr txBox="1"/>
            <p:nvPr/>
          </p:nvSpPr>
          <p:spPr>
            <a:xfrm flipH="1">
              <a:off x="6198799" y="947451"/>
              <a:ext cx="912092" cy="747359"/>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defTabSz="913901"/>
              <a:r>
                <a:rPr lang="en-US" altLang="zh-CN" sz="4000" dirty="0">
                  <a:solidFill>
                    <a:srgbClr val="00A0DB"/>
                  </a:solidFill>
                  <a:latin typeface="Arial-Rounded" panose="020B0500000000000000" pitchFamily="34" charset="0"/>
                  <a:ea typeface="Arial-Rounded" panose="020B0500000000000000" pitchFamily="34" charset="0"/>
                  <a:cs typeface="Arial-Rounded" panose="020B0500000000000000" pitchFamily="34" charset="0"/>
                </a:rPr>
                <a:t>01</a:t>
              </a:r>
              <a:endParaRPr lang="zh-CN" altLang="en-US" sz="4000" dirty="0">
                <a:solidFill>
                  <a:srgbClr val="00A0DB"/>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任意多边形 21"/>
            <p:cNvSpPr/>
            <p:nvPr/>
          </p:nvSpPr>
          <p:spPr>
            <a:xfrm>
              <a:off x="6098065" y="734895"/>
              <a:ext cx="1113560" cy="1122492"/>
            </a:xfrm>
            <a:custGeom>
              <a:avLst/>
              <a:gdLst>
                <a:gd name="connsiteX0" fmla="*/ 356426 w 1082292"/>
                <a:gd name="connsiteY0" fmla="*/ 1038149 h 1166599"/>
                <a:gd name="connsiteX1" fmla="*/ 21889 w 1082292"/>
                <a:gd name="connsiteY1" fmla="*/ 714764 h 1166599"/>
                <a:gd name="connsiteX2" fmla="*/ 99948 w 1082292"/>
                <a:gd name="connsiteY2" fmla="*/ 212959 h 1166599"/>
                <a:gd name="connsiteX3" fmla="*/ 646358 w 1082292"/>
                <a:gd name="connsiteY3" fmla="*/ 1085 h 1166599"/>
                <a:gd name="connsiteX4" fmla="*/ 1058953 w 1082292"/>
                <a:gd name="connsiteY4" fmla="*/ 291017 h 1166599"/>
                <a:gd name="connsiteX5" fmla="*/ 947441 w 1082292"/>
                <a:gd name="connsiteY5" fmla="*/ 1082754 h 1166599"/>
                <a:gd name="connsiteX6" fmla="*/ 256065 w 1082292"/>
                <a:gd name="connsiteY6" fmla="*/ 1105056 h 1166599"/>
                <a:gd name="connsiteX0-1" fmla="*/ 356426 w 1122646"/>
                <a:gd name="connsiteY0-2" fmla="*/ 1038149 h 1122492"/>
                <a:gd name="connsiteX1-3" fmla="*/ 21889 w 1122646"/>
                <a:gd name="connsiteY1-4" fmla="*/ 714764 h 1122492"/>
                <a:gd name="connsiteX2-5" fmla="*/ 99948 w 1122646"/>
                <a:gd name="connsiteY2-6" fmla="*/ 212959 h 1122492"/>
                <a:gd name="connsiteX3-7" fmla="*/ 646358 w 1122646"/>
                <a:gd name="connsiteY3-8" fmla="*/ 1085 h 1122492"/>
                <a:gd name="connsiteX4-9" fmla="*/ 1058953 w 1122646"/>
                <a:gd name="connsiteY4-10" fmla="*/ 291017 h 1122492"/>
                <a:gd name="connsiteX5-11" fmla="*/ 1036650 w 1122646"/>
                <a:gd name="connsiteY5-12" fmla="*/ 937788 h 1122492"/>
                <a:gd name="connsiteX6-13" fmla="*/ 256065 w 1122646"/>
                <a:gd name="connsiteY6-14" fmla="*/ 1105056 h 1122492"/>
                <a:gd name="connsiteX0-15" fmla="*/ 356426 w 1122646"/>
                <a:gd name="connsiteY0-16" fmla="*/ 1038149 h 1122492"/>
                <a:gd name="connsiteX1-17" fmla="*/ 21889 w 1122646"/>
                <a:gd name="connsiteY1-18" fmla="*/ 714764 h 1122492"/>
                <a:gd name="connsiteX2-19" fmla="*/ 99948 w 1122646"/>
                <a:gd name="connsiteY2-20" fmla="*/ 212959 h 1122492"/>
                <a:gd name="connsiteX3-21" fmla="*/ 646358 w 1122646"/>
                <a:gd name="connsiteY3-22" fmla="*/ 1085 h 1122492"/>
                <a:gd name="connsiteX4-23" fmla="*/ 1058953 w 1122646"/>
                <a:gd name="connsiteY4-24" fmla="*/ 291017 h 1122492"/>
                <a:gd name="connsiteX5-25" fmla="*/ 1036650 w 1122646"/>
                <a:gd name="connsiteY5-26" fmla="*/ 937788 h 1122492"/>
                <a:gd name="connsiteX6-27" fmla="*/ 256065 w 1122646"/>
                <a:gd name="connsiteY6-28" fmla="*/ 1105056 h 1122492"/>
                <a:gd name="connsiteX0-29" fmla="*/ 224677 w 1113560"/>
                <a:gd name="connsiteY0-30" fmla="*/ 1071603 h 1122492"/>
                <a:gd name="connsiteX1-31" fmla="*/ 12803 w 1113560"/>
                <a:gd name="connsiteY1-32" fmla="*/ 714764 h 1122492"/>
                <a:gd name="connsiteX2-33" fmla="*/ 90862 w 1113560"/>
                <a:gd name="connsiteY2-34" fmla="*/ 212959 h 1122492"/>
                <a:gd name="connsiteX3-35" fmla="*/ 637272 w 1113560"/>
                <a:gd name="connsiteY3-36" fmla="*/ 1085 h 1122492"/>
                <a:gd name="connsiteX4-37" fmla="*/ 1049867 w 1113560"/>
                <a:gd name="connsiteY4-38" fmla="*/ 291017 h 1122492"/>
                <a:gd name="connsiteX5-39" fmla="*/ 1027564 w 1113560"/>
                <a:gd name="connsiteY5-40" fmla="*/ 937788 h 1122492"/>
                <a:gd name="connsiteX6-41" fmla="*/ 246979 w 1113560"/>
                <a:gd name="connsiteY6-42" fmla="*/ 1105056 h 11224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13560" h="1122492">
                  <a:moveTo>
                    <a:pt x="224677" y="1071603"/>
                  </a:moveTo>
                  <a:cubicBezTo>
                    <a:pt x="78781" y="978676"/>
                    <a:pt x="35105" y="857871"/>
                    <a:pt x="12803" y="714764"/>
                  </a:cubicBezTo>
                  <a:cubicBezTo>
                    <a:pt x="-9499" y="571657"/>
                    <a:pt x="-13216" y="331905"/>
                    <a:pt x="90862" y="212959"/>
                  </a:cubicBezTo>
                  <a:cubicBezTo>
                    <a:pt x="194940" y="94013"/>
                    <a:pt x="477438" y="-11925"/>
                    <a:pt x="637272" y="1085"/>
                  </a:cubicBezTo>
                  <a:cubicBezTo>
                    <a:pt x="797106" y="14095"/>
                    <a:pt x="984818" y="134900"/>
                    <a:pt x="1049867" y="291017"/>
                  </a:cubicBezTo>
                  <a:cubicBezTo>
                    <a:pt x="1114916" y="447134"/>
                    <a:pt x="1161379" y="802115"/>
                    <a:pt x="1027564" y="937788"/>
                  </a:cubicBezTo>
                  <a:cubicBezTo>
                    <a:pt x="893749" y="1073461"/>
                    <a:pt x="525759" y="1161741"/>
                    <a:pt x="246979" y="1105056"/>
                  </a:cubicBezTo>
                </a:path>
              </a:pathLst>
            </a:custGeom>
            <a:noFill/>
            <a:ln>
              <a:solidFill>
                <a:srgbClr val="00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1"/>
              <a:endParaRPr lang="zh-CN" altLang="en-US">
                <a:solidFill>
                  <a:prstClr val="white"/>
                </a:solidFill>
              </a:endParaRPr>
            </a:p>
          </p:txBody>
        </p:sp>
      </p:grpSp>
      <p:sp>
        <p:nvSpPr>
          <p:cNvPr id="17" name="TextBox 16">
            <a:extLst>
              <a:ext uri="{FF2B5EF4-FFF2-40B4-BE49-F238E27FC236}">
                <a16:creationId xmlns:a16="http://schemas.microsoft.com/office/drawing/2014/main" id="{67978D51-96BE-40D6-8719-564D99B96447}"/>
              </a:ext>
            </a:extLst>
          </p:cNvPr>
          <p:cNvSpPr txBox="1"/>
          <p:nvPr/>
        </p:nvSpPr>
        <p:spPr>
          <a:xfrm>
            <a:off x="6019800" y="2039531"/>
            <a:ext cx="2571750" cy="915631"/>
          </a:xfrm>
          <a:prstGeom prst="rect">
            <a:avLst/>
          </a:prstGeom>
          <a:noFill/>
        </p:spPr>
        <p:txBody>
          <a:bodyPr wrap="square" lIns="68574" tIns="34287" rIns="68574" bIns="34287" rtlCol="0">
            <a:spAutoFit/>
          </a:bodyPr>
          <a:lstStyle/>
          <a:p>
            <a:pPr algn="ctr" defTabSz="342695"/>
            <a:r>
              <a:rPr lang="en-US" sz="5500" dirty="0" err="1">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Tiết</a:t>
            </a:r>
            <a:r>
              <a:rPr lang="en-US" sz="5500" dirty="0">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8" name="TextBox 1"/>
          <p:cNvSpPr txBox="1"/>
          <p:nvPr/>
        </p:nvSpPr>
        <p:spPr>
          <a:xfrm>
            <a:off x="-2572492" y="503826"/>
            <a:ext cx="2057400" cy="2585320"/>
          </a:xfrm>
          <a:prstGeom prst="rect">
            <a:avLst/>
          </a:prstGeom>
          <a:solidFill>
            <a:schemeClr val="bg1"/>
          </a:solidFill>
        </p:spPr>
        <p:txBody>
          <a:bodyPr wrap="square" lIns="91408" tIns="45704" rIns="91408" bIns="4570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778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70" y="971548"/>
            <a:ext cx="1216645" cy="990601"/>
          </a:xfrm>
          <a:prstGeom prst="rect">
            <a:avLst/>
          </a:prstGeom>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12492" y="835309"/>
            <a:ext cx="6631508" cy="4306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24"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86207" y="502046"/>
            <a:ext cx="8005393" cy="430839"/>
          </a:xfrm>
          <a:prstGeom prst="rect">
            <a:avLst/>
          </a:prstGeom>
          <a:noFill/>
        </p:spPr>
        <p:txBody>
          <a:bodyPr wrap="square" lIns="91392" tIns="45696" rIns="91392" bIns="45696" rtlCol="0">
            <a:spAutoFit/>
          </a:bodyPr>
          <a:lstStyle/>
          <a:p>
            <a:pPr defTabSz="913860"/>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Dựa</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2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đoá</a:t>
            </a:r>
            <a:r>
              <a:rPr lang="en-US" sz="2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iều</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ounded Rectangle 10"/>
          <p:cNvSpPr/>
          <p:nvPr/>
        </p:nvSpPr>
        <p:spPr>
          <a:xfrm>
            <a:off x="76201" y="1920805"/>
            <a:ext cx="2436292" cy="3124200"/>
          </a:xfrm>
          <a:prstGeom prst="roundRect">
            <a:avLst/>
          </a:prstGeom>
          <a:solidFill>
            <a:srgbClr val="D9FFFF"/>
          </a:solidFill>
          <a:ln>
            <a:solidFill>
              <a:srgbClr val="0099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 quan sát tranh và cho biết:</a:t>
            </a:r>
          </a:p>
          <a:p>
            <a:r>
              <a:rPr lang="vi-VN" sz="2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Người trong tranh họ bước ra từ đâu?</a:t>
            </a:r>
          </a:p>
          <a:p>
            <a:r>
              <a:rPr lang="vi-VN" sz="2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Trang phục của những người trong tranh có gì đặc biệt?</a:t>
            </a:r>
          </a:p>
        </p:txBody>
      </p:sp>
    </p:spTree>
    <p:extLst>
      <p:ext uri="{BB962C8B-B14F-4D97-AF65-F5344CB8AC3E}">
        <p14:creationId xmlns:p14="http://schemas.microsoft.com/office/powerpoint/2010/main" val="2211911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500"/>
                            </p:stCondLst>
                            <p:childTnLst>
                              <p:par>
                                <p:cTn id="15" presetID="6" presetClass="entr" presetSubtype="32"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ircle(out)">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67000" y="819150"/>
            <a:ext cx="6476999" cy="4205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9949" y="47627"/>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03732" y="40085"/>
            <a:ext cx="8005393" cy="430839"/>
          </a:xfrm>
          <a:prstGeom prst="rect">
            <a:avLst/>
          </a:prstGeom>
          <a:noFill/>
        </p:spPr>
        <p:txBody>
          <a:bodyPr wrap="square" lIns="91392" tIns="45696" rIns="91392" bIns="45696" rtlCol="0">
            <a:spAutoFit/>
          </a:bodyPr>
          <a:lstStyle/>
          <a:p>
            <a:pPr defTabSz="913860"/>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Dựa</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2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đoá</a:t>
            </a:r>
            <a:r>
              <a:rPr lang="en-US" sz="2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iều</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ounded Rectangle 12"/>
          <p:cNvSpPr/>
          <p:nvPr/>
        </p:nvSpPr>
        <p:spPr>
          <a:xfrm>
            <a:off x="73535" y="590549"/>
            <a:ext cx="2593465" cy="4500159"/>
          </a:xfrm>
          <a:prstGeom prst="roundRect">
            <a:avLst/>
          </a:prstGeom>
          <a:solidFill>
            <a:srgbClr val="FFE1FF"/>
          </a:solidFill>
          <a:ln>
            <a:solidFill>
              <a:srgbClr val="FF6699"/>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en-US"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Nhìn </a:t>
            </a: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 tranh em đoán câu chuyện có liên quan đến các dân tộc trên đất nước ta vì em thấy mỗi người trong tranh đang mặc trang phục của các dân tộc trên đất nước ta. Còn có người chui ra từ một quả khổng lồ nên em nghĩ câu chuyện sẽ liên quan đến loại quả này</a:t>
            </a:r>
            <a:r>
              <a:rPr lang="vi-VN"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492846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6" presetClass="entr" presetSubtype="32"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circle(out)">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43800" y="4104409"/>
            <a:ext cx="1600200" cy="1039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1"/>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03785" y="57150"/>
            <a:ext cx="2379176" cy="430887"/>
          </a:xfrm>
          <a:prstGeom prst="rect">
            <a:avLst/>
          </a:prstGeom>
        </p:spPr>
        <p:txBody>
          <a:bodyPr wrap="none">
            <a:spAutoFit/>
          </a:bodyPr>
          <a:lstStyle/>
          <a:p>
            <a:pPr algn="ct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CHUYỆN QUẢ </a:t>
            </a: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BẦU</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57149"/>
            <a:ext cx="1523999" cy="451147"/>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r>
              <a:rPr lang="en-US"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  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09606" y="469702"/>
            <a:ext cx="822068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Ngày xưa có vợ chồng nọ đi rừng, bắt được một con dúi. Dúi xin tha, họ thương tình tha cho nó</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Để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 ơn, dúi bảo sắp có lũ lụt rất lớn và chỉ cho họ cách tránh. Họ nói với bà con nhưng chẳng ai tin.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Ít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lâu sau, người vợ sinh ra một quả bầu</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hôm, đi làm nương về, họ nghe tiếng cười đùa từ gác bếp để quả bầu. </a:t>
            </a:r>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Thấy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Hmông, người Ê-đê, người Ba-na, người Kinh,... lần lượt ra theo</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Đó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là tổ tiên của các dân tộc anh em trên đất nước ta ngày nay</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r"/>
            <a:r>
              <a:rPr lang="vi-VN" alt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Truyện cổ Khơ Mú</a:t>
            </a:r>
            <a:r>
              <a:rPr lang="vi-VN" altLang="en-US"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23714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9">
            <a:extLst>
              <a:ext uri="{FF2B5EF4-FFF2-40B4-BE49-F238E27FC236}">
                <a16:creationId xmlns:a16="http://schemas.microsoft.com/office/drawing/2014/main" id="{B743884C-6A1A-489D-838F-4F1CAFF9FEC7}"/>
              </a:ext>
            </a:extLst>
          </p:cNvPr>
          <p:cNvGrpSpPr/>
          <p:nvPr/>
        </p:nvGrpSpPr>
        <p:grpSpPr>
          <a:xfrm>
            <a:off x="533400" y="1020739"/>
            <a:ext cx="2961062" cy="3227411"/>
            <a:chOff x="1442192" y="1795126"/>
            <a:chExt cx="3997186" cy="4404360"/>
          </a:xfrm>
        </p:grpSpPr>
        <p:pic>
          <p:nvPicPr>
            <p:cNvPr id="5" name="图片 8">
              <a:extLst>
                <a:ext uri="{FF2B5EF4-FFF2-40B4-BE49-F238E27FC236}">
                  <a16:creationId xmlns:a16="http://schemas.microsoft.com/office/drawing/2014/main" id="{CBD5D85E-DE68-41CC-9D84-BF0BE1D24D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2192" y="1795126"/>
              <a:ext cx="3997186" cy="4404360"/>
            </a:xfrm>
            <a:prstGeom prst="rect">
              <a:avLst/>
            </a:prstGeom>
          </p:spPr>
        </p:pic>
        <p:sp>
          <p:nvSpPr>
            <p:cNvPr id="6" name="矩形 54">
              <a:extLst>
                <a:ext uri="{FF2B5EF4-FFF2-40B4-BE49-F238E27FC236}">
                  <a16:creationId xmlns:a16="http://schemas.microsoft.com/office/drawing/2014/main" id="{CC9991EC-7565-4A8B-8AEA-548651031DEC}"/>
                </a:ext>
              </a:extLst>
            </p:cNvPr>
            <p:cNvSpPr>
              <a:spLocks noChangeArrowheads="1"/>
            </p:cNvSpPr>
            <p:nvPr/>
          </p:nvSpPr>
          <p:spPr bwMode="auto">
            <a:xfrm>
              <a:off x="1870855" y="3784654"/>
              <a:ext cx="2556022" cy="14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333"/>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Luyện</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đọc</a:t>
              </a:r>
              <a:endPar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defTabSz="914333"/>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từ</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khó</a:t>
              </a:r>
              <a:endParaRPr lang="zh-CN" alt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7" name="组合 5">
            <a:extLst>
              <a:ext uri="{FF2B5EF4-FFF2-40B4-BE49-F238E27FC236}">
                <a16:creationId xmlns:a16="http://schemas.microsoft.com/office/drawing/2014/main" id="{F8F872F1-FA04-4E42-872A-94EC6622A1BF}"/>
              </a:ext>
            </a:extLst>
          </p:cNvPr>
          <p:cNvGrpSpPr/>
          <p:nvPr/>
        </p:nvGrpSpPr>
        <p:grpSpPr>
          <a:xfrm>
            <a:off x="3576705" y="-343288"/>
            <a:ext cx="2519295" cy="1844186"/>
            <a:chOff x="675987" y="1849567"/>
            <a:chExt cx="3347491" cy="2444690"/>
          </a:xfrm>
        </p:grpSpPr>
        <p:pic>
          <p:nvPicPr>
            <p:cNvPr id="8"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5987" y="1849567"/>
              <a:ext cx="3347491" cy="2444690"/>
            </a:xfrm>
            <a:prstGeom prst="rect">
              <a:avLst/>
            </a:prstGeom>
          </p:spPr>
        </p:pic>
        <p:sp>
          <p:nvSpPr>
            <p:cNvPr id="9" name="矩形 44">
              <a:extLst>
                <a:ext uri="{FF2B5EF4-FFF2-40B4-BE49-F238E27FC236}">
                  <a16:creationId xmlns:a16="http://schemas.microsoft.com/office/drawing/2014/main" id="{B8803A92-EB91-49D3-874A-F793679A4B86}"/>
                </a:ext>
              </a:extLst>
            </p:cNvPr>
            <p:cNvSpPr>
              <a:spLocks noChangeArrowheads="1"/>
            </p:cNvSpPr>
            <p:nvPr/>
          </p:nvSpPr>
          <p:spPr bwMode="auto">
            <a:xfrm>
              <a:off x="1498596" y="3142487"/>
              <a:ext cx="1702277" cy="97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lnSpc>
                  <a:spcPct val="150000"/>
                </a:lnSpc>
                <a:defRPr/>
              </a:pP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dúi</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0" name="Group 9"/>
          <p:cNvGrpSpPr/>
          <p:nvPr/>
        </p:nvGrpSpPr>
        <p:grpSpPr>
          <a:xfrm>
            <a:off x="3576705" y="1276350"/>
            <a:ext cx="2519295" cy="1839854"/>
            <a:chOff x="3312352" y="1494856"/>
            <a:chExt cx="2519295" cy="1839854"/>
          </a:xfrm>
        </p:grpSpPr>
        <p:pic>
          <p:nvPicPr>
            <p:cNvPr id="11"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12" name="TextBox 11"/>
            <p:cNvSpPr txBox="1"/>
            <p:nvPr/>
          </p:nvSpPr>
          <p:spPr>
            <a:xfrm>
              <a:off x="3617151" y="2571750"/>
              <a:ext cx="1897056" cy="523220"/>
            </a:xfrm>
            <a:prstGeom prst="rect">
              <a:avLst/>
            </a:prstGeom>
            <a:noFill/>
          </p:spPr>
          <p:txBody>
            <a:bodyPr wrap="square" rtlCol="0" anchor="ctr">
              <a:spAutoFit/>
            </a:bodyPr>
            <a:lstStyle/>
            <a:p>
              <a:pPr algn="ctr" defTabSz="914333"/>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k</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hoét</a:t>
              </a:r>
              <a:r>
                <a:rPr lang="en-US"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rỗng</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6360015" y="1249292"/>
            <a:ext cx="2519295" cy="1839854"/>
            <a:chOff x="3312352" y="1494856"/>
            <a:chExt cx="2519295" cy="1839854"/>
          </a:xfrm>
        </p:grpSpPr>
        <p:pic>
          <p:nvPicPr>
            <p:cNvPr id="14"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15" name="TextBox 14"/>
            <p:cNvSpPr txBox="1"/>
            <p:nvPr/>
          </p:nvSpPr>
          <p:spPr>
            <a:xfrm>
              <a:off x="3627890" y="2571750"/>
              <a:ext cx="1847483" cy="523220"/>
            </a:xfrm>
            <a:prstGeom prst="rect">
              <a:avLst/>
            </a:prstGeom>
            <a:noFill/>
          </p:spPr>
          <p:txBody>
            <a:bodyPr wrap="square" rtlCol="0" anchor="ctr">
              <a:spAutoFit/>
            </a:bodyPr>
            <a:lstStyle/>
            <a:p>
              <a:pPr algn="ctr" defTabSz="914333"/>
              <a:r>
                <a:rPr lang="en-US"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que </a:t>
              </a: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dùi</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p:cNvGrpSpPr/>
          <p:nvPr/>
        </p:nvGrpSpPr>
        <p:grpSpPr>
          <a:xfrm>
            <a:off x="6560541" y="-341122"/>
            <a:ext cx="2062660" cy="1839854"/>
            <a:chOff x="3312352" y="1494856"/>
            <a:chExt cx="2519295" cy="1839854"/>
          </a:xfrm>
        </p:grpSpPr>
        <p:pic>
          <p:nvPicPr>
            <p:cNvPr id="17"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18" name="TextBox 17"/>
            <p:cNvSpPr txBox="1"/>
            <p:nvPr/>
          </p:nvSpPr>
          <p:spPr>
            <a:xfrm>
              <a:off x="3627890" y="2571750"/>
              <a:ext cx="1847483" cy="523220"/>
            </a:xfrm>
            <a:prstGeom prst="rect">
              <a:avLst/>
            </a:prstGeom>
            <a:noFill/>
          </p:spPr>
          <p:txBody>
            <a:bodyPr wrap="square" rtlCol="0" anchor="ctr">
              <a:spAutoFit/>
            </a:bodyPr>
            <a:lstStyle/>
            <a:p>
              <a:pPr algn="ctr" defTabSz="914333"/>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l</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ũ</a:t>
              </a:r>
              <a:r>
                <a:rPr lang="en-US"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lụt</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3576705" y="3063993"/>
            <a:ext cx="2519295" cy="1839854"/>
            <a:chOff x="3312352" y="1494856"/>
            <a:chExt cx="2519295" cy="1839854"/>
          </a:xfrm>
        </p:grpSpPr>
        <p:pic>
          <p:nvPicPr>
            <p:cNvPr id="20"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1" name="TextBox 20"/>
            <p:cNvSpPr txBox="1"/>
            <p:nvPr/>
          </p:nvSpPr>
          <p:spPr>
            <a:xfrm>
              <a:off x="3617151" y="2571750"/>
              <a:ext cx="1897056" cy="523220"/>
            </a:xfrm>
            <a:prstGeom prst="rect">
              <a:avLst/>
            </a:prstGeom>
            <a:noFill/>
          </p:spPr>
          <p:txBody>
            <a:bodyPr wrap="square" rtlCol="0" anchor="ctr">
              <a:spAutoFit/>
            </a:bodyPr>
            <a:lstStyle/>
            <a:p>
              <a:pPr algn="ctr" defTabSz="914333"/>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Kh</a:t>
              </a:r>
              <a:r>
                <a:rPr lang="vi-V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ơ</a:t>
              </a:r>
              <a:r>
                <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Mú</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p:cNvGrpSpPr/>
          <p:nvPr/>
        </p:nvGrpSpPr>
        <p:grpSpPr>
          <a:xfrm>
            <a:off x="6400800" y="3028950"/>
            <a:ext cx="2519295" cy="1839854"/>
            <a:chOff x="3312352" y="1494856"/>
            <a:chExt cx="2519295" cy="1839854"/>
          </a:xfrm>
        </p:grpSpPr>
        <p:pic>
          <p:nvPicPr>
            <p:cNvPr id="23"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4" name="TextBox 23"/>
            <p:cNvSpPr txBox="1"/>
            <p:nvPr/>
          </p:nvSpPr>
          <p:spPr>
            <a:xfrm>
              <a:off x="3627890" y="2571750"/>
              <a:ext cx="1847483" cy="523220"/>
            </a:xfrm>
            <a:prstGeom prst="rect">
              <a:avLst/>
            </a:prstGeom>
            <a:noFill/>
          </p:spPr>
          <p:txBody>
            <a:bodyPr wrap="square" rtlCol="0" anchor="ctr">
              <a:spAutoFit/>
            </a:bodyPr>
            <a:lstStyle/>
            <a:p>
              <a:pPr algn="ctr" defTabSz="914333"/>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Hmông</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986599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43800" y="4104409"/>
            <a:ext cx="1600200" cy="1039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1"/>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03785" y="57150"/>
            <a:ext cx="2379176" cy="430887"/>
          </a:xfrm>
          <a:prstGeom prst="rect">
            <a:avLst/>
          </a:prstGeom>
        </p:spPr>
        <p:txBody>
          <a:bodyPr wrap="none">
            <a:spAutoFit/>
          </a:bodyPr>
          <a:lstStyle/>
          <a:p>
            <a:pPr algn="ct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CHUYỆN QUẢ </a:t>
            </a: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BẦU</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57149"/>
            <a:ext cx="9905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09606" y="469702"/>
            <a:ext cx="822068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Ngày xưa có vợ chồng nọ đi rừng, bắt được một con dúi. Dúi xin tha, họ thương tình tha cho nó</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Để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 ơn, dúi bảo sắp có lũ lụt rất lớn và chỉ cho họ cách tránh. Họ nói với bà con nhưng chẳng ai tin.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Ít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lâu sau, người vợ sinh ra một quả bầu</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hôm, đi làm nương về, họ nghe tiếng cười đùa từ gác bếp để quả bầu. </a:t>
            </a:r>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Thấy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Hmông, người Ê-đê, người Ba-na, người Kinh,... lần lượt ra theo</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Đó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là tổ tiên của các dân tộc anh em trên đất nước ta ngày nay</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r"/>
            <a:r>
              <a:rPr lang="vi-VN" alt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Truyện cổ Khơ Mú</a:t>
            </a:r>
            <a:r>
              <a:rPr lang="vi-VN" altLang="en-US"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p:cNvGrpSpPr/>
          <p:nvPr/>
        </p:nvGrpSpPr>
        <p:grpSpPr>
          <a:xfrm>
            <a:off x="6542182" y="-95249"/>
            <a:ext cx="2525619" cy="691559"/>
            <a:chOff x="6542182" y="-35783"/>
            <a:chExt cx="2525619" cy="691559"/>
          </a:xfrm>
        </p:grpSpPr>
        <p:sp>
          <p:nvSpPr>
            <p:cNvPr id="13" name="Rounded Rectangle 12"/>
            <p:cNvSpPr/>
            <p:nvPr/>
          </p:nvSpPr>
          <p:spPr>
            <a:xfrm>
              <a:off x="7086600" y="149400"/>
              <a:ext cx="198120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42182" y="-35783"/>
              <a:ext cx="691559" cy="691559"/>
            </a:xfrm>
            <a:prstGeom prst="rect">
              <a:avLst/>
            </a:prstGeom>
          </p:spPr>
        </p:pic>
      </p:grpSp>
      <p:cxnSp>
        <p:nvCxnSpPr>
          <p:cNvPr id="15" name="Straight Connector 14">
            <a:extLst/>
          </p:cNvPr>
          <p:cNvCxnSpPr>
            <a:cxnSpLocks/>
          </p:cNvCxnSpPr>
          <p:nvPr/>
        </p:nvCxnSpPr>
        <p:spPr>
          <a:xfrm>
            <a:off x="6307349" y="819150"/>
            <a:ext cx="77925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p:cNvPr>
          <p:cNvCxnSpPr>
            <a:cxnSpLocks/>
          </p:cNvCxnSpPr>
          <p:nvPr/>
        </p:nvCxnSpPr>
        <p:spPr>
          <a:xfrm>
            <a:off x="3657600" y="1428750"/>
            <a:ext cx="457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p:cNvPr>
          <p:cNvCxnSpPr>
            <a:cxnSpLocks/>
          </p:cNvCxnSpPr>
          <p:nvPr/>
        </p:nvCxnSpPr>
        <p:spPr>
          <a:xfrm>
            <a:off x="5105400" y="1733550"/>
            <a:ext cx="106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p:cNvPr>
          <p:cNvCxnSpPr>
            <a:cxnSpLocks/>
          </p:cNvCxnSpPr>
          <p:nvPr/>
        </p:nvCxnSpPr>
        <p:spPr>
          <a:xfrm>
            <a:off x="1072179" y="3867150"/>
            <a:ext cx="7210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p:cNvPr>
          <p:cNvCxnSpPr>
            <a:cxnSpLocks/>
          </p:cNvCxnSpPr>
          <p:nvPr/>
        </p:nvCxnSpPr>
        <p:spPr>
          <a:xfrm>
            <a:off x="1295400" y="4171950"/>
            <a:ext cx="838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p:cNvPr>
          <p:cNvCxnSpPr>
            <a:cxnSpLocks/>
          </p:cNvCxnSpPr>
          <p:nvPr/>
        </p:nvCxnSpPr>
        <p:spPr>
          <a:xfrm>
            <a:off x="533400" y="4484935"/>
            <a:ext cx="838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592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INE Creators&amp;#39; Stickers - Lovely Poppy 3 (Studying) Example with GIF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5292" y="1504950"/>
            <a:ext cx="3048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Punched Tape 3"/>
          <p:cNvSpPr/>
          <p:nvPr/>
        </p:nvSpPr>
        <p:spPr>
          <a:xfrm>
            <a:off x="218739" y="400354"/>
            <a:ext cx="2971800" cy="923330"/>
          </a:xfrm>
          <a:prstGeom prst="flowChartPunchedTape">
            <a:avLst/>
          </a:prstGeom>
          <a:noFill/>
          <a:ln w="28575">
            <a:solidFill>
              <a:srgbClr val="0AD41D"/>
            </a:solidFill>
          </a:ln>
        </p:spPr>
        <p:style>
          <a:lnRef idx="2">
            <a:schemeClr val="accent1">
              <a:shade val="50000"/>
            </a:schemeClr>
          </a:lnRef>
          <a:fillRef idx="1">
            <a:schemeClr val="accent1"/>
          </a:fillRef>
          <a:effectRef idx="0">
            <a:schemeClr val="accent1"/>
          </a:effectRef>
          <a:fontRef idx="minor">
            <a:schemeClr val="lt1"/>
          </a:fontRef>
        </p:style>
        <p:txBody>
          <a:bodyPr lIns="100919" tIns="50474" rIns="100919" bIns="5047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009197"/>
            <a:r>
              <a:rPr lang="en-US" sz="2400" dirty="0" err="1" smtClean="0">
                <a:solidFill>
                  <a:prstClr val="black"/>
                </a:solidFill>
                <a:latin typeface="Times New Roman" panose="02020603050405020304" pitchFamily="18" charset="0"/>
                <a:ea typeface="Arial-Rounded" pitchFamily="34" charset="0"/>
                <a:cs typeface="Times New Roman" panose="02020603050405020304" pitchFamily="18" charset="0"/>
              </a:rPr>
              <a:t>Ngắt</a:t>
            </a:r>
            <a:r>
              <a:rPr lang="en-US" sz="24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Rounded" pitchFamily="34" charset="0"/>
                <a:cs typeface="Times New Roman" panose="02020603050405020304" pitchFamily="18" charset="0"/>
              </a:rPr>
              <a:t>nhịp</a:t>
            </a:r>
            <a:r>
              <a:rPr lang="en-US" sz="24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Rounded" pitchFamily="34" charset="0"/>
                <a:cs typeface="Times New Roman" panose="02020603050405020304" pitchFamily="18" charset="0"/>
              </a:rPr>
              <a:t>câu</a:t>
            </a:r>
            <a:r>
              <a:rPr lang="en-US" sz="2400" dirty="0" smtClean="0">
                <a:solidFill>
                  <a:prstClr val="black"/>
                </a:solidFill>
                <a:latin typeface="Times New Roman" panose="02020603050405020304" pitchFamily="18" charset="0"/>
                <a:ea typeface="Arial-Rounded" pitchFamily="34" charset="0"/>
                <a:cs typeface="Times New Roman" panose="02020603050405020304" pitchFamily="18" charset="0"/>
              </a:rPr>
              <a:t> v</a:t>
            </a:r>
            <a:r>
              <a:rPr lang="vi-VN" sz="2400" dirty="0" smtClean="0">
                <a:solidFill>
                  <a:prstClr val="black"/>
                </a:solidFill>
                <a:latin typeface="Times New Roman" panose="02020603050405020304" pitchFamily="18" charset="0"/>
                <a:ea typeface="Arial-Rounded" pitchFamily="34" charset="0"/>
                <a:cs typeface="Times New Roman" panose="02020603050405020304" pitchFamily="18" charset="0"/>
              </a:rPr>
              <a:t>ă</a:t>
            </a:r>
            <a:r>
              <a:rPr lang="en-US" sz="2400" dirty="0" smtClean="0">
                <a:solidFill>
                  <a:prstClr val="black"/>
                </a:solidFill>
                <a:latin typeface="Times New Roman" panose="02020603050405020304" pitchFamily="18" charset="0"/>
                <a:ea typeface="Arial-Rounded" pitchFamily="34" charset="0"/>
                <a:cs typeface="Times New Roman" panose="02020603050405020304" pitchFamily="18" charset="0"/>
              </a:rPr>
              <a:t>n</a:t>
            </a:r>
            <a:endParaRPr lang="en-US" sz="2400" dirty="0">
              <a:solidFill>
                <a:prstClr val="black"/>
              </a:solidFill>
              <a:latin typeface="Times New Roman" panose="02020603050405020304" pitchFamily="18" charset="0"/>
              <a:ea typeface="Arial-Rounded" pitchFamily="34" charset="0"/>
              <a:cs typeface="Times New Roman" panose="02020603050405020304" pitchFamily="18" charset="0"/>
            </a:endParaRPr>
          </a:p>
        </p:txBody>
      </p:sp>
      <p:sp>
        <p:nvSpPr>
          <p:cNvPr id="5" name="圆角矩形 1"/>
          <p:cNvSpPr/>
          <p:nvPr/>
        </p:nvSpPr>
        <p:spPr bwMode="auto">
          <a:xfrm>
            <a:off x="3657601" y="167556"/>
            <a:ext cx="5257798" cy="1261194"/>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100919" tIns="50474" rIns="100919" bIns="50474" anchor="ctr"/>
          <a:lstStyle/>
          <a:p>
            <a:pPr defTabSz="1009197"/>
            <a:endParaRPr lang="en-US" sz="3500" dirty="0">
              <a:solidFill>
                <a:prstClr val="black"/>
              </a:solidFill>
              <a:latin typeface="Times New Roman" panose="02020603050405020304" pitchFamily="18" charset="0"/>
              <a:cs typeface="Times New Roman" panose="02020603050405020304" pitchFamily="18" charset="0"/>
            </a:endParaRPr>
          </a:p>
        </p:txBody>
      </p:sp>
      <p:sp>
        <p:nvSpPr>
          <p:cNvPr id="6" name="圆角矩形 1"/>
          <p:cNvSpPr/>
          <p:nvPr/>
        </p:nvSpPr>
        <p:spPr bwMode="auto">
          <a:xfrm>
            <a:off x="3276600" y="1629631"/>
            <a:ext cx="5638801" cy="3264004"/>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100919" tIns="50474" rIns="100919" bIns="50474" anchor="ctr"/>
          <a:lstStyle/>
          <a:p>
            <a:pPr defTabSz="1009197"/>
            <a:endParaRPr lang="en-US" sz="350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4233610" y="222187"/>
            <a:ext cx="4572000" cy="1107996"/>
          </a:xfrm>
          <a:prstGeom prst="rect">
            <a:avLst/>
          </a:prstGeom>
        </p:spPr>
        <p:txBody>
          <a:bodyPr>
            <a:spAutoFit/>
          </a:bodyPr>
          <a:lstStyle/>
          <a:p>
            <a:pPr algn="just"/>
            <a:r>
              <a:rPr lang="vi-VN" altLang="en-US" sz="2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Ngày xưa có vợ chồng nọ đi rừng, bắt được một con dúi. Dúi xin tha, họ thương tình tha cho nó.</a:t>
            </a:r>
          </a:p>
        </p:txBody>
      </p:sp>
      <p:sp>
        <p:nvSpPr>
          <p:cNvPr id="3" name="Rectangle 2"/>
          <p:cNvSpPr/>
          <p:nvPr/>
        </p:nvSpPr>
        <p:spPr>
          <a:xfrm>
            <a:off x="3817270" y="1718429"/>
            <a:ext cx="4938459" cy="3139321"/>
          </a:xfrm>
          <a:prstGeom prst="rect">
            <a:avLst/>
          </a:prstGeom>
        </p:spPr>
        <p:txBody>
          <a:bodyPr wrap="square">
            <a:spAutoFit/>
          </a:bodyPr>
          <a:lstStyle/>
          <a:p>
            <a:pPr algn="just"/>
            <a:r>
              <a:rPr lang="en-US" altLang="en-US" sz="2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Để </a:t>
            </a:r>
            <a:r>
              <a:rPr lang="vi-VN" altLang="en-US" sz="2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 ơn, dúi bảo sắp có lũ lụt rất lớn và chỉ cho họ cách tránh. Họ nói với bà con nhưng chẳng ai tin. </a:t>
            </a:r>
            <a:r>
              <a:rPr lang="en-US" altLang="en-US" sz="2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Nghe </a:t>
            </a:r>
            <a:r>
              <a:rPr lang="vi-VN" altLang="en-US" sz="2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 dúi, họ khoét rỗng khúc gỗ to, chuẩn bị thức ăn bỏ vào đó. </a:t>
            </a:r>
            <a:r>
              <a:rPr lang="en-US" altLang="en-US" sz="2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Vừa </a:t>
            </a:r>
            <a:r>
              <a:rPr lang="vi-VN" altLang="en-US" sz="2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chuẩn bị xong mọi thứ thì mưa to, gió lớn, nước ngập mênh mông. Muôn loài chìm trong biển nước. Nhờ sống trong khúc gỗ nổi, vợ chồng nhà nọ thoát nạn.</a:t>
            </a:r>
          </a:p>
        </p:txBody>
      </p:sp>
      <p:cxnSp>
        <p:nvCxnSpPr>
          <p:cNvPr id="9" name="Straight Connector 8"/>
          <p:cNvCxnSpPr/>
          <p:nvPr/>
        </p:nvCxnSpPr>
        <p:spPr>
          <a:xfrm flipH="1">
            <a:off x="8305800" y="285749"/>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667500" y="612448"/>
            <a:ext cx="129202" cy="327474"/>
            <a:chOff x="7467600" y="1782301"/>
            <a:chExt cx="129202" cy="327474"/>
          </a:xfrm>
        </p:grpSpPr>
        <p:cxnSp>
          <p:nvCxnSpPr>
            <p:cNvPr id="11" name="Straight Connector 10"/>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flipH="1">
            <a:off x="8256943" y="612447"/>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7010400" y="952313"/>
            <a:ext cx="129202" cy="327474"/>
            <a:chOff x="7467600" y="1782301"/>
            <a:chExt cx="129202" cy="327474"/>
          </a:xfrm>
        </p:grpSpPr>
        <p:cxnSp>
          <p:nvCxnSpPr>
            <p:cNvPr id="15" name="Straight Connector 14"/>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flipH="1">
            <a:off x="5410200" y="1758483"/>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6858000" y="2104725"/>
            <a:ext cx="129202" cy="327474"/>
            <a:chOff x="7467600" y="1782301"/>
            <a:chExt cx="129202" cy="327474"/>
          </a:xfrm>
        </p:grpSpPr>
        <p:cxnSp>
          <p:nvCxnSpPr>
            <p:cNvPr id="19" name="Straight Connector 18"/>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6652598" y="2432199"/>
            <a:ext cx="129202" cy="327474"/>
            <a:chOff x="7467600" y="1782301"/>
            <a:chExt cx="129202" cy="327474"/>
          </a:xfrm>
        </p:grpSpPr>
        <p:cxnSp>
          <p:nvCxnSpPr>
            <p:cNvPr id="22" name="Straight Connector 21"/>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flipH="1">
            <a:off x="8278458" y="2432198"/>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572364" y="2800350"/>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5105400" y="3105150"/>
            <a:ext cx="129202" cy="327474"/>
            <a:chOff x="7467600" y="1782301"/>
            <a:chExt cx="129202" cy="327474"/>
          </a:xfrm>
        </p:grpSpPr>
        <p:cxnSp>
          <p:nvCxnSpPr>
            <p:cNvPr id="27" name="Straight Connector 26"/>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p:cNvCxnSpPr/>
          <p:nvPr/>
        </p:nvCxnSpPr>
        <p:spPr>
          <a:xfrm flipH="1">
            <a:off x="4800600" y="3455296"/>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791200" y="3455297"/>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8683049" y="3419411"/>
            <a:ext cx="129202" cy="327474"/>
            <a:chOff x="7467600" y="1782301"/>
            <a:chExt cx="129202" cy="327474"/>
          </a:xfrm>
        </p:grpSpPr>
        <p:cxnSp>
          <p:nvCxnSpPr>
            <p:cNvPr id="32" name="Straight Connector 31"/>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8019869" y="3782769"/>
            <a:ext cx="129202" cy="327474"/>
            <a:chOff x="7467600" y="1782301"/>
            <a:chExt cx="129202" cy="327474"/>
          </a:xfrm>
        </p:grpSpPr>
        <p:cxnSp>
          <p:nvCxnSpPr>
            <p:cNvPr id="35" name="Straight Connector 34"/>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flipH="1">
            <a:off x="6705600" y="4149277"/>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5025724" y="4491872"/>
            <a:ext cx="129202" cy="327474"/>
            <a:chOff x="7467600" y="1782301"/>
            <a:chExt cx="129202" cy="327474"/>
          </a:xfrm>
        </p:grpSpPr>
        <p:cxnSp>
          <p:nvCxnSpPr>
            <p:cNvPr id="39" name="Straight Connector 38"/>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7898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up)">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up)">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up)">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up)">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up)">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up)">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wipe(up)">
                                      <p:cBhvr>
                                        <p:cTn id="83" dur="500"/>
                                        <p:tgtEl>
                                          <p:spTgt spid="2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up)">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wipe(up)">
                                      <p:cBhvr>
                                        <p:cTn id="93" dur="5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nodeType="click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wipe(up)">
                                      <p:cBhvr>
                                        <p:cTn id="98" dur="500"/>
                                        <p:tgtEl>
                                          <p:spTgt spid="3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up)">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nodeType="click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wipe(up)">
                                      <p:cBhvr>
                                        <p:cTn id="10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43800" y="4104409"/>
            <a:ext cx="1600200" cy="1039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1"/>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409020" y="57150"/>
            <a:ext cx="2768707" cy="430887"/>
          </a:xfrm>
          <a:prstGeom prst="rect">
            <a:avLst/>
          </a:prstGeom>
        </p:spPr>
        <p:txBody>
          <a:bodyPr wrap="none">
            <a:spAutoFit/>
          </a:bodyPr>
          <a:lstStyle/>
          <a:p>
            <a:pPr algn="ctr"/>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CHUYỆN QUẢ </a:t>
            </a:r>
            <a:r>
              <a:rPr lang="en-US" sz="22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BẦU</a:t>
            </a:r>
            <a:endPar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57149"/>
            <a:ext cx="9905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1"/>
          <p:cNvSpPr>
            <a:spLocks noChangeArrowheads="1"/>
          </p:cNvSpPr>
          <p:nvPr/>
        </p:nvSpPr>
        <p:spPr bwMode="auto">
          <a:xfrm>
            <a:off x="609606" y="469702"/>
            <a:ext cx="822068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Ngày xưa có vợ chồng nọ đi rừng, bắt được một con dúi. Dúi xin tha, họ thương tình tha cho nó</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Để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 ơn, dúi bảo sắp có lũ lụt rất lớn và chỉ cho họ cách tránh. Họ nói với bà con nhưng chẳng ai tin.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Ít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lâu sau, người vợ sinh ra một quả bầu</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hôm, đi làm nương về, họ nghe tiếng cười đùa từ gác bếp để quả bầu. </a:t>
            </a:r>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Thấy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Hmông, người Ê-đê, người Ba-na, người Kinh,... lần lượt ra theo</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Đó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là tổ tiên của các dân tộc anh em trên đất nước ta ngày nay</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r"/>
            <a:r>
              <a:rPr lang="vi-VN" alt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Truyện cổ Khơ Mú</a:t>
            </a:r>
            <a:r>
              <a:rPr lang="vi-VN" altLang="en-US"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p:cNvGrpSpPr/>
          <p:nvPr/>
        </p:nvGrpSpPr>
        <p:grpSpPr>
          <a:xfrm>
            <a:off x="7092359" y="-95394"/>
            <a:ext cx="1929369" cy="691559"/>
            <a:chOff x="7138433" y="-61569"/>
            <a:chExt cx="1929369" cy="691559"/>
          </a:xfrm>
        </p:grpSpPr>
        <p:sp>
          <p:nvSpPr>
            <p:cNvPr id="13" name="Rounded Rectangle 12"/>
            <p:cNvSpPr/>
            <p:nvPr/>
          </p:nvSpPr>
          <p:spPr>
            <a:xfrm>
              <a:off x="7666074" y="149400"/>
              <a:ext cx="1401728"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138433" y="-61569"/>
              <a:ext cx="691559" cy="691559"/>
            </a:xfrm>
            <a:prstGeom prst="rect">
              <a:avLst/>
            </a:prstGeom>
          </p:spPr>
        </p:pic>
      </p:grpSp>
      <p:sp>
        <p:nvSpPr>
          <p:cNvPr id="15" name="Oval 14"/>
          <p:cNvSpPr/>
          <p:nvPr/>
        </p:nvSpPr>
        <p:spPr>
          <a:xfrm>
            <a:off x="536732" y="438150"/>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a:t>
            </a:r>
            <a:endParaRPr lang="en-US" sz="2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Oval 15"/>
          <p:cNvSpPr/>
          <p:nvPr/>
        </p:nvSpPr>
        <p:spPr>
          <a:xfrm>
            <a:off x="536732" y="1047750"/>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2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Oval 16"/>
          <p:cNvSpPr/>
          <p:nvPr/>
        </p:nvSpPr>
        <p:spPr>
          <a:xfrm>
            <a:off x="473982" y="2613658"/>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3</a:t>
            </a:r>
          </a:p>
        </p:txBody>
      </p:sp>
    </p:spTree>
    <p:extLst>
      <p:ext uri="{BB962C8B-B14F-4D97-AF65-F5344CB8AC3E}">
        <p14:creationId xmlns:p14="http://schemas.microsoft.com/office/powerpoint/2010/main" val="532979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par>
                          <p:cTn id="45" fill="hold">
                            <p:stCondLst>
                              <p:cond delay="1500"/>
                            </p:stCondLst>
                            <p:childTnLst>
                              <p:par>
                                <p:cTn id="46" presetID="53" presetClass="entr" presetSubtype="16"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57150"/>
            <a:ext cx="2855879" cy="754150"/>
            <a:chOff x="649321" y="0"/>
            <a:chExt cx="2855879" cy="754150"/>
          </a:xfrm>
        </p:grpSpPr>
        <p:sp>
          <p:nvSpPr>
            <p:cNvPr id="3" name="TextBox 2"/>
            <p:cNvSpPr txBox="1"/>
            <p:nvPr/>
          </p:nvSpPr>
          <p:spPr>
            <a:xfrm>
              <a:off x="1279968" y="245530"/>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5" name="TextBox 4"/>
          <p:cNvSpPr txBox="1"/>
          <p:nvPr/>
        </p:nvSpPr>
        <p:spPr>
          <a:xfrm>
            <a:off x="533400" y="4571083"/>
            <a:ext cx="8122704" cy="477054"/>
          </a:xfrm>
          <a:prstGeom prst="rect">
            <a:avLst/>
          </a:prstGeom>
          <a:noFill/>
        </p:spPr>
        <p:txBody>
          <a:bodyPr wrap="square" rtlCol="0">
            <a:spAutoFit/>
          </a:bodyPr>
          <a:lstStyle/>
          <a:p>
            <a:pPr algn="ctr"/>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Con </a:t>
            </a:r>
            <a:r>
              <a:rPr lang="en-US" sz="2500" i="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dúi</a:t>
            </a:r>
            <a:r>
              <a:rPr lang="en-US" sz="2500"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loài </a:t>
            </a:r>
            <a:r>
              <a:rPr lang="vi-VN" sz="2500" dirty="0">
                <a:latin typeface="Times New Roman" panose="02020603050405020304" pitchFamily="18" charset="0"/>
                <a:ea typeface="Arial-Rounded" panose="020B0500000000000000" pitchFamily="34" charset="0"/>
                <a:cs typeface="Times New Roman" panose="02020603050405020304" pitchFamily="18" charset="0"/>
              </a:rPr>
              <a:t>thú nhỏ, ăn củ và rễ cây, Sống trong hang đất</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526" y="778454"/>
            <a:ext cx="5568473" cy="371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621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wipe(up)">
                                      <p:cBhvr>
                                        <p:cTn id="11" dur="500"/>
                                        <p:tgtEl>
                                          <p:spTgt spid="2050"/>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72295"/>
            <a:ext cx="2855879" cy="754150"/>
            <a:chOff x="649321" y="0"/>
            <a:chExt cx="2855879" cy="754150"/>
          </a:xfrm>
        </p:grpSpPr>
        <p:sp>
          <p:nvSpPr>
            <p:cNvPr id="3" name="TextBox 2"/>
            <p:cNvSpPr txBox="1"/>
            <p:nvPr/>
          </p:nvSpPr>
          <p:spPr>
            <a:xfrm>
              <a:off x="1279968" y="245530"/>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5" name="TextBox 4"/>
          <p:cNvSpPr txBox="1"/>
          <p:nvPr/>
        </p:nvSpPr>
        <p:spPr>
          <a:xfrm>
            <a:off x="991466" y="4533096"/>
            <a:ext cx="7588438" cy="477054"/>
          </a:xfrm>
          <a:prstGeom prst="rect">
            <a:avLst/>
          </a:prstGeom>
          <a:noFill/>
        </p:spPr>
        <p:txBody>
          <a:bodyPr wrap="square" rtlCol="0">
            <a:spAutoFit/>
          </a:bodyPr>
          <a:lstStyle/>
          <a:p>
            <a:pPr algn="ctr"/>
            <a:r>
              <a:rPr lang="en-US" sz="2500" i="1"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n</a:t>
            </a:r>
            <a:r>
              <a:rPr lang="vi-VN" sz="2500" i="1"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ươ</a:t>
            </a:r>
            <a:r>
              <a:rPr lang="en-US" sz="2500" i="1"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ng</a:t>
            </a:r>
            <a:r>
              <a:rPr lang="en-US" sz="2500"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đất </a:t>
            </a:r>
            <a:r>
              <a:rPr lang="vi-VN" sz="2500" dirty="0">
                <a:latin typeface="Times New Roman" panose="02020603050405020304" pitchFamily="18" charset="0"/>
                <a:ea typeface="Arial-Rounded" panose="020B0500000000000000" pitchFamily="34" charset="0"/>
                <a:cs typeface="Times New Roman" panose="02020603050405020304" pitchFamily="18" charset="0"/>
              </a:rPr>
              <a:t>trồng trên đồi, núi hoặc bãi cao ven sông</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740245"/>
            <a:ext cx="5784013" cy="3812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941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wipe(up)">
                                      <p:cBhvr>
                                        <p:cTn id="11" dur="500"/>
                                        <p:tgtEl>
                                          <p:spTgt spid="307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457200" y="269019"/>
            <a:ext cx="4038600" cy="2302732"/>
            <a:chOff x="3246438" y="1068388"/>
            <a:chExt cx="5711825" cy="4678363"/>
          </a:xfrm>
          <a:solidFill>
            <a:schemeClr val="tx1">
              <a:lumMod val="65000"/>
              <a:lumOff val="35000"/>
            </a:schemeClr>
          </a:solidFill>
        </p:grpSpPr>
        <p:sp>
          <p:nvSpPr>
            <p:cNvPr id="27"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28"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29"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0"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1"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2"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3"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grpSp>
          <p:nvGrpSpPr>
            <p:cNvPr id="34" name="组合 33"/>
            <p:cNvGrpSpPr/>
            <p:nvPr/>
          </p:nvGrpSpPr>
          <p:grpSpPr>
            <a:xfrm>
              <a:off x="3517901" y="1225551"/>
              <a:ext cx="5260975" cy="4090987"/>
              <a:chOff x="3517901" y="1225551"/>
              <a:chExt cx="5260975" cy="4090987"/>
            </a:xfrm>
            <a:grpFill/>
          </p:grpSpPr>
          <p:sp>
            <p:nvSpPr>
              <p:cNvPr id="35"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6"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7"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38"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6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5"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6"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7"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8"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79"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0"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1"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2"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3"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4"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5"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6"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7"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8"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89"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0"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1"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2"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3"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4"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5"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6"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7"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8"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99"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0"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1"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2"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3"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4"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5"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6"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7"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8"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09"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0"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1"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2"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3"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4"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5"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6"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7"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8"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19"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0"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1"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2"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3"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4"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5"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6"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7"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8"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29"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0"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1"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2"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3"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4"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5"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sp>
            <p:nvSpPr>
              <p:cNvPr id="136"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901"/>
                <a:endParaRPr lang="zh-CN" altLang="en-US" sz="1400" noProof="1">
                  <a:solidFill>
                    <a:prstClr val="black">
                      <a:lumMod val="65000"/>
                      <a:lumOff val="35000"/>
                    </a:prstClr>
                  </a:solidFill>
                  <a:cs typeface="+mn-ea"/>
                  <a:sym typeface="+mn-lt"/>
                </a:endParaRPr>
              </a:p>
            </p:txBody>
          </p:sp>
        </p:grpSp>
      </p:grpSp>
      <p:pic>
        <p:nvPicPr>
          <p:cNvPr id="414" name="图片 4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2088" y="399822"/>
            <a:ext cx="3815527" cy="4758694"/>
          </a:xfrm>
          <a:prstGeom prst="rect">
            <a:avLst/>
          </a:prstGeom>
        </p:spPr>
      </p:pic>
      <p:sp>
        <p:nvSpPr>
          <p:cNvPr id="415" name="TextBox 414">
            <a:extLst>
              <a:ext uri="{FF2B5EF4-FFF2-40B4-BE49-F238E27FC236}">
                <a16:creationId xmlns:a16="http://schemas.microsoft.com/office/drawing/2014/main" id="{1D663FF9-DE90-46C3-A1B0-DDD31B43E37B}"/>
              </a:ext>
            </a:extLst>
          </p:cNvPr>
          <p:cNvSpPr txBox="1"/>
          <p:nvPr/>
        </p:nvSpPr>
        <p:spPr>
          <a:xfrm>
            <a:off x="895900" y="711989"/>
            <a:ext cx="3257550" cy="915631"/>
          </a:xfrm>
          <a:prstGeom prst="rect">
            <a:avLst/>
          </a:prstGeom>
          <a:noFill/>
        </p:spPr>
        <p:txBody>
          <a:bodyPr wrap="square" lIns="68574" tIns="34287" rIns="68574" bIns="34287" rtlCol="0">
            <a:spAutoFit/>
          </a:bodyPr>
          <a:lstStyle/>
          <a:p>
            <a:pPr algn="ctr" defTabSz="342695" eaLnBrk="0" fontAlgn="base" hangingPunct="0">
              <a:spcBef>
                <a:spcPct val="0"/>
              </a:spcBef>
              <a:spcAft>
                <a:spcPct val="0"/>
              </a:spcAft>
            </a:pPr>
            <a:r>
              <a:rPr lang="en-US" sz="5500" dirty="0" err="1">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Khởi</a:t>
            </a:r>
            <a:r>
              <a:rPr lang="en-US" sz="5500" dirty="0">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5500" dirty="0">
              <a:solidFill>
                <a:srgbClr val="51C3F9">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3113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750"/>
                                        <p:tgtEl>
                                          <p:spTgt spid="414"/>
                                        </p:tgtEl>
                                      </p:cBhvr>
                                    </p:animEffect>
                                    <p:anim calcmode="lin" valueType="num">
                                      <p:cBhvr>
                                        <p:cTn id="8" dur="750" fill="hold"/>
                                        <p:tgtEl>
                                          <p:spTgt spid="414"/>
                                        </p:tgtEl>
                                        <p:attrNameLst>
                                          <p:attrName>ppt_x</p:attrName>
                                        </p:attrNameLst>
                                      </p:cBhvr>
                                      <p:tavLst>
                                        <p:tav tm="0">
                                          <p:val>
                                            <p:strVal val="#ppt_x"/>
                                          </p:val>
                                        </p:tav>
                                        <p:tav tm="100000">
                                          <p:val>
                                            <p:strVal val="#ppt_x"/>
                                          </p:val>
                                        </p:tav>
                                      </p:tavLst>
                                    </p:anim>
                                    <p:anim calcmode="lin" valueType="num">
                                      <p:cBhvr>
                                        <p:cTn id="9" dur="750" fill="hold"/>
                                        <p:tgtEl>
                                          <p:spTgt spid="4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15"/>
                                        </p:tgtEl>
                                        <p:attrNameLst>
                                          <p:attrName>style.visibility</p:attrName>
                                        </p:attrNameLst>
                                      </p:cBhvr>
                                      <p:to>
                                        <p:strVal val="visible"/>
                                      </p:to>
                                    </p:set>
                                    <p:anim calcmode="lin" valueType="num">
                                      <p:cBhvr>
                                        <p:cTn id="14" dur="500" fill="hold"/>
                                        <p:tgtEl>
                                          <p:spTgt spid="415"/>
                                        </p:tgtEl>
                                        <p:attrNameLst>
                                          <p:attrName>ppt_w</p:attrName>
                                        </p:attrNameLst>
                                      </p:cBhvr>
                                      <p:tavLst>
                                        <p:tav tm="0">
                                          <p:val>
                                            <p:fltVal val="0"/>
                                          </p:val>
                                        </p:tav>
                                        <p:tav tm="100000">
                                          <p:val>
                                            <p:strVal val="#ppt_w"/>
                                          </p:val>
                                        </p:tav>
                                      </p:tavLst>
                                    </p:anim>
                                    <p:anim calcmode="lin" valueType="num">
                                      <p:cBhvr>
                                        <p:cTn id="15" dur="500" fill="hold"/>
                                        <p:tgtEl>
                                          <p:spTgt spid="415"/>
                                        </p:tgtEl>
                                        <p:attrNameLst>
                                          <p:attrName>ppt_h</p:attrName>
                                        </p:attrNameLst>
                                      </p:cBhvr>
                                      <p:tavLst>
                                        <p:tav tm="0">
                                          <p:val>
                                            <p:fltVal val="0"/>
                                          </p:val>
                                        </p:tav>
                                        <p:tav tm="100000">
                                          <p:val>
                                            <p:strVal val="#ppt_h"/>
                                          </p:val>
                                        </p:tav>
                                      </p:tavLst>
                                    </p:anim>
                                    <p:animEffect transition="in" filter="fade">
                                      <p:cBhvr>
                                        <p:cTn id="16" dur="500"/>
                                        <p:tgtEl>
                                          <p:spTgt spid="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72295"/>
            <a:ext cx="2855879" cy="754150"/>
            <a:chOff x="649321" y="0"/>
            <a:chExt cx="2855879" cy="754150"/>
          </a:xfrm>
        </p:grpSpPr>
        <p:sp>
          <p:nvSpPr>
            <p:cNvPr id="3" name="TextBox 2"/>
            <p:cNvSpPr txBox="1"/>
            <p:nvPr/>
          </p:nvSpPr>
          <p:spPr>
            <a:xfrm>
              <a:off x="1279968" y="245530"/>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5" name="TextBox 4"/>
          <p:cNvSpPr txBox="1"/>
          <p:nvPr/>
        </p:nvSpPr>
        <p:spPr>
          <a:xfrm>
            <a:off x="0" y="4552950"/>
            <a:ext cx="9144000" cy="477054"/>
          </a:xfrm>
          <a:prstGeom prst="rect">
            <a:avLst/>
          </a:prstGeom>
          <a:noFill/>
        </p:spPr>
        <p:txBody>
          <a:bodyPr wrap="square" rtlCol="0">
            <a:spAutoFit/>
          </a:bodyPr>
          <a:lstStyle/>
          <a:p>
            <a:pPr algn="ctr"/>
            <a:r>
              <a:rPr lang="en-US" sz="2500" i="1"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tổ</a:t>
            </a:r>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tiên</a:t>
            </a:r>
            <a:r>
              <a:rPr lang="en-US" sz="2500"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những </a:t>
            </a:r>
            <a:r>
              <a:rPr lang="vi-VN" sz="2500" dirty="0">
                <a:latin typeface="Times New Roman" panose="02020603050405020304" pitchFamily="18" charset="0"/>
                <a:ea typeface="Arial-Rounded" panose="020B0500000000000000" pitchFamily="34" charset="0"/>
                <a:cs typeface="Times New Roman" panose="02020603050405020304" pitchFamily="18" charset="0"/>
              </a:rPr>
              <a:t>người đầu tiên sinh ra một dòng họ hay một dân tộc</a:t>
            </a:r>
            <a:r>
              <a:rPr lang="vi-VN" sz="25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346" y="732045"/>
            <a:ext cx="5638800" cy="3709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454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wipe(up)">
                                      <p:cBhvr>
                                        <p:cTn id="11" dur="500"/>
                                        <p:tgtEl>
                                          <p:spTgt spid="409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a:extLst>
              <a:ext uri="{FF2B5EF4-FFF2-40B4-BE49-F238E27FC236}">
                <a16:creationId xmlns:a16="http://schemas.microsoft.com/office/drawing/2014/main" id="{BA408A73-8A88-479D-8583-2B73AB841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6" y="1504950"/>
            <a:ext cx="5934985" cy="3962400"/>
          </a:xfrm>
          <a:prstGeom prst="rect">
            <a:avLst/>
          </a:prstGeom>
        </p:spPr>
      </p:pic>
      <p:pic>
        <p:nvPicPr>
          <p:cNvPr id="3" name="图片 6">
            <a:extLst>
              <a:ext uri="{FF2B5EF4-FFF2-40B4-BE49-F238E27FC236}">
                <a16:creationId xmlns:a16="http://schemas.microsoft.com/office/drawing/2014/main" id="{5C09F252-F7DB-494D-A868-3AA96ACEFA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63915" y="-95250"/>
            <a:ext cx="4046415" cy="2895600"/>
          </a:xfrm>
          <a:prstGeom prst="rect">
            <a:avLst/>
          </a:prstGeom>
        </p:spPr>
      </p:pic>
      <p:sp>
        <p:nvSpPr>
          <p:cNvPr id="4" name="矩形 16">
            <a:extLst>
              <a:ext uri="{FF2B5EF4-FFF2-40B4-BE49-F238E27FC236}">
                <a16:creationId xmlns:a16="http://schemas.microsoft.com/office/drawing/2014/main" id="{6004F4CE-0067-4731-8ED0-651D5735978B}"/>
              </a:ext>
            </a:extLst>
          </p:cNvPr>
          <p:cNvSpPr/>
          <p:nvPr/>
        </p:nvSpPr>
        <p:spPr>
          <a:xfrm rot="21172124">
            <a:off x="5255624" y="1175352"/>
            <a:ext cx="3356692" cy="1177243"/>
          </a:xfrm>
          <a:prstGeom prst="rect">
            <a:avLst/>
          </a:prstGeom>
        </p:spPr>
        <p:txBody>
          <a:bodyPr wrap="square" lIns="68577" tIns="34289" rIns="68577" bIns="34289">
            <a:spAutoFit/>
          </a:bodyPr>
          <a:lstStyle/>
          <a:p>
            <a:pPr algn="ctr" defTabSz="685766"/>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227796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0" y="-323850"/>
            <a:ext cx="4953000" cy="5761444"/>
          </a:xfrm>
          <a:prstGeom prst="rect">
            <a:avLst/>
          </a:prstGeom>
        </p:spPr>
      </p:pic>
      <p:sp>
        <p:nvSpPr>
          <p:cNvPr id="3" name="Rectangle 2"/>
          <p:cNvSpPr/>
          <p:nvPr/>
        </p:nvSpPr>
        <p:spPr>
          <a:xfrm>
            <a:off x="4343400" y="1796486"/>
            <a:ext cx="4343400" cy="923330"/>
          </a:xfrm>
          <a:prstGeom prst="rect">
            <a:avLst/>
          </a:prstGeom>
        </p:spPr>
        <p:txBody>
          <a:bodyPr wrap="square" lIns="91438" tIns="45719" rIns="91438" bIns="45719">
            <a:spAutoFit/>
          </a:bodyPr>
          <a:lstStyle/>
          <a:p>
            <a:pPr algn="ctr" defTabSz="1011941">
              <a:defRPr/>
            </a:pP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30268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43800" y="4104409"/>
            <a:ext cx="1600200" cy="1039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1"/>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409020" y="57150"/>
            <a:ext cx="2768707" cy="430887"/>
          </a:xfrm>
          <a:prstGeom prst="rect">
            <a:avLst/>
          </a:prstGeom>
        </p:spPr>
        <p:txBody>
          <a:bodyPr wrap="none">
            <a:spAutoFit/>
          </a:bodyPr>
          <a:lstStyle/>
          <a:p>
            <a:pPr algn="ctr"/>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CHUYỆN QUẢ </a:t>
            </a:r>
            <a:r>
              <a:rPr lang="en-US" sz="22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BẦU</a:t>
            </a:r>
            <a:endPar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57149"/>
            <a:ext cx="9905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1"/>
          <p:cNvSpPr>
            <a:spLocks noChangeArrowheads="1"/>
          </p:cNvSpPr>
          <p:nvPr/>
        </p:nvSpPr>
        <p:spPr bwMode="auto">
          <a:xfrm>
            <a:off x="609606" y="469702"/>
            <a:ext cx="822068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Ngày xưa có vợ chồng nọ đi rừng, bắt được một con dúi. Dúi xin tha, họ thương tình tha cho nó</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Để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 ơn, dúi bảo sắp có lũ lụt rất lớn và chỉ cho họ cách tránh. Họ nói với bà con nhưng chẳng ai tin.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Ít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lâu sau, người vợ sinh ra một quả bầu</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hôm, đi làm nương về, họ nghe tiếng cười đùa từ gác bếp để quả bầu. </a:t>
            </a:r>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Thấy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Hmông, người Ê-đê, người Ba-na, người Kinh,... lần lượt ra theo</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Đó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là tổ tiên của các dân tộc anh em trên đất nước ta ngày nay</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r"/>
            <a:r>
              <a:rPr lang="vi-VN" alt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Truyện cổ Khơ Mú</a:t>
            </a:r>
            <a:r>
              <a:rPr lang="vi-VN" altLang="en-US"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p:cNvGrpSpPr/>
          <p:nvPr/>
        </p:nvGrpSpPr>
        <p:grpSpPr>
          <a:xfrm>
            <a:off x="7092359" y="-95394"/>
            <a:ext cx="1929369" cy="691559"/>
            <a:chOff x="7138433" y="-61569"/>
            <a:chExt cx="1929369" cy="691559"/>
          </a:xfrm>
        </p:grpSpPr>
        <p:sp>
          <p:nvSpPr>
            <p:cNvPr id="13" name="Rounded Rectangle 12"/>
            <p:cNvSpPr/>
            <p:nvPr/>
          </p:nvSpPr>
          <p:spPr>
            <a:xfrm>
              <a:off x="7666074" y="149400"/>
              <a:ext cx="1401728"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138433" y="-61569"/>
              <a:ext cx="691559" cy="691559"/>
            </a:xfrm>
            <a:prstGeom prst="rect">
              <a:avLst/>
            </a:prstGeom>
          </p:spPr>
        </p:pic>
      </p:grpSp>
      <p:sp>
        <p:nvSpPr>
          <p:cNvPr id="15" name="Oval 14"/>
          <p:cNvSpPr/>
          <p:nvPr/>
        </p:nvSpPr>
        <p:spPr>
          <a:xfrm>
            <a:off x="536732" y="438150"/>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a:t>
            </a:r>
            <a:endParaRPr lang="en-US" sz="2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Oval 15"/>
          <p:cNvSpPr/>
          <p:nvPr/>
        </p:nvSpPr>
        <p:spPr>
          <a:xfrm>
            <a:off x="536732" y="1047750"/>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2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Oval 16"/>
          <p:cNvSpPr/>
          <p:nvPr/>
        </p:nvSpPr>
        <p:spPr>
          <a:xfrm>
            <a:off x="473982" y="2613658"/>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3</a:t>
            </a:r>
          </a:p>
        </p:txBody>
      </p:sp>
    </p:spTree>
    <p:extLst>
      <p:ext uri="{BB962C8B-B14F-4D97-AF65-F5344CB8AC3E}">
        <p14:creationId xmlns:p14="http://schemas.microsoft.com/office/powerpoint/2010/main" val="332128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par>
                          <p:cTn id="45" fill="hold">
                            <p:stCondLst>
                              <p:cond delay="1500"/>
                            </p:stCondLst>
                            <p:childTnLst>
                              <p:par>
                                <p:cTn id="46" presetID="53" presetClass="entr" presetSubtype="16"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66" y="506101"/>
            <a:ext cx="3978834" cy="3978834"/>
          </a:xfrm>
          <a:prstGeom prst="rect">
            <a:avLst/>
          </a:prstGeom>
        </p:spPr>
      </p:pic>
      <p:grpSp>
        <p:nvGrpSpPr>
          <p:cNvPr id="14" name="组合 10"/>
          <p:cNvGrpSpPr/>
          <p:nvPr/>
        </p:nvGrpSpPr>
        <p:grpSpPr>
          <a:xfrm>
            <a:off x="4267200" y="1537446"/>
            <a:ext cx="1762786" cy="1186704"/>
            <a:chOff x="6098065" y="734895"/>
            <a:chExt cx="1113560" cy="1185739"/>
          </a:xfrm>
        </p:grpSpPr>
        <p:sp>
          <p:nvSpPr>
            <p:cNvPr id="15" name="文本框 11"/>
            <p:cNvSpPr txBox="1"/>
            <p:nvPr/>
          </p:nvSpPr>
          <p:spPr>
            <a:xfrm flipH="1">
              <a:off x="6198799" y="813539"/>
              <a:ext cx="912092" cy="1107095"/>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defTabSz="913901"/>
              <a:r>
                <a:rPr lang="en-US" altLang="zh-CN" sz="6600" dirty="0">
                  <a:solidFill>
                    <a:srgbClr val="6CB73B"/>
                  </a:solidFill>
                  <a:latin typeface="Arial-Rounded" panose="020B0500000000000000" pitchFamily="34" charset="0"/>
                  <a:ea typeface="Arial-Rounded" panose="020B0500000000000000" pitchFamily="34" charset="0"/>
                  <a:cs typeface="Arial-Rounded" panose="020B0500000000000000" pitchFamily="34" charset="0"/>
                </a:rPr>
                <a:t>02</a:t>
              </a:r>
              <a:endParaRPr lang="zh-CN" altLang="en-US" sz="6600" dirty="0">
                <a:solidFill>
                  <a:srgbClr val="6CB73B"/>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任意多边形 12"/>
            <p:cNvSpPr/>
            <p:nvPr/>
          </p:nvSpPr>
          <p:spPr>
            <a:xfrm>
              <a:off x="6098065" y="734895"/>
              <a:ext cx="1113560" cy="1122492"/>
            </a:xfrm>
            <a:custGeom>
              <a:avLst/>
              <a:gdLst>
                <a:gd name="connsiteX0" fmla="*/ 356426 w 1082292"/>
                <a:gd name="connsiteY0" fmla="*/ 1038149 h 1166599"/>
                <a:gd name="connsiteX1" fmla="*/ 21889 w 1082292"/>
                <a:gd name="connsiteY1" fmla="*/ 714764 h 1166599"/>
                <a:gd name="connsiteX2" fmla="*/ 99948 w 1082292"/>
                <a:gd name="connsiteY2" fmla="*/ 212959 h 1166599"/>
                <a:gd name="connsiteX3" fmla="*/ 646358 w 1082292"/>
                <a:gd name="connsiteY3" fmla="*/ 1085 h 1166599"/>
                <a:gd name="connsiteX4" fmla="*/ 1058953 w 1082292"/>
                <a:gd name="connsiteY4" fmla="*/ 291017 h 1166599"/>
                <a:gd name="connsiteX5" fmla="*/ 947441 w 1082292"/>
                <a:gd name="connsiteY5" fmla="*/ 1082754 h 1166599"/>
                <a:gd name="connsiteX6" fmla="*/ 256065 w 1082292"/>
                <a:gd name="connsiteY6" fmla="*/ 1105056 h 1166599"/>
                <a:gd name="connsiteX0-1" fmla="*/ 356426 w 1122646"/>
                <a:gd name="connsiteY0-2" fmla="*/ 1038149 h 1122492"/>
                <a:gd name="connsiteX1-3" fmla="*/ 21889 w 1122646"/>
                <a:gd name="connsiteY1-4" fmla="*/ 714764 h 1122492"/>
                <a:gd name="connsiteX2-5" fmla="*/ 99948 w 1122646"/>
                <a:gd name="connsiteY2-6" fmla="*/ 212959 h 1122492"/>
                <a:gd name="connsiteX3-7" fmla="*/ 646358 w 1122646"/>
                <a:gd name="connsiteY3-8" fmla="*/ 1085 h 1122492"/>
                <a:gd name="connsiteX4-9" fmla="*/ 1058953 w 1122646"/>
                <a:gd name="connsiteY4-10" fmla="*/ 291017 h 1122492"/>
                <a:gd name="connsiteX5-11" fmla="*/ 1036650 w 1122646"/>
                <a:gd name="connsiteY5-12" fmla="*/ 937788 h 1122492"/>
                <a:gd name="connsiteX6-13" fmla="*/ 256065 w 1122646"/>
                <a:gd name="connsiteY6-14" fmla="*/ 1105056 h 1122492"/>
                <a:gd name="connsiteX0-15" fmla="*/ 356426 w 1122646"/>
                <a:gd name="connsiteY0-16" fmla="*/ 1038149 h 1122492"/>
                <a:gd name="connsiteX1-17" fmla="*/ 21889 w 1122646"/>
                <a:gd name="connsiteY1-18" fmla="*/ 714764 h 1122492"/>
                <a:gd name="connsiteX2-19" fmla="*/ 99948 w 1122646"/>
                <a:gd name="connsiteY2-20" fmla="*/ 212959 h 1122492"/>
                <a:gd name="connsiteX3-21" fmla="*/ 646358 w 1122646"/>
                <a:gd name="connsiteY3-22" fmla="*/ 1085 h 1122492"/>
                <a:gd name="connsiteX4-23" fmla="*/ 1058953 w 1122646"/>
                <a:gd name="connsiteY4-24" fmla="*/ 291017 h 1122492"/>
                <a:gd name="connsiteX5-25" fmla="*/ 1036650 w 1122646"/>
                <a:gd name="connsiteY5-26" fmla="*/ 937788 h 1122492"/>
                <a:gd name="connsiteX6-27" fmla="*/ 256065 w 1122646"/>
                <a:gd name="connsiteY6-28" fmla="*/ 1105056 h 1122492"/>
                <a:gd name="connsiteX0-29" fmla="*/ 224677 w 1113560"/>
                <a:gd name="connsiteY0-30" fmla="*/ 1071603 h 1122492"/>
                <a:gd name="connsiteX1-31" fmla="*/ 12803 w 1113560"/>
                <a:gd name="connsiteY1-32" fmla="*/ 714764 h 1122492"/>
                <a:gd name="connsiteX2-33" fmla="*/ 90862 w 1113560"/>
                <a:gd name="connsiteY2-34" fmla="*/ 212959 h 1122492"/>
                <a:gd name="connsiteX3-35" fmla="*/ 637272 w 1113560"/>
                <a:gd name="connsiteY3-36" fmla="*/ 1085 h 1122492"/>
                <a:gd name="connsiteX4-37" fmla="*/ 1049867 w 1113560"/>
                <a:gd name="connsiteY4-38" fmla="*/ 291017 h 1122492"/>
                <a:gd name="connsiteX5-39" fmla="*/ 1027564 w 1113560"/>
                <a:gd name="connsiteY5-40" fmla="*/ 937788 h 1122492"/>
                <a:gd name="connsiteX6-41" fmla="*/ 246979 w 1113560"/>
                <a:gd name="connsiteY6-42" fmla="*/ 1105056 h 11224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13560" h="1122492">
                  <a:moveTo>
                    <a:pt x="224677" y="1071603"/>
                  </a:moveTo>
                  <a:cubicBezTo>
                    <a:pt x="78781" y="978676"/>
                    <a:pt x="35105" y="857871"/>
                    <a:pt x="12803" y="714764"/>
                  </a:cubicBezTo>
                  <a:cubicBezTo>
                    <a:pt x="-9499" y="571657"/>
                    <a:pt x="-13216" y="331905"/>
                    <a:pt x="90862" y="212959"/>
                  </a:cubicBezTo>
                  <a:cubicBezTo>
                    <a:pt x="194940" y="94013"/>
                    <a:pt x="477438" y="-11925"/>
                    <a:pt x="637272" y="1085"/>
                  </a:cubicBezTo>
                  <a:cubicBezTo>
                    <a:pt x="797106" y="14095"/>
                    <a:pt x="984818" y="134900"/>
                    <a:pt x="1049867" y="291017"/>
                  </a:cubicBezTo>
                  <a:cubicBezTo>
                    <a:pt x="1114916" y="447134"/>
                    <a:pt x="1161379" y="802115"/>
                    <a:pt x="1027564" y="937788"/>
                  </a:cubicBezTo>
                  <a:cubicBezTo>
                    <a:pt x="893749" y="1073461"/>
                    <a:pt x="525759" y="1161741"/>
                    <a:pt x="246979" y="1105056"/>
                  </a:cubicBezTo>
                </a:path>
              </a:pathLst>
            </a:custGeom>
            <a:noFill/>
            <a:ln>
              <a:solidFill>
                <a:srgbClr val="6CB7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1"/>
              <a:endParaRPr lang="zh-CN" altLang="en-US" sz="4400">
                <a:solidFill>
                  <a:srgbClr val="6CB73B"/>
                </a:solidFill>
              </a:endParaRPr>
            </a:p>
          </p:txBody>
        </p:sp>
      </p:grpSp>
      <p:sp>
        <p:nvSpPr>
          <p:cNvPr id="17" name="TextBox 16">
            <a:extLst>
              <a:ext uri="{FF2B5EF4-FFF2-40B4-BE49-F238E27FC236}">
                <a16:creationId xmlns:a16="http://schemas.microsoft.com/office/drawing/2014/main" id="{E18632E5-DDA1-44FD-98C3-685F4BFCB6C6}"/>
              </a:ext>
            </a:extLst>
          </p:cNvPr>
          <p:cNvSpPr txBox="1"/>
          <p:nvPr/>
        </p:nvSpPr>
        <p:spPr>
          <a:xfrm>
            <a:off x="5943600" y="1557430"/>
            <a:ext cx="2571750" cy="1177239"/>
          </a:xfrm>
          <a:prstGeom prst="rect">
            <a:avLst/>
          </a:prstGeom>
          <a:noFill/>
        </p:spPr>
        <p:txBody>
          <a:bodyPr wrap="square" lIns="68574" tIns="34287" rIns="68574" bIns="34287" rtlCol="0">
            <a:spAutoFit/>
          </a:bodyPr>
          <a:lstStyle/>
          <a:p>
            <a:pPr algn="ctr" defTabSz="342695"/>
            <a:r>
              <a:rPr lang="en-US" sz="7200" dirty="0" err="1">
                <a:solidFill>
                  <a:srgbClr val="61A135"/>
                </a:solidFill>
                <a:latin typeface="Arial-Rounded" panose="020B0500000000000000" pitchFamily="34" charset="0"/>
                <a:ea typeface="Arial-Rounded" panose="020B0500000000000000" pitchFamily="34" charset="0"/>
                <a:cs typeface="Arial-Rounded" panose="020B0500000000000000" pitchFamily="34" charset="0"/>
              </a:rPr>
              <a:t>Tiết</a:t>
            </a:r>
            <a:r>
              <a:rPr lang="en-US" sz="7200" dirty="0">
                <a:solidFill>
                  <a:srgbClr val="61A135"/>
                </a:solidFill>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2252405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449" y="645461"/>
            <a:ext cx="2303538" cy="3852581"/>
          </a:xfrm>
          <a:prstGeom prst="rect">
            <a:avLst/>
          </a:prstGeom>
        </p:spPr>
      </p:pic>
      <p:sp>
        <p:nvSpPr>
          <p:cNvPr id="14" name="TextBox 13">
            <a:extLst>
              <a:ext uri="{FF2B5EF4-FFF2-40B4-BE49-F238E27FC236}">
                <a16:creationId xmlns:a16="http://schemas.microsoft.com/office/drawing/2014/main" id="{95724F5E-B91A-4E96-88DC-E3353F2BACCF}"/>
              </a:ext>
            </a:extLst>
          </p:cNvPr>
          <p:cNvSpPr txBox="1"/>
          <p:nvPr/>
        </p:nvSpPr>
        <p:spPr>
          <a:xfrm>
            <a:off x="4419600" y="1733550"/>
            <a:ext cx="4305592" cy="1762015"/>
          </a:xfrm>
          <a:prstGeom prst="rect">
            <a:avLst/>
          </a:prstGeom>
          <a:noFill/>
        </p:spPr>
        <p:txBody>
          <a:bodyPr wrap="square" lIns="68574" tIns="34287" rIns="68574" bIns="34287" rtlCol="0">
            <a:spAutoFit/>
          </a:bodyPr>
          <a:lstStyle/>
          <a:p>
            <a:pPr algn="ctr" defTabSz="342695"/>
            <a:r>
              <a:rPr lang="en-US" sz="55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TRẢ LỜI </a:t>
            </a:r>
          </a:p>
          <a:p>
            <a:pPr algn="ctr" defTabSz="342695"/>
            <a:r>
              <a:rPr lang="en-US" sz="55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CÂU HỎI</a:t>
            </a:r>
            <a:endParaRPr lang="en-US" sz="55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74540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43800" y="4104409"/>
            <a:ext cx="1600200" cy="1039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1"/>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409020" y="57150"/>
            <a:ext cx="2768707" cy="430887"/>
          </a:xfrm>
          <a:prstGeom prst="rect">
            <a:avLst/>
          </a:prstGeom>
        </p:spPr>
        <p:txBody>
          <a:bodyPr wrap="none">
            <a:spAutoFit/>
          </a:bodyPr>
          <a:lstStyle/>
          <a:p>
            <a:pPr algn="ctr"/>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CHUYỆN QUẢ </a:t>
            </a:r>
            <a:r>
              <a:rPr lang="en-US" sz="22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BẦU</a:t>
            </a:r>
            <a:endPar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57149"/>
            <a:ext cx="9905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1"/>
          <p:cNvSpPr>
            <a:spLocks noChangeArrowheads="1"/>
          </p:cNvSpPr>
          <p:nvPr/>
        </p:nvSpPr>
        <p:spPr bwMode="auto">
          <a:xfrm>
            <a:off x="609606" y="469702"/>
            <a:ext cx="822068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Ngày xưa có vợ chồng nọ đi rừng, bắt được một con dúi. Dúi xin tha, họ thương tình tha cho nó</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Để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 ơn, dúi bảo sắp có lũ lụt rất lớn và chỉ cho họ cách tránh. Họ nói với bà con nhưng chẳng ai tin.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Ít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lâu sau, người vợ sinh ra một quả bầu</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hôm, đi làm nương về, họ nghe tiếng cười đùa từ gác bếp để quả bầu. </a:t>
            </a:r>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Thấy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Hmông, người Ê-đê, người Ba-na, người Kinh,... lần lượt ra theo</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Đó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là tổ tiên của các dân tộc anh em trên đất nước ta ngày nay</a:t>
            </a:r>
            <a:r>
              <a:rPr lang="vi-VN" altLang="en-US" sz="2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r"/>
            <a:r>
              <a:rPr lang="vi-VN" alt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Truyện cổ Khơ Mú</a:t>
            </a:r>
            <a:r>
              <a:rPr lang="vi-VN" altLang="en-US"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p:cNvGrpSpPr/>
          <p:nvPr/>
        </p:nvGrpSpPr>
        <p:grpSpPr>
          <a:xfrm>
            <a:off x="7092359" y="-95394"/>
            <a:ext cx="1929369" cy="691559"/>
            <a:chOff x="7138433" y="-61569"/>
            <a:chExt cx="1929369" cy="691559"/>
          </a:xfrm>
        </p:grpSpPr>
        <p:sp>
          <p:nvSpPr>
            <p:cNvPr id="13" name="Rounded Rectangle 12"/>
            <p:cNvSpPr/>
            <p:nvPr/>
          </p:nvSpPr>
          <p:spPr>
            <a:xfrm>
              <a:off x="7666074" y="149400"/>
              <a:ext cx="1401728"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138433" y="-61569"/>
              <a:ext cx="691559" cy="691559"/>
            </a:xfrm>
            <a:prstGeom prst="rect">
              <a:avLst/>
            </a:prstGeom>
          </p:spPr>
        </p:pic>
      </p:grpSp>
      <p:sp>
        <p:nvSpPr>
          <p:cNvPr id="15" name="Oval 14"/>
          <p:cNvSpPr/>
          <p:nvPr/>
        </p:nvSpPr>
        <p:spPr>
          <a:xfrm>
            <a:off x="536732" y="438150"/>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a:t>
            </a:r>
            <a:endParaRPr lang="en-US" sz="2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Oval 15"/>
          <p:cNvSpPr/>
          <p:nvPr/>
        </p:nvSpPr>
        <p:spPr>
          <a:xfrm>
            <a:off x="536732" y="1047750"/>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2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Oval 16"/>
          <p:cNvSpPr/>
          <p:nvPr/>
        </p:nvSpPr>
        <p:spPr>
          <a:xfrm>
            <a:off x="473982" y="2613658"/>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3</a:t>
            </a:r>
          </a:p>
        </p:txBody>
      </p:sp>
    </p:spTree>
    <p:extLst>
      <p:ext uri="{BB962C8B-B14F-4D97-AF65-F5344CB8AC3E}">
        <p14:creationId xmlns:p14="http://schemas.microsoft.com/office/powerpoint/2010/main" val="1169261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par>
                          <p:cTn id="45" fill="hold">
                            <p:stCondLst>
                              <p:cond delay="1500"/>
                            </p:stCondLst>
                            <p:childTnLst>
                              <p:par>
                                <p:cTn id="46" presetID="53" presetClass="entr" presetSubtype="16"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926506"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oạn</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kern="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3250623" y="57150"/>
            <a:ext cx="3912177" cy="452775"/>
          </a:xfrm>
          <a:prstGeom prst="rect">
            <a:avLst/>
          </a:prstGeom>
          <a:noFill/>
        </p:spPr>
        <p:txBody>
          <a:bodyPr wrap="square" lIns="67370" tIns="33698" rIns="67370" bIns="33698" rtlCol="0">
            <a:spAutoFit/>
          </a:bodyPr>
          <a:lstStyle/>
          <a:p>
            <a:pPr algn="ctr" defTabSz="914288"/>
            <a:r>
              <a:rPr lang="en-US" sz="25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CHUYỆN QUẢ BẦU</a:t>
            </a:r>
            <a:endParaRPr lang="en-US" sz="2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3144854"/>
            <a:ext cx="8307789" cy="1850056"/>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022410" y="3231454"/>
            <a:ext cx="6760293" cy="45379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1. </a:t>
            </a:r>
            <a:r>
              <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Con dúi nói với hai vợ chồng điều gì</a:t>
            </a:r>
            <a:r>
              <a:rPr lang="vi-VN"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40168" y="3959366"/>
            <a:ext cx="6400294" cy="898384"/>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Con dúi nói với hai vợ chồng rằng sắp có lũ lụt rất lớn và chỉ họ cách tránh</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754523" y="559670"/>
            <a:ext cx="7987344" cy="2400657"/>
          </a:xfrm>
          <a:prstGeom prst="rect">
            <a:avLst/>
          </a:prstGeom>
        </p:spPr>
        <p:txBody>
          <a:bodyPr wrap="square">
            <a:spAutoFit/>
          </a:bodyPr>
          <a:lstStyle/>
          <a:p>
            <a:pPr algn="just" defTabSz="914288"/>
            <a:r>
              <a:rPr lang="en-US" sz="25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Để trả ơn, dúi bảo sắp có lũ lụt rất lớn và chỉ cho họ cách tránh. Họ nói với bà con nhưng chẳng ai tin.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p>
        </p:txBody>
      </p:sp>
      <p:cxnSp>
        <p:nvCxnSpPr>
          <p:cNvPr id="13" name="Straight Connector 12"/>
          <p:cNvCxnSpPr/>
          <p:nvPr/>
        </p:nvCxnSpPr>
        <p:spPr>
          <a:xfrm>
            <a:off x="1371600" y="971550"/>
            <a:ext cx="72688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07970" y="2937502"/>
            <a:ext cx="1263630" cy="2205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7738" y="2960327"/>
            <a:ext cx="1712883" cy="2111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838200" y="1352550"/>
            <a:ext cx="145357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82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926506"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3250623" y="57150"/>
            <a:ext cx="3912177" cy="452775"/>
          </a:xfrm>
          <a:prstGeom prst="rect">
            <a:avLst/>
          </a:prstGeom>
          <a:noFill/>
        </p:spPr>
        <p:txBody>
          <a:bodyPr wrap="square" lIns="67370" tIns="33698" rIns="67370" bIns="33698" rtlCol="0">
            <a:spAutoFit/>
          </a:bodyPr>
          <a:lstStyle/>
          <a:p>
            <a:pPr algn="ctr" defTabSz="914288"/>
            <a:r>
              <a:rPr lang="en-US" sz="25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CHUYỆN QUẢ BẦU</a:t>
            </a:r>
            <a:endParaRPr lang="en-US" sz="2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2807765"/>
            <a:ext cx="8307789" cy="2187146"/>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002707" y="2800350"/>
            <a:ext cx="6760293" cy="45379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2.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Nhờ đâu hai vợ chồng thoát khỏi nạn lũ</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40168" y="3333750"/>
            <a:ext cx="6400294" cy="1524000"/>
          </a:xfrm>
          <a:prstGeom prst="wedgeRoundRectCallout">
            <a:avLst>
              <a:gd name="adj1" fmla="val -61008"/>
              <a:gd name="adj2" fmla="val -298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Hai vợ chồng thoát khỏi nạn lũ nhờ nghe theo lời khuyên của dúi: Khoét lỗ rỗng khúc gỗ to, chuẩn bị thức ăn bỏ vào đó và sống trong khúc gỗ cho đến khi nạn lụt qua đi</a:t>
            </a:r>
            <a:r>
              <a:rPr lang="vi-VN"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457200" y="499440"/>
            <a:ext cx="8284667" cy="2308324"/>
          </a:xfrm>
          <a:prstGeom prst="rect">
            <a:avLst/>
          </a:prstGeom>
        </p:spPr>
        <p:txBody>
          <a:bodyPr wrap="square">
            <a:spAutoFit/>
          </a:bodyPr>
          <a:lstStyle/>
          <a:p>
            <a:pPr algn="just" defTabSz="914288"/>
            <a:r>
              <a:rPr lang="en-US" sz="24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Để trả ơn, dúi bảo sắp có lũ lụt rất lớn và chỉ cho họ cách tránh. Họ nói với bà con nhưng chẳng ai tin. 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p>
        </p:txBody>
      </p:sp>
      <p:cxnSp>
        <p:nvCxnSpPr>
          <p:cNvPr id="13" name="Straight Connector 12"/>
          <p:cNvCxnSpPr/>
          <p:nvPr/>
        </p:nvCxnSpPr>
        <p:spPr>
          <a:xfrm>
            <a:off x="6553200" y="1276350"/>
            <a:ext cx="20872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07970" y="2937502"/>
            <a:ext cx="1263630" cy="2205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7738" y="2960327"/>
            <a:ext cx="1712883" cy="2111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535387" y="1617376"/>
            <a:ext cx="66274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527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926506"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819400" y="57150"/>
            <a:ext cx="3912177" cy="375831"/>
          </a:xfrm>
          <a:prstGeom prst="rect">
            <a:avLst/>
          </a:prstGeom>
          <a:noFill/>
        </p:spPr>
        <p:txBody>
          <a:bodyPr wrap="square" lIns="67370" tIns="33698" rIns="67370" bIns="33698" rtlCol="0">
            <a:spAutoFit/>
          </a:bodyPr>
          <a:lstStyle/>
          <a:p>
            <a:pPr algn="ctr" defTabSz="914288"/>
            <a:r>
              <a:rPr lang="en-US" sz="20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CHUYỆN QUẢ BẦU</a:t>
            </a:r>
            <a:endParaRPr lang="en-US" sz="20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2649125"/>
            <a:ext cx="8307789" cy="2345786"/>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730621" y="2649125"/>
            <a:ext cx="7112555" cy="684625"/>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0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3. </a:t>
            </a:r>
            <a:r>
              <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 lại những sự việc kì lạ xảy ra sau khi hai vợ chồng thoát khỏi nạn lũ lụt</a:t>
            </a:r>
            <a:r>
              <a:rPr lang="vi-VN" sz="2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09800" y="3333750"/>
            <a:ext cx="6501699" cy="1586229"/>
          </a:xfrm>
          <a:prstGeom prst="wedgeRoundRectCallout">
            <a:avLst>
              <a:gd name="adj1" fmla="val -61008"/>
              <a:gd name="adj2" fmla="val -298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r>
              <a:rPr lang="vi-VN" sz="2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sự việc kì lạ xảy ra khi hai vợ thoát khỏi nạn lũ lụt là</a:t>
            </a:r>
            <a:r>
              <a:rPr lang="vi-VN" sz="20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685783"/>
            <a:r>
              <a:rPr lang="vi-VN" sz="2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Người vợ sinh ra một quả </a:t>
            </a:r>
            <a:r>
              <a:rPr lang="vi-VN" sz="20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bầu</a:t>
            </a:r>
            <a:endParaRPr lang="vi-VN" sz="2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685783"/>
            <a:r>
              <a:rPr lang="vi-VN" sz="2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Trong quả bầu có tiếng cười </a:t>
            </a:r>
            <a:r>
              <a:rPr lang="vi-VN" sz="20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đùa</a:t>
            </a:r>
            <a:endParaRPr lang="vi-VN" sz="2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685783"/>
            <a:r>
              <a:rPr lang="vi-VN" sz="2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Người vợ lấy que dùi quả bầu thì bên trong có những con người nhỏ bé bước </a:t>
            </a:r>
            <a:r>
              <a:rPr lang="vi-VN" sz="20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ra</a:t>
            </a:r>
            <a:endParaRPr lang="vi-VN" sz="2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457200" y="448327"/>
            <a:ext cx="8284667" cy="2139047"/>
          </a:xfrm>
          <a:prstGeom prst="rect">
            <a:avLst/>
          </a:prstGeom>
        </p:spPr>
        <p:txBody>
          <a:bodyPr wrap="square">
            <a:spAutoFit/>
          </a:bodyPr>
          <a:lstStyle/>
          <a:p>
            <a:pPr algn="just" defTabSz="914288"/>
            <a:r>
              <a:rPr lang="en-US" sz="19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9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Ít lâu sau, người vợ sinh ra một quả bầu.</a:t>
            </a:r>
          </a:p>
          <a:p>
            <a:pPr algn="just" defTabSz="914288"/>
            <a:r>
              <a:rPr lang="vi-VN" sz="19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Một hôm, đi làm nương về, họ nghe tiếng cười đùa từ gác bếp để quả bầu.       Thấy 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Hmông, người Ê-đê, người Ba-na, người Kinh,... lần lượt ra theo.</a:t>
            </a:r>
          </a:p>
          <a:p>
            <a:pPr algn="just" defTabSz="914288"/>
            <a:r>
              <a:rPr lang="vi-VN" sz="19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Đó là tổ tiên của các dân tộc anh em trên đất nước ta ngày nay.</a:t>
            </a:r>
          </a:p>
        </p:txBody>
      </p:sp>
      <p:cxnSp>
        <p:nvCxnSpPr>
          <p:cNvPr id="13" name="Straight Connector 12"/>
          <p:cNvCxnSpPr/>
          <p:nvPr/>
        </p:nvCxnSpPr>
        <p:spPr>
          <a:xfrm>
            <a:off x="959076" y="819150"/>
            <a:ext cx="40701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07970" y="2937502"/>
            <a:ext cx="1263630" cy="2205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7738" y="2960327"/>
            <a:ext cx="1712883" cy="2111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874179" y="1047750"/>
            <a:ext cx="773642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5387" y="1352550"/>
            <a:ext cx="82404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9600" y="1657350"/>
            <a:ext cx="8001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851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txEl>
                                              <p:pRg st="0" end="0"/>
                                            </p:txEl>
                                          </p:spTgt>
                                        </p:tgtEl>
                                        <p:attrNameLst>
                                          <p:attrName>style.visibility</p:attrName>
                                        </p:attrNameLst>
                                      </p:cBhvr>
                                      <p:to>
                                        <p:strVal val="visible"/>
                                      </p:to>
                                    </p:set>
                                    <p:anim calcmode="lin" valueType="num">
                                      <p:cBhvr>
                                        <p:cTn id="6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9">
                                            <p:txEl>
                                              <p:pRg st="1" end="1"/>
                                            </p:txEl>
                                          </p:spTgt>
                                        </p:tgtEl>
                                        <p:attrNameLst>
                                          <p:attrName>style.visibility</p:attrName>
                                        </p:attrNameLst>
                                      </p:cBhvr>
                                      <p:to>
                                        <p:strVal val="visible"/>
                                      </p:to>
                                    </p:set>
                                    <p:anim calcmode="lin" valueType="num">
                                      <p:cBhvr>
                                        <p:cTn id="72"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73"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74" dur="500"/>
                                        <p:tgtEl>
                                          <p:spTgt spid="9">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9">
                                            <p:txEl>
                                              <p:pRg st="2" end="2"/>
                                            </p:txEl>
                                          </p:spTgt>
                                        </p:tgtEl>
                                        <p:attrNameLst>
                                          <p:attrName>style.visibility</p:attrName>
                                        </p:attrNameLst>
                                      </p:cBhvr>
                                      <p:to>
                                        <p:strVal val="visible"/>
                                      </p:to>
                                    </p:set>
                                    <p:anim calcmode="lin" valueType="num">
                                      <p:cBhvr>
                                        <p:cTn id="7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80"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81" dur="500"/>
                                        <p:tgtEl>
                                          <p:spTgt spid="9">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txEl>
                                              <p:pRg st="3" end="3"/>
                                            </p:txEl>
                                          </p:spTgt>
                                        </p:tgtEl>
                                        <p:attrNameLst>
                                          <p:attrName>style.visibility</p:attrName>
                                        </p:attrNameLst>
                                      </p:cBhvr>
                                      <p:to>
                                        <p:strVal val="visible"/>
                                      </p:to>
                                    </p:set>
                                    <p:anim calcmode="lin" valueType="num">
                                      <p:cBhvr>
                                        <p:cTn id="86"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87"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8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
            <a:ext cx="9217951" cy="7398137"/>
          </a:xfrm>
          <a:prstGeom prst="rect">
            <a:avLst/>
          </a:prstGeom>
        </p:spPr>
      </p:pic>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384" y="2574204"/>
            <a:ext cx="3239234" cy="2212397"/>
          </a:xfrm>
          <a:prstGeom prst="rect">
            <a:avLst/>
          </a:prstGeom>
        </p:spPr>
      </p:pic>
      <p:sp>
        <p:nvSpPr>
          <p:cNvPr id="9" name="Rectangle 8"/>
          <p:cNvSpPr/>
          <p:nvPr/>
        </p:nvSpPr>
        <p:spPr>
          <a:xfrm>
            <a:off x="609600" y="209550"/>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52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a:t>
            </a:r>
            <a:r>
              <a:rPr lang="vi-VN" sz="52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ƯỢ</a:t>
            </a:r>
            <a:r>
              <a:rPr lang="en-US" sz="52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 CH</a:t>
            </a:r>
            <a:r>
              <a:rPr lang="vi-VN" sz="52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ƯỚNG</a:t>
            </a:r>
            <a:r>
              <a:rPr lang="en-US" sz="5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NGẠI VẬT</a:t>
            </a:r>
          </a:p>
        </p:txBody>
      </p:sp>
    </p:spTree>
    <p:extLst>
      <p:ext uri="{BB962C8B-B14F-4D97-AF65-F5344CB8AC3E}">
        <p14:creationId xmlns:p14="http://schemas.microsoft.com/office/powerpoint/2010/main" val="396001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903473" y="415499"/>
            <a:ext cx="3954527" cy="256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otched Right Arrow 3"/>
          <p:cNvSpPr/>
          <p:nvPr/>
        </p:nvSpPr>
        <p:spPr>
          <a:xfrm>
            <a:off x="76201" y="-19050"/>
            <a:ext cx="1926506"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819400" y="57150"/>
            <a:ext cx="3912177" cy="437386"/>
          </a:xfrm>
          <a:prstGeom prst="rect">
            <a:avLst/>
          </a:prstGeom>
          <a:noFill/>
        </p:spPr>
        <p:txBody>
          <a:bodyPr wrap="square" lIns="67370" tIns="33698" rIns="67370" bIns="33698" rtlCol="0">
            <a:spAutoFit/>
          </a:bodyPr>
          <a:lstStyle/>
          <a:p>
            <a:pPr algn="ctr" defTabSz="914288"/>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CHUYỆN QUẢ BẦU</a:t>
            </a:r>
            <a:endPar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937501"/>
            <a:ext cx="8307789" cy="2057409"/>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600200" y="2952750"/>
            <a:ext cx="7112555" cy="438404"/>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4.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 em, câu chuyện nói về điều gì</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07970" y="2937502"/>
            <a:ext cx="1263630" cy="2205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7738" y="2960327"/>
            <a:ext cx="1712883" cy="2111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43338" y="3333749"/>
            <a:ext cx="6626278" cy="461665"/>
          </a:xfrm>
          <a:prstGeom prst="rect">
            <a:avLst/>
          </a:prstGeom>
        </p:spPr>
        <p:txBody>
          <a:bodyPr wrap="square">
            <a:spAutoFit/>
          </a:bodyPr>
          <a:lstStyle/>
          <a:p>
            <a:pPr defTabSz="683841" fontAlgn="base">
              <a:spcBef>
                <a:spcPct val="0"/>
              </a:spcBef>
              <a:spcAft>
                <a:spcPct val="0"/>
              </a:spcAft>
              <a:defRPr/>
            </a:pP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 Giải thích về nạn lũ lụt hằng </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năm</a:t>
            </a:r>
            <a:endPar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2"/>
          <p:cNvSpPr/>
          <p:nvPr/>
        </p:nvSpPr>
        <p:spPr>
          <a:xfrm>
            <a:off x="1600200" y="3798153"/>
            <a:ext cx="7112554" cy="830997"/>
          </a:xfrm>
          <a:prstGeom prst="rect">
            <a:avLst/>
          </a:prstGeom>
        </p:spPr>
        <p:txBody>
          <a:bodyPr wrap="square">
            <a:spAutoFit/>
          </a:bodyPr>
          <a:lstStyle/>
          <a:p>
            <a:pPr defTabSz="683841" fontAlgn="base">
              <a:spcBef>
                <a:spcPct val="0"/>
              </a:spcBef>
              <a:spcAft>
                <a:spcPct val="0"/>
              </a:spcAft>
              <a:defRPr/>
            </a:pPr>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 Giải thích về nguồn gốc các dân tộc trên đất nước ta</a:t>
            </a:r>
            <a:endPar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p:cNvSpPr/>
          <p:nvPr/>
        </p:nvSpPr>
        <p:spPr>
          <a:xfrm>
            <a:off x="1935945" y="4476750"/>
            <a:ext cx="5303055" cy="461665"/>
          </a:xfrm>
          <a:prstGeom prst="rect">
            <a:avLst/>
          </a:prstGeom>
        </p:spPr>
        <p:txBody>
          <a:bodyPr wrap="none">
            <a:spAutoFit/>
          </a:bodyPr>
          <a:lstStyle/>
          <a:p>
            <a:pPr defTabSz="683841" fontAlgn="base">
              <a:spcBef>
                <a:spcPct val="0"/>
              </a:spcBef>
              <a:spcAft>
                <a:spcPct val="0"/>
              </a:spcAft>
              <a:defRPr/>
            </a:pP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 Nêu cách phòng chống thiên tai, lũ lụt</a:t>
            </a:r>
          </a:p>
        </p:txBody>
      </p:sp>
      <p:sp>
        <p:nvSpPr>
          <p:cNvPr id="10" name="Oval 9"/>
          <p:cNvSpPr/>
          <p:nvPr/>
        </p:nvSpPr>
        <p:spPr>
          <a:xfrm>
            <a:off x="1836166" y="3798153"/>
            <a:ext cx="442662" cy="4154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9843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250"/>
                                        <p:tgtEl>
                                          <p:spTgt spid="2"/>
                                        </p:tgtEl>
                                      </p:cBhvr>
                                    </p:animEffect>
                                  </p:childTnLst>
                                </p:cTn>
                              </p:par>
                            </p:childTnLst>
                          </p:cTn>
                        </p:par>
                        <p:par>
                          <p:cTn id="16" fill="hold">
                            <p:stCondLst>
                              <p:cond delay="125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250"/>
                                        <p:tgtEl>
                                          <p:spTgt spid="3"/>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250"/>
                                        <p:tgtEl>
                                          <p:spTgt spid="8"/>
                                        </p:tgtEl>
                                      </p:cBhvr>
                                    </p:animEffect>
                                  </p:childTnLst>
                                </p:cTn>
                              </p:par>
                              <p:par>
                                <p:cTn id="24" presetID="2" presetClass="entr" presetSubtype="8"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additive="base">
                                        <p:cTn id="26" dur="500" fill="hold"/>
                                        <p:tgtEl>
                                          <p:spTgt spid="3074"/>
                                        </p:tgtEl>
                                        <p:attrNameLst>
                                          <p:attrName>ppt_x</p:attrName>
                                        </p:attrNameLst>
                                      </p:cBhvr>
                                      <p:tavLst>
                                        <p:tav tm="0">
                                          <p:val>
                                            <p:strVal val="0-#ppt_w/2"/>
                                          </p:val>
                                        </p:tav>
                                        <p:tav tm="100000">
                                          <p:val>
                                            <p:strVal val="#ppt_x"/>
                                          </p:val>
                                        </p:tav>
                                      </p:tavLst>
                                    </p:anim>
                                    <p:anim calcmode="lin" valueType="num">
                                      <p:cBhvr additive="base">
                                        <p:cTn id="27"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par>
                          <p:cTn id="37" fill="hold">
                            <p:stCondLst>
                              <p:cond delay="1000"/>
                            </p:stCondLst>
                            <p:childTnLst>
                              <p:par>
                                <p:cTn id="38" presetID="6" presetClass="entr" presetSubtype="32"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circle(out)">
                                      <p:cBhvr>
                                        <p:cTn id="40" dur="25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3075"/>
                                        </p:tgtEl>
                                        <p:attrNameLst>
                                          <p:attrName>style.visibility</p:attrName>
                                        </p:attrNameLst>
                                      </p:cBhvr>
                                      <p:to>
                                        <p:strVal val="visible"/>
                                      </p:to>
                                    </p:set>
                                    <p:anim calcmode="lin" valueType="num">
                                      <p:cBhvr additive="base">
                                        <p:cTn id="45" dur="500" fill="hold"/>
                                        <p:tgtEl>
                                          <p:spTgt spid="3075"/>
                                        </p:tgtEl>
                                        <p:attrNameLst>
                                          <p:attrName>ppt_x</p:attrName>
                                        </p:attrNameLst>
                                      </p:cBhvr>
                                      <p:tavLst>
                                        <p:tav tm="0">
                                          <p:val>
                                            <p:strVal val="0-#ppt_w/2"/>
                                          </p:val>
                                        </p:tav>
                                        <p:tav tm="100000">
                                          <p:val>
                                            <p:strVal val="#ppt_x"/>
                                          </p:val>
                                        </p:tav>
                                      </p:tavLst>
                                    </p:anim>
                                    <p:anim calcmode="lin" valueType="num">
                                      <p:cBhvr additive="base">
                                        <p:cTn id="46" dur="500" fill="hold"/>
                                        <p:tgtEl>
                                          <p:spTgt spid="3075"/>
                                        </p:tgtEl>
                                        <p:attrNameLst>
                                          <p:attrName>ppt_y</p:attrName>
                                        </p:attrNameLst>
                                      </p:cBhvr>
                                      <p:tavLst>
                                        <p:tav tm="0">
                                          <p:val>
                                            <p:strVal val="#ppt_y"/>
                                          </p:val>
                                        </p:tav>
                                        <p:tav tm="100000">
                                          <p:val>
                                            <p:strVal val="#ppt_y"/>
                                          </p:val>
                                        </p:tav>
                                      </p:tavLst>
                                    </p:anim>
                                  </p:childTnLst>
                                </p:cTn>
                              </p:par>
                              <p:par>
                                <p:cTn id="47" presetID="10" presetClass="exit" presetSubtype="0" fill="hold" nodeType="withEffect">
                                  <p:stCondLst>
                                    <p:cond delay="0"/>
                                  </p:stCondLst>
                                  <p:childTnLst>
                                    <p:animEffect transition="out" filter="fade">
                                      <p:cBhvr>
                                        <p:cTn id="48" dur="250"/>
                                        <p:tgtEl>
                                          <p:spTgt spid="3074"/>
                                        </p:tgtEl>
                                      </p:cBhvr>
                                    </p:animEffect>
                                    <p:set>
                                      <p:cBhvr>
                                        <p:cTn id="49" dur="1" fill="hold">
                                          <p:stCondLst>
                                            <p:cond delay="249"/>
                                          </p:stCondLst>
                                        </p:cTn>
                                        <p:tgtEl>
                                          <p:spTgt spid="3074"/>
                                        </p:tgtEl>
                                        <p:attrNameLst>
                                          <p:attrName>style.visibility</p:attrName>
                                        </p:attrNameLst>
                                      </p:cBhvr>
                                      <p:to>
                                        <p:strVal val="hidden"/>
                                      </p:to>
                                    </p:set>
                                  </p:childTnLst>
                                </p:cTn>
                              </p:par>
                            </p:childTnLst>
                          </p:cTn>
                        </p:par>
                        <p:par>
                          <p:cTn id="50" fill="hold">
                            <p:stCondLst>
                              <p:cond delay="500"/>
                            </p:stCondLst>
                            <p:childTnLst>
                              <p:par>
                                <p:cTn id="51" presetID="22" presetClass="entr" presetSubtype="1"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2" grpId="0"/>
      <p:bldP spid="3" grpId="0"/>
      <p:bldP spid="8"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88" y="716988"/>
            <a:ext cx="3591095" cy="3629627"/>
          </a:xfrm>
          <a:prstGeom prst="rect">
            <a:avLst/>
          </a:prstGeom>
        </p:spPr>
      </p:pic>
      <p:sp>
        <p:nvSpPr>
          <p:cNvPr id="5" name="TextBox 4"/>
          <p:cNvSpPr txBox="1">
            <a:spLocks noChangeArrowheads="1"/>
          </p:cNvSpPr>
          <p:nvPr/>
        </p:nvSpPr>
        <p:spPr bwMode="auto">
          <a:xfrm>
            <a:off x="4574115" y="1860019"/>
            <a:ext cx="4123318" cy="210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4" tIns="34287" rIns="68574" bIns="34287">
            <a:spAutoFit/>
          </a:bodyPr>
          <a:lstStyle>
            <a:lvl1pPr defTabSz="341313">
              <a:defRPr>
                <a:solidFill>
                  <a:schemeClr val="tx1"/>
                </a:solidFill>
                <a:latin typeface="Calibri" pitchFamily="34" charset="0"/>
              </a:defRPr>
            </a:lvl1pPr>
            <a:lvl2pPr defTabSz="341313">
              <a:defRPr>
                <a:solidFill>
                  <a:schemeClr val="tx1"/>
                </a:solidFill>
                <a:latin typeface="Calibri" pitchFamily="34" charset="0"/>
              </a:defRPr>
            </a:lvl2pPr>
            <a:lvl3pPr defTabSz="341313">
              <a:defRPr>
                <a:solidFill>
                  <a:schemeClr val="tx1"/>
                </a:solidFill>
                <a:latin typeface="Calibri" pitchFamily="34" charset="0"/>
              </a:defRPr>
            </a:lvl3pPr>
            <a:lvl4pPr defTabSz="341313">
              <a:defRPr>
                <a:solidFill>
                  <a:schemeClr val="tx1"/>
                </a:solidFill>
                <a:latin typeface="Calibri" pitchFamily="34" charset="0"/>
              </a:defRPr>
            </a:lvl4pPr>
            <a:lvl5pPr defTabSz="341313">
              <a:defRPr>
                <a:solidFill>
                  <a:schemeClr val="tx1"/>
                </a:solidFill>
                <a:latin typeface="Calibri" pitchFamily="34" charset="0"/>
              </a:defRPr>
            </a:lvl5pPr>
            <a:lvl6pPr marL="1827213" indent="455613" defTabSz="341313" eaLnBrk="0" fontAlgn="base" hangingPunct="0">
              <a:spcBef>
                <a:spcPct val="0"/>
              </a:spcBef>
              <a:spcAft>
                <a:spcPct val="0"/>
              </a:spcAft>
              <a:defRPr>
                <a:solidFill>
                  <a:schemeClr val="tx1"/>
                </a:solidFill>
                <a:latin typeface="Calibri" pitchFamily="34" charset="0"/>
              </a:defRPr>
            </a:lvl6pPr>
            <a:lvl7pPr marL="2284413" indent="455613" defTabSz="341313" eaLnBrk="0" fontAlgn="base" hangingPunct="0">
              <a:spcBef>
                <a:spcPct val="0"/>
              </a:spcBef>
              <a:spcAft>
                <a:spcPct val="0"/>
              </a:spcAft>
              <a:defRPr>
                <a:solidFill>
                  <a:schemeClr val="tx1"/>
                </a:solidFill>
                <a:latin typeface="Calibri" pitchFamily="34" charset="0"/>
              </a:defRPr>
            </a:lvl7pPr>
            <a:lvl8pPr marL="2741613" indent="455613" defTabSz="341313" eaLnBrk="0" fontAlgn="base" hangingPunct="0">
              <a:spcBef>
                <a:spcPct val="0"/>
              </a:spcBef>
              <a:spcAft>
                <a:spcPct val="0"/>
              </a:spcAft>
              <a:defRPr>
                <a:solidFill>
                  <a:schemeClr val="tx1"/>
                </a:solidFill>
                <a:latin typeface="Calibri" pitchFamily="34" charset="0"/>
              </a:defRPr>
            </a:lvl8pPr>
            <a:lvl9pPr marL="3198813" indent="455613" defTabSz="341313" eaLnBrk="0" fontAlgn="base" hangingPunct="0">
              <a:spcBef>
                <a:spcPct val="0"/>
              </a:spcBef>
              <a:spcAft>
                <a:spcPct val="0"/>
              </a:spcAft>
              <a:defRPr>
                <a:solidFill>
                  <a:schemeClr val="tx1"/>
                </a:solidFill>
                <a:latin typeface="Calibri" pitchFamily="34" charset="0"/>
              </a:defRPr>
            </a:lvl9pPr>
          </a:lstStyle>
          <a:p>
            <a:pPr algn="ctr"/>
            <a:r>
              <a:rPr lang="en-US" altLang="en-US" sz="4400" dirty="0">
                <a:solidFill>
                  <a:srgbClr val="00CC00"/>
                </a:solidFill>
                <a:latin typeface="Times New Roman" panose="02020603050405020304" pitchFamily="18" charset="0"/>
                <a:ea typeface="微软雅黑"/>
                <a:cs typeface="Times New Roman" panose="02020603050405020304" pitchFamily="18" charset="0"/>
                <a:sym typeface="Arial"/>
              </a:rPr>
              <a:t>LUYỆN TẬP THEO VĂN BẢN ĐỌC</a:t>
            </a:r>
          </a:p>
        </p:txBody>
      </p:sp>
    </p:spTree>
    <p:extLst>
      <p:ext uri="{BB962C8B-B14F-4D97-AF65-F5344CB8AC3E}">
        <p14:creationId xmlns:p14="http://schemas.microsoft.com/office/powerpoint/2010/main" val="75027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9208" y="229868"/>
            <a:ext cx="8056192" cy="523220"/>
          </a:xfrm>
          <a:prstGeom prst="rect">
            <a:avLst/>
          </a:prstGeom>
          <a:noFill/>
        </p:spPr>
        <p:txBody>
          <a:bodyPr wrap="square" rtlCol="0">
            <a:spAutoFit/>
          </a:bodyPr>
          <a:lstStyle/>
          <a:p>
            <a:r>
              <a:rPr lang="en-US" sz="28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1.</a:t>
            </a:r>
            <a:r>
              <a:rPr lang="en-US" sz="2800" b="1" i="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tộc</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t>
            </a:r>
            <a:endPar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4371" y="229868"/>
            <a:ext cx="604837"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411555" y="1276350"/>
            <a:ext cx="8307789" cy="3505200"/>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5" name="Speech Bubble: Rectangle with Corners Rounded 7">
            <a:extLst>
              <a:ext uri="{FF2B5EF4-FFF2-40B4-BE49-F238E27FC236}">
                <a16:creationId xmlns:a16="http://schemas.microsoft.com/office/drawing/2014/main" id="{35111695-4F00-4F13-8399-433CE41B326F}"/>
              </a:ext>
            </a:extLst>
          </p:cNvPr>
          <p:cNvSpPr/>
          <p:nvPr/>
        </p:nvSpPr>
        <p:spPr>
          <a:xfrm>
            <a:off x="3429000" y="1877788"/>
            <a:ext cx="5126445" cy="1608361"/>
          </a:xfrm>
          <a:prstGeom prst="wedgeRoundRectCallout">
            <a:avLst>
              <a:gd name="adj1" fmla="val -58236"/>
              <a:gd name="adj2" fmla="val 33012"/>
              <a:gd name="adj3" fmla="val 16667"/>
            </a:avLst>
          </a:prstGeom>
          <a:solidFill>
            <a:srgbClr val="F6E7E6"/>
          </a:solidFill>
          <a:ln>
            <a:solidFill>
              <a:srgbClr val="FF5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120000"/>
              </a:lnSpc>
              <a:spcBef>
                <a:spcPts val="600"/>
              </a:spcBef>
              <a:spcAft>
                <a:spcPts val="600"/>
              </a:spcAft>
            </a:pPr>
            <a:r>
              <a:rPr lang="vi-VN" sz="2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Ba dân tộc trong bài đọc là: </a:t>
            </a:r>
            <a:r>
              <a:rPr lang="en-US" sz="2800" i="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a:t>
            </a:r>
            <a:r>
              <a:rPr lang="vi-VN" sz="2800" i="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ơ</a:t>
            </a:r>
            <a:r>
              <a:rPr lang="en-US" sz="2800"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Mú</a:t>
            </a:r>
            <a:r>
              <a:rPr lang="en-US" sz="2800"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Thái</a:t>
            </a:r>
            <a:r>
              <a:rPr lang="en-US" sz="2800" i="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M</a:t>
            </a:r>
            <a:r>
              <a:rPr lang="vi-VN" sz="2800" i="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ường</a:t>
            </a:r>
            <a:r>
              <a:rPr lang="en-US" sz="2800" i="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303" y="1581150"/>
            <a:ext cx="2341929" cy="290922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303" y="1877789"/>
            <a:ext cx="2250415" cy="2903761"/>
          </a:xfrm>
          <a:prstGeom prst="rect">
            <a:avLst/>
          </a:prstGeom>
        </p:spPr>
      </p:pic>
    </p:spTree>
    <p:extLst>
      <p:ext uri="{BB962C8B-B14F-4D97-AF65-F5344CB8AC3E}">
        <p14:creationId xmlns:p14="http://schemas.microsoft.com/office/powerpoint/2010/main" val="3329187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28905"/>
            <a:ext cx="8991600" cy="461645"/>
          </a:xfrm>
          <a:prstGeom prst="rect">
            <a:avLst/>
          </a:prstGeom>
          <a:noFill/>
        </p:spPr>
        <p:txBody>
          <a:bodyPr wrap="square" lIns="91420" tIns="45710" rIns="91420" bIns="45710" rtlCol="0">
            <a:spAutoFit/>
          </a:bodyPr>
          <a:lstStyle/>
          <a:p>
            <a:pPr defTabSz="914175"/>
            <a:r>
              <a:rPr lang="en-US" sz="24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2.</a:t>
            </a:r>
            <a:r>
              <a:rPr lang="en-US" sz="24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Kết hợp từ ngữ ở cột A với từ ngữ ở cột B để tạo câu nêu đặc điểm</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ounded Rectangle 13">
            <a:extLst>
              <a:ext uri="{FF2B5EF4-FFF2-40B4-BE49-F238E27FC236}">
                <a16:creationId xmlns:a16="http://schemas.microsoft.com/office/drawing/2014/main" id="{374434A4-F7FD-40EA-AFF5-B4B3330AEA8E}"/>
              </a:ext>
            </a:extLst>
          </p:cNvPr>
          <p:cNvSpPr/>
          <p:nvPr/>
        </p:nvSpPr>
        <p:spPr>
          <a:xfrm>
            <a:off x="6104454" y="2280167"/>
            <a:ext cx="2587662" cy="577215"/>
          </a:xfrm>
          <a:prstGeom prst="roundRect">
            <a:avLst/>
          </a:prstGeom>
          <a:solidFill>
            <a:srgbClr val="D7FFAF"/>
          </a:solidFill>
          <a:ln>
            <a:solidFill>
              <a:srgbClr val="B8F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3"/>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a:t>
            </a:r>
            <a:r>
              <a:rPr lang="en-US" sz="25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ắng</a:t>
            </a:r>
            <a:r>
              <a:rPr lang="en-US" sz="25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tanh</a:t>
            </a:r>
            <a:r>
              <a:rPr lang="en-US" sz="25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14">
            <a:extLst>
              <a:ext uri="{FF2B5EF4-FFF2-40B4-BE49-F238E27FC236}">
                <a16:creationId xmlns:a16="http://schemas.microsoft.com/office/drawing/2014/main" id="{D8A0DC48-6CF5-47D5-871B-9D356BEAA50A}"/>
              </a:ext>
            </a:extLst>
          </p:cNvPr>
          <p:cNvSpPr/>
          <p:nvPr/>
        </p:nvSpPr>
        <p:spPr>
          <a:xfrm>
            <a:off x="6096000" y="1547750"/>
            <a:ext cx="2592978" cy="577215"/>
          </a:xfrm>
          <a:prstGeom prst="roundRect">
            <a:avLst/>
          </a:prstGeom>
          <a:solidFill>
            <a:srgbClr val="D7FFAF"/>
          </a:solidFill>
          <a:ln>
            <a:solidFill>
              <a:srgbClr val="B8F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3"/>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a:t>
            </a:r>
            <a:r>
              <a:rPr lang="en-US" sz="25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éo</a:t>
            </a:r>
            <a:r>
              <a:rPr lang="en-US" sz="25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vàng</a:t>
            </a:r>
            <a:r>
              <a:rPr lang="en-US" sz="25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ounded Rectangle 15">
            <a:extLst>
              <a:ext uri="{FF2B5EF4-FFF2-40B4-BE49-F238E27FC236}">
                <a16:creationId xmlns:a16="http://schemas.microsoft.com/office/drawing/2014/main" id="{1E6D61D9-CAE8-4EB4-B5FD-CAA29C15B296}"/>
              </a:ext>
            </a:extLst>
          </p:cNvPr>
          <p:cNvSpPr/>
          <p:nvPr/>
        </p:nvSpPr>
        <p:spPr>
          <a:xfrm>
            <a:off x="6104454" y="2985135"/>
            <a:ext cx="2587662" cy="577215"/>
          </a:xfrm>
          <a:prstGeom prst="roundRect">
            <a:avLst/>
          </a:prstGeom>
          <a:solidFill>
            <a:srgbClr val="D7FFAF"/>
          </a:solidFill>
          <a:ln>
            <a:solidFill>
              <a:srgbClr val="B8F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3"/>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ầm</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ầm</a:t>
            </a:r>
            <a:r>
              <a:rPr lang="en-US" sz="25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ounded Rectangle 14">
            <a:extLst>
              <a:ext uri="{FF2B5EF4-FFF2-40B4-BE49-F238E27FC236}">
                <a16:creationId xmlns:a16="http://schemas.microsoft.com/office/drawing/2014/main" id="{D8A0DC48-6CF5-47D5-871B-9D356BEAA50A}"/>
              </a:ext>
            </a:extLst>
          </p:cNvPr>
          <p:cNvSpPr/>
          <p:nvPr/>
        </p:nvSpPr>
        <p:spPr>
          <a:xfrm>
            <a:off x="433418" y="1576337"/>
            <a:ext cx="2645909" cy="577215"/>
          </a:xfrm>
          <a:prstGeom prst="roundRect">
            <a:avLst/>
          </a:prstGeom>
          <a:solidFill>
            <a:srgbClr val="D5FFFF"/>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3"/>
            <a:r>
              <a:rPr lang="en-US" sz="25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Sấm</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chớp</a:t>
            </a:r>
            <a:endPar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ounded Rectangle 14">
            <a:extLst>
              <a:ext uri="{FF2B5EF4-FFF2-40B4-BE49-F238E27FC236}">
                <a16:creationId xmlns:a16="http://schemas.microsoft.com/office/drawing/2014/main" id="{D8A0DC48-6CF5-47D5-871B-9D356BEAA50A}"/>
              </a:ext>
            </a:extLst>
          </p:cNvPr>
          <p:cNvSpPr/>
          <p:nvPr/>
        </p:nvSpPr>
        <p:spPr>
          <a:xfrm>
            <a:off x="422873" y="2280166"/>
            <a:ext cx="2667000" cy="577215"/>
          </a:xfrm>
          <a:prstGeom prst="roundRect">
            <a:avLst/>
          </a:prstGeom>
          <a:solidFill>
            <a:srgbClr val="D5FFFF"/>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3"/>
            <a:r>
              <a:rPr lang="en-US" sz="25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cỏ</a:t>
            </a:r>
            <a:endPar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ounded Rectangle 14">
            <a:extLst>
              <a:ext uri="{FF2B5EF4-FFF2-40B4-BE49-F238E27FC236}">
                <a16:creationId xmlns:a16="http://schemas.microsoft.com/office/drawing/2014/main" id="{D8A0DC48-6CF5-47D5-871B-9D356BEAA50A}"/>
              </a:ext>
            </a:extLst>
          </p:cNvPr>
          <p:cNvSpPr/>
          <p:nvPr/>
        </p:nvSpPr>
        <p:spPr>
          <a:xfrm>
            <a:off x="412482" y="2985133"/>
            <a:ext cx="2667000" cy="577215"/>
          </a:xfrm>
          <a:prstGeom prst="roundRect">
            <a:avLst/>
          </a:prstGeom>
          <a:solidFill>
            <a:srgbClr val="D5FFFF"/>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3"/>
            <a:r>
              <a:rPr lang="en-US" sz="25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5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đấ</a:t>
            </a:r>
            <a:r>
              <a:rPr lang="en-US" sz="25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a:t>
            </a:r>
            <a:endPar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ounded Rectangle 14">
            <a:extLst>
              <a:ext uri="{FF2B5EF4-FFF2-40B4-BE49-F238E27FC236}">
                <a16:creationId xmlns:a16="http://schemas.microsoft.com/office/drawing/2014/main" id="{D8A0DC48-6CF5-47D5-871B-9D356BEAA50A}"/>
              </a:ext>
            </a:extLst>
          </p:cNvPr>
          <p:cNvSpPr/>
          <p:nvPr/>
        </p:nvSpPr>
        <p:spPr>
          <a:xfrm>
            <a:off x="433418" y="804797"/>
            <a:ext cx="2645909" cy="501015"/>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r>
              <a:rPr lang="en-US" sz="25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a:t>
            </a:r>
            <a:endPar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ounded Rectangle 14">
            <a:extLst>
              <a:ext uri="{FF2B5EF4-FFF2-40B4-BE49-F238E27FC236}">
                <a16:creationId xmlns:a16="http://schemas.microsoft.com/office/drawing/2014/main" id="{D8A0DC48-6CF5-47D5-871B-9D356BEAA50A}"/>
              </a:ext>
            </a:extLst>
          </p:cNvPr>
          <p:cNvSpPr/>
          <p:nvPr/>
        </p:nvSpPr>
        <p:spPr>
          <a:xfrm>
            <a:off x="6096000" y="804798"/>
            <a:ext cx="2592978" cy="501015"/>
          </a:xfrm>
          <a:prstGeom prst="roundRect">
            <a:avLst/>
          </a:prstGeom>
          <a:solidFill>
            <a:srgbClr val="B8F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r>
              <a:rPr lang="en-US" sz="25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3178741"/>
            <a:ext cx="1600200" cy="198782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3465793"/>
            <a:ext cx="1676400" cy="1710611"/>
          </a:xfrm>
          <a:prstGeom prst="rect">
            <a:avLst/>
          </a:prstGeom>
        </p:spPr>
      </p:pic>
      <p:cxnSp>
        <p:nvCxnSpPr>
          <p:cNvPr id="15" name="Straight Arrow Connector 14"/>
          <p:cNvCxnSpPr>
            <a:stCxn id="8" idx="3"/>
            <a:endCxn id="7" idx="1"/>
          </p:cNvCxnSpPr>
          <p:nvPr/>
        </p:nvCxnSpPr>
        <p:spPr>
          <a:xfrm>
            <a:off x="3079327" y="1864945"/>
            <a:ext cx="3025127" cy="140879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3"/>
            <a:endCxn id="6" idx="1"/>
          </p:cNvCxnSpPr>
          <p:nvPr/>
        </p:nvCxnSpPr>
        <p:spPr>
          <a:xfrm flipV="1">
            <a:off x="3089873" y="1836358"/>
            <a:ext cx="3006127" cy="73241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3"/>
            <a:endCxn id="5" idx="1"/>
          </p:cNvCxnSpPr>
          <p:nvPr/>
        </p:nvCxnSpPr>
        <p:spPr>
          <a:xfrm flipV="1">
            <a:off x="3079482" y="2568775"/>
            <a:ext cx="3024972" cy="70496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841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2" presetClass="entr" presetSubtype="4"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250"/>
                                        <p:tgtEl>
                                          <p:spTgt spid="13"/>
                                        </p:tgtEl>
                                      </p:cBhvr>
                                    </p:animEffect>
                                    <p:set>
                                      <p:cBhvr>
                                        <p:cTn id="48" dur="1" fill="hold">
                                          <p:stCondLst>
                                            <p:cond delay="249"/>
                                          </p:stCondLst>
                                        </p:cTn>
                                        <p:tgtEl>
                                          <p:spTgt spid="13"/>
                                        </p:tgtEl>
                                        <p:attrNameLst>
                                          <p:attrName>style.visibility</p:attrName>
                                        </p:attrNameLst>
                                      </p:cBhvr>
                                      <p:to>
                                        <p:strVal val="hidden"/>
                                      </p:to>
                                    </p:set>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up)">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34" y="294770"/>
            <a:ext cx="2258312" cy="4620131"/>
          </a:xfrm>
          <a:prstGeom prst="rect">
            <a:avLst/>
          </a:prstGeom>
        </p:spPr>
      </p:pic>
      <p:pic>
        <p:nvPicPr>
          <p:cNvPr id="13" name="图片 9">
            <a:extLst>
              <a:ext uri="{FF2B5EF4-FFF2-40B4-BE49-F238E27FC236}">
                <a16:creationId xmlns:a16="http://schemas.microsoft.com/office/drawing/2014/main" id="{2330E365-780A-4858-838E-93F3F8D335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1" y="209551"/>
            <a:ext cx="2258312" cy="2258312"/>
          </a:xfrm>
          <a:prstGeom prst="rect">
            <a:avLst/>
          </a:prstGeom>
        </p:spPr>
      </p:pic>
      <p:sp>
        <p:nvSpPr>
          <p:cNvPr id="14" name="矩形 19">
            <a:extLst>
              <a:ext uri="{FF2B5EF4-FFF2-40B4-BE49-F238E27FC236}">
                <a16:creationId xmlns:a16="http://schemas.microsoft.com/office/drawing/2014/main" id="{9932C510-6B4A-4F75-B59F-F26895C72EEE}"/>
              </a:ext>
            </a:extLst>
          </p:cNvPr>
          <p:cNvSpPr>
            <a:spLocks noChangeArrowheads="1"/>
          </p:cNvSpPr>
          <p:nvPr/>
        </p:nvSpPr>
        <p:spPr bwMode="auto">
          <a:xfrm>
            <a:off x="3048000" y="2497303"/>
            <a:ext cx="5573712" cy="113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defTabSz="547688">
              <a:defRPr sz="7200">
                <a:solidFill>
                  <a:schemeClr val="tx1"/>
                </a:solidFill>
                <a:latin typeface=".VnAvant" panose="020B7200000000000000" pitchFamily="34" charset="0"/>
              </a:defRPr>
            </a:lvl1pPr>
            <a:lvl2pPr marL="742950" indent="-285750" defTabSz="547688">
              <a:defRPr sz="7200">
                <a:solidFill>
                  <a:schemeClr val="tx1"/>
                </a:solidFill>
                <a:latin typeface=".VnAvant" panose="020B7200000000000000" pitchFamily="34" charset="0"/>
              </a:defRPr>
            </a:lvl2pPr>
            <a:lvl3pPr marL="1143000" indent="-228600" defTabSz="547688">
              <a:defRPr sz="7200">
                <a:solidFill>
                  <a:schemeClr val="tx1"/>
                </a:solidFill>
                <a:latin typeface=".VnAvant" panose="020B7200000000000000" pitchFamily="34" charset="0"/>
              </a:defRPr>
            </a:lvl3pPr>
            <a:lvl4pPr marL="1600200" indent="-228600" defTabSz="547688">
              <a:defRPr sz="7200">
                <a:solidFill>
                  <a:schemeClr val="tx1"/>
                </a:solidFill>
                <a:latin typeface=".VnAvant" panose="020B7200000000000000" pitchFamily="34" charset="0"/>
              </a:defRPr>
            </a:lvl4pPr>
            <a:lvl5pPr marL="2057400" indent="-228600" defTabSz="547688">
              <a:defRPr sz="7200">
                <a:solidFill>
                  <a:schemeClr val="tx1"/>
                </a:solidFill>
                <a:latin typeface=".VnAvant" panose="020B7200000000000000" pitchFamily="34" charset="0"/>
              </a:defRPr>
            </a:lvl5pPr>
            <a:lvl6pPr marL="2514600" indent="-228600" defTabSz="547688"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547688"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547688"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547688" eaLnBrk="0" fontAlgn="base" hangingPunct="0">
              <a:spcBef>
                <a:spcPct val="0"/>
              </a:spcBef>
              <a:spcAft>
                <a:spcPct val="0"/>
              </a:spcAft>
              <a:defRPr sz="7200">
                <a:solidFill>
                  <a:schemeClr val="tx1"/>
                </a:solidFill>
                <a:latin typeface=".VnAvant" panose="020B7200000000000000" pitchFamily="34" charset="0"/>
              </a:defRPr>
            </a:lvl9pPr>
          </a:lstStyle>
          <a:p>
            <a:pPr algn="ctr">
              <a:lnSpc>
                <a:spcPct val="150000"/>
              </a:lnSpc>
            </a:pPr>
            <a:r>
              <a:rPr lang="en-US" altLang="zh-CN" sz="4500" dirty="0" err="1">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Củng</a:t>
            </a:r>
            <a:r>
              <a:rPr lang="en-US" altLang="zh-CN" sz="4500" dirty="0">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cố</a:t>
            </a:r>
            <a:r>
              <a:rPr lang="en-US" altLang="zh-CN" sz="4500" dirty="0">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và</a:t>
            </a:r>
            <a:r>
              <a:rPr lang="en-US" altLang="zh-CN" sz="4500" dirty="0">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dặn</a:t>
            </a:r>
            <a:r>
              <a:rPr lang="en-US" altLang="zh-CN" sz="4500" dirty="0">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rPr>
              <a:t>dò</a:t>
            </a:r>
            <a:endParaRPr lang="en-US" altLang="zh-CN" sz="4500" dirty="0">
              <a:solidFill>
                <a:srgbClr val="FF0066"/>
              </a:solidFill>
              <a:latin typeface="Arial-Rounded" panose="020B0500000000000000" pitchFamily="34" charset="0"/>
              <a:ea typeface="SimSun" panose="02010600030101010101" pitchFamily="2" charset="-122"/>
              <a:cs typeface="Arial-Rounded" panose="020B0500000000000000" pitchFamily="34" charset="0"/>
              <a:sym typeface="+mn-ea"/>
            </a:endParaRPr>
          </a:p>
        </p:txBody>
      </p:sp>
    </p:spTree>
    <p:extLst>
      <p:ext uri="{BB962C8B-B14F-4D97-AF65-F5344CB8AC3E}">
        <p14:creationId xmlns:p14="http://schemas.microsoft.com/office/powerpoint/2010/main" val="2232672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2" presetClass="entr" presetSubtype="8"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500"/>
                                        <p:tgtEl>
                                          <p:spTgt spid="13"/>
                                        </p:tgtEl>
                                        <p:attrNameLst>
                                          <p:attrName>ppt_x</p:attrName>
                                        </p:attrNameLst>
                                      </p:cBhvr>
                                      <p:tavLst>
                                        <p:tav tm="0">
                                          <p:val>
                                            <p:strVal val="#ppt_x-#ppt_w*1.125000"/>
                                          </p:val>
                                        </p:tav>
                                        <p:tav tm="100000">
                                          <p:val>
                                            <p:strVal val="#ppt_x"/>
                                          </p:val>
                                        </p:tav>
                                      </p:tavLst>
                                    </p:anim>
                                    <p:animEffect transition="in" filter="wipe(right)">
                                      <p:cBhvr>
                                        <p:cTn id="13" dur="1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图片 3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770" y="1589590"/>
            <a:ext cx="4560884" cy="4560884"/>
          </a:xfrm>
          <a:prstGeom prst="rect">
            <a:avLst/>
          </a:prstGeom>
        </p:spPr>
      </p:pic>
      <p:sp>
        <p:nvSpPr>
          <p:cNvPr id="433" name="文本框 34">
            <a:extLst>
              <a:ext uri="{FF2B5EF4-FFF2-40B4-BE49-F238E27FC236}">
                <a16:creationId xmlns:a16="http://schemas.microsoft.com/office/drawing/2014/main" id="{D959F895-9F68-411E-85FA-B0A8E79D4DFC}"/>
              </a:ext>
            </a:extLst>
          </p:cNvPr>
          <p:cNvSpPr txBox="1">
            <a:spLocks noChangeArrowheads="1"/>
          </p:cNvSpPr>
          <p:nvPr/>
        </p:nvSpPr>
        <p:spPr bwMode="auto">
          <a:xfrm>
            <a:off x="914400" y="209551"/>
            <a:ext cx="76962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a:r>
              <a:rPr lang="en-US" altLang="zh-CN" sz="5500"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5500" b="1" dirty="0" err="1">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5500" b="1" dirty="0">
              <a:solidFill>
                <a:srgbClr val="FF339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spTree>
    <p:extLst>
      <p:ext uri="{BB962C8B-B14F-4D97-AF65-F5344CB8AC3E}">
        <p14:creationId xmlns:p14="http://schemas.microsoft.com/office/powerpoint/2010/main" val="1811539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wipe(down)">
                                      <p:cBhvr>
                                        <p:cTn id="7" dur="580">
                                          <p:stCondLst>
                                            <p:cond delay="0"/>
                                          </p:stCondLst>
                                        </p:cTn>
                                        <p:tgtEl>
                                          <p:spTgt spid="316"/>
                                        </p:tgtEl>
                                      </p:cBhvr>
                                    </p:animEffect>
                                    <p:anim calcmode="lin" valueType="num">
                                      <p:cBhvr>
                                        <p:cTn id="8" dur="1822" tmFilter="0,0; 0.14,0.36; 0.43,0.73; 0.71,0.91; 1.0,1.0">
                                          <p:stCondLst>
                                            <p:cond delay="0"/>
                                          </p:stCondLst>
                                        </p:cTn>
                                        <p:tgtEl>
                                          <p:spTgt spid="3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6"/>
                                        </p:tgtEl>
                                        <p:attrNameLst>
                                          <p:attrName>ppt_y</p:attrName>
                                        </p:attrNameLst>
                                      </p:cBhvr>
                                      <p:tavLst>
                                        <p:tav tm="0" fmla="#ppt_y-sin(pi*$)/81">
                                          <p:val>
                                            <p:fltVal val="0"/>
                                          </p:val>
                                        </p:tav>
                                        <p:tav tm="100000">
                                          <p:val>
                                            <p:fltVal val="1"/>
                                          </p:val>
                                        </p:tav>
                                      </p:tavLst>
                                    </p:anim>
                                    <p:animScale>
                                      <p:cBhvr>
                                        <p:cTn id="13" dur="26">
                                          <p:stCondLst>
                                            <p:cond delay="650"/>
                                          </p:stCondLst>
                                        </p:cTn>
                                        <p:tgtEl>
                                          <p:spTgt spid="316"/>
                                        </p:tgtEl>
                                      </p:cBhvr>
                                      <p:to x="100000" y="60000"/>
                                    </p:animScale>
                                    <p:animScale>
                                      <p:cBhvr>
                                        <p:cTn id="14" dur="166" decel="50000">
                                          <p:stCondLst>
                                            <p:cond delay="676"/>
                                          </p:stCondLst>
                                        </p:cTn>
                                        <p:tgtEl>
                                          <p:spTgt spid="316"/>
                                        </p:tgtEl>
                                      </p:cBhvr>
                                      <p:to x="100000" y="100000"/>
                                    </p:animScale>
                                    <p:animScale>
                                      <p:cBhvr>
                                        <p:cTn id="15" dur="26">
                                          <p:stCondLst>
                                            <p:cond delay="1312"/>
                                          </p:stCondLst>
                                        </p:cTn>
                                        <p:tgtEl>
                                          <p:spTgt spid="316"/>
                                        </p:tgtEl>
                                      </p:cBhvr>
                                      <p:to x="100000" y="80000"/>
                                    </p:animScale>
                                    <p:animScale>
                                      <p:cBhvr>
                                        <p:cTn id="16" dur="166" decel="50000">
                                          <p:stCondLst>
                                            <p:cond delay="1338"/>
                                          </p:stCondLst>
                                        </p:cTn>
                                        <p:tgtEl>
                                          <p:spTgt spid="316"/>
                                        </p:tgtEl>
                                      </p:cBhvr>
                                      <p:to x="100000" y="100000"/>
                                    </p:animScale>
                                    <p:animScale>
                                      <p:cBhvr>
                                        <p:cTn id="17" dur="26">
                                          <p:stCondLst>
                                            <p:cond delay="1642"/>
                                          </p:stCondLst>
                                        </p:cTn>
                                        <p:tgtEl>
                                          <p:spTgt spid="316"/>
                                        </p:tgtEl>
                                      </p:cBhvr>
                                      <p:to x="100000" y="90000"/>
                                    </p:animScale>
                                    <p:animScale>
                                      <p:cBhvr>
                                        <p:cTn id="18" dur="166" decel="50000">
                                          <p:stCondLst>
                                            <p:cond delay="1668"/>
                                          </p:stCondLst>
                                        </p:cTn>
                                        <p:tgtEl>
                                          <p:spTgt spid="316"/>
                                        </p:tgtEl>
                                      </p:cBhvr>
                                      <p:to x="100000" y="100000"/>
                                    </p:animScale>
                                    <p:animScale>
                                      <p:cBhvr>
                                        <p:cTn id="19" dur="26">
                                          <p:stCondLst>
                                            <p:cond delay="1808"/>
                                          </p:stCondLst>
                                        </p:cTn>
                                        <p:tgtEl>
                                          <p:spTgt spid="316"/>
                                        </p:tgtEl>
                                      </p:cBhvr>
                                      <p:to x="100000" y="95000"/>
                                    </p:animScale>
                                    <p:animScale>
                                      <p:cBhvr>
                                        <p:cTn id="20" dur="166" decel="50000">
                                          <p:stCondLst>
                                            <p:cond delay="1834"/>
                                          </p:stCondLst>
                                        </p:cTn>
                                        <p:tgtEl>
                                          <p:spTgt spid="31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p:stCondLst>
                                    <p:cond delay="0"/>
                                  </p:stCondLst>
                                  <p:iterate type="lt">
                                    <p:tmPct val="10000"/>
                                  </p:iterate>
                                  <p:childTnLst>
                                    <p:set>
                                      <p:cBhvr>
                                        <p:cTn id="24" dur="1" fill="hold">
                                          <p:stCondLst>
                                            <p:cond delay="0"/>
                                          </p:stCondLst>
                                        </p:cTn>
                                        <p:tgtEl>
                                          <p:spTgt spid="433"/>
                                        </p:tgtEl>
                                        <p:attrNameLst>
                                          <p:attrName>style.visibility</p:attrName>
                                        </p:attrNameLst>
                                      </p:cBhvr>
                                      <p:to>
                                        <p:strVal val="visible"/>
                                      </p:to>
                                    </p:set>
                                    <p:anim by="(-#ppt_w*2)" calcmode="lin" valueType="num">
                                      <p:cBhvr rctx="PPT">
                                        <p:cTn id="25" dur="250" autoRev="1" fill="hold">
                                          <p:stCondLst>
                                            <p:cond delay="0"/>
                                          </p:stCondLst>
                                        </p:cTn>
                                        <p:tgtEl>
                                          <p:spTgt spid="433"/>
                                        </p:tgtEl>
                                        <p:attrNameLst>
                                          <p:attrName>ppt_w</p:attrName>
                                        </p:attrNameLst>
                                      </p:cBhvr>
                                    </p:anim>
                                    <p:anim by="(#ppt_w*0.50)" calcmode="lin" valueType="num">
                                      <p:cBhvr>
                                        <p:cTn id="26" dur="250" decel="50000" autoRev="1" fill="hold">
                                          <p:stCondLst>
                                            <p:cond delay="0"/>
                                          </p:stCondLst>
                                        </p:cTn>
                                        <p:tgtEl>
                                          <p:spTgt spid="433"/>
                                        </p:tgtEl>
                                        <p:attrNameLst>
                                          <p:attrName>ppt_x</p:attrName>
                                        </p:attrNameLst>
                                      </p:cBhvr>
                                    </p:anim>
                                    <p:anim from="(-#ppt_h/2)" to="(#ppt_y)" calcmode="lin" valueType="num">
                                      <p:cBhvr>
                                        <p:cTn id="27" dur="500" fill="hold">
                                          <p:stCondLst>
                                            <p:cond delay="0"/>
                                          </p:stCondLst>
                                        </p:cTn>
                                        <p:tgtEl>
                                          <p:spTgt spid="433"/>
                                        </p:tgtEl>
                                        <p:attrNameLst>
                                          <p:attrName>ppt_y</p:attrName>
                                        </p:attrNameLst>
                                      </p:cBhvr>
                                    </p:anim>
                                    <p:animRot by="21600000">
                                      <p:cBhvr>
                                        <p:cTn id="28" dur="500" fill="hold">
                                          <p:stCondLst>
                                            <p:cond delay="0"/>
                                          </p:stCondLst>
                                        </p:cTn>
                                        <p:tgtEl>
                                          <p:spTgt spid="4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18288000" cy="7448550"/>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4"/>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55" y="3231160"/>
            <a:ext cx="2280557" cy="1557620"/>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1169" y="1669495"/>
            <a:ext cx="1561664" cy="1561664"/>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952383" y="3564296"/>
            <a:ext cx="2643144" cy="1224485"/>
          </a:xfrm>
          <a:prstGeom prst="rect">
            <a:avLst/>
          </a:prstGeom>
        </p:spPr>
      </p:pic>
      <p:pic>
        <p:nvPicPr>
          <p:cNvPr id="11" name="Vào http://fb.com/nkpowerskills tải game miễn phí">
            <a:hlinkClick r:id="rId8"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32056">
            <a:off x="14783184" y="3849002"/>
            <a:ext cx="807917" cy="837120"/>
          </a:xfrm>
          <a:prstGeom prst="rect">
            <a:avLst/>
          </a:prstGeom>
        </p:spPr>
      </p:pic>
    </p:spTree>
    <p:extLst>
      <p:ext uri="{BB962C8B-B14F-4D97-AF65-F5344CB8AC3E}">
        <p14:creationId xmlns:p14="http://schemas.microsoft.com/office/powerpoint/2010/main" val="4002879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055"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67508" y="3663615"/>
            <a:ext cx="2643144" cy="1224485"/>
          </a:xfrm>
          <a:prstGeom prst="rect">
            <a:avLst/>
          </a:prstGeom>
        </p:spPr>
      </p:pic>
      <p:sp>
        <p:nvSpPr>
          <p:cNvPr id="19" name="Rectangle 18"/>
          <p:cNvSpPr/>
          <p:nvPr/>
        </p:nvSpPr>
        <p:spPr>
          <a:xfrm>
            <a:off x="539305" y="414534"/>
            <a:ext cx="7875638" cy="10142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Tìm các câu thơ nói về:</a:t>
            </a:r>
            <a:endPar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5783"/>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Tháp</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M</a:t>
            </a:r>
            <a:r>
              <a:rPr lang="vi-VN"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ười</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 </a:t>
            </a:r>
            <a:r>
              <a:rPr lang="en-US" sz="2400" i="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Trên</a:t>
            </a:r>
            <a:r>
              <a:rPr lang="en-US" sz="2400" i="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các</a:t>
            </a:r>
            <a:r>
              <a:rPr lang="en-US" sz="2400" i="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miền</a:t>
            </a:r>
            <a:r>
              <a:rPr lang="en-US" sz="2400" i="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400" i="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đất</a:t>
            </a:r>
            <a:r>
              <a:rPr lang="en-US" sz="2400" i="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n</a:t>
            </a:r>
            <a:r>
              <a:rPr lang="vi-VN" sz="2400" i="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ước</a:t>
            </a:r>
            <a:r>
              <a:rPr lang="en-US" sz="2400" i="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i="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p:cNvSpPr/>
          <p:nvPr/>
        </p:nvSpPr>
        <p:spPr>
          <a:xfrm>
            <a:off x="4867508" y="2114088"/>
            <a:ext cx="3971692" cy="15350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0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Đồng Tháp Mười cò bay thẳng cánh</a:t>
            </a:r>
          </a:p>
          <a:p>
            <a:pPr algn="ctr" defTabSz="685783"/>
            <a:r>
              <a:rPr lang="vi-VN" sz="20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Nước Tháp Mười lóng lánh cá tôm.</a:t>
            </a:r>
          </a:p>
        </p:txBody>
      </p:sp>
      <p:sp>
        <p:nvSpPr>
          <p:cNvPr id="23" name="Rectangle 22"/>
          <p:cNvSpPr/>
          <p:nvPr/>
        </p:nvSpPr>
        <p:spPr>
          <a:xfrm>
            <a:off x="101302" y="2114087"/>
            <a:ext cx="4400923" cy="15350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0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Đường vô xứ Nghệ quanh quanh</a:t>
            </a:r>
          </a:p>
          <a:p>
            <a:pPr algn="ctr" defTabSz="685783"/>
            <a:r>
              <a:rPr lang="vi-VN" sz="20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Non xanh nước biếc như tranh họa đồ.</a:t>
            </a:r>
          </a:p>
        </p:txBody>
      </p:sp>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29000" y="324854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118682" y="326159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317670" y="1484165"/>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661905" y="2692593"/>
            <a:ext cx="3003230" cy="2372868"/>
          </a:xfrm>
          <a:prstGeom prst="rect">
            <a:avLst/>
          </a:prstGeom>
        </p:spPr>
      </p:pic>
      <p:pic>
        <p:nvPicPr>
          <p:cNvPr id="34" name="c2 2">
            <a:hlinkClick r:id="rId12"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706600" y="3384940"/>
            <a:ext cx="1162093" cy="1250060"/>
          </a:xfrm>
          <a:prstGeom prst="rect">
            <a:avLst/>
          </a:prstGeom>
        </p:spPr>
      </p:pic>
    </p:spTree>
    <p:extLst>
      <p:ext uri="{BB962C8B-B14F-4D97-AF65-F5344CB8AC3E}">
        <p14:creationId xmlns:p14="http://schemas.microsoft.com/office/powerpoint/2010/main" val="901879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childTnLst>
                          </p:cTn>
                        </p:par>
                        <p:par>
                          <p:cTn id="23" fill="hold">
                            <p:stCondLst>
                              <p:cond delay="1000"/>
                            </p:stCondLst>
                            <p:childTnLst>
                              <p:par>
                                <p:cTn id="24" presetID="10" presetClass="exit" presetSubtype="0" fill="hold" nodeType="afterEffect">
                                  <p:stCondLst>
                                    <p:cond delay="1000"/>
                                  </p:stCondLst>
                                  <p:childTnLst>
                                    <p:animEffect transition="out" filter="fade">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subTnLst>
                                    <p:audio>
                                      <p:cMediaNode>
                                        <p:cTn display="0" masterRel="sameClick">
                                          <p:stCondLst>
                                            <p:cond evt="begin" delay="0">
                                              <p:tn val="30"/>
                                            </p:cond>
                                          </p:stCondLst>
                                          <p:endCondLst>
                                            <p:cond evt="onStopAudio" delay="0">
                                              <p:tgtEl>
                                                <p:sldTgt/>
                                              </p:tgtEl>
                                            </p:cond>
                                          </p:endCondLst>
                                        </p:cTn>
                                        <p:tgtEl>
                                          <p:sndTgt r:embed="rId4" name="Am-thanh-tra-loi-dung-www_nhacchuongvui_com.wav"/>
                                        </p:tgtEl>
                                      </p:cMediaNode>
                                    </p:audio>
                                  </p:subTnLst>
                                </p:cTn>
                              </p:par>
                              <p:par>
                                <p:cTn id="33" presetID="10" presetClass="exit" presetSubtype="0" fill="hold" nodeType="withEffect">
                                  <p:stCondLst>
                                    <p:cond delay="50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0" presetClass="exit" presetSubtype="0" fill="hold" nodeType="withEffect">
                                  <p:stCondLst>
                                    <p:cond delay="50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10" presetClass="exit" presetSubtype="0" fill="hold" grpId="0" nodeType="withEffect">
                                  <p:stCondLst>
                                    <p:cond delay="50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grpId="0" nodeType="withEffect">
                                  <p:stCondLst>
                                    <p:cond delay="50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grpId="0" nodeType="withEffect">
                                  <p:stCondLst>
                                    <p:cond delay="50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1500"/>
                            </p:stCondLst>
                            <p:childTnLst>
                              <p:par>
                                <p:cTn id="53" presetID="35" presetClass="path" presetSubtype="0" fill="hold" nodeType="afterEffect">
                                  <p:stCondLst>
                                    <p:cond delay="0"/>
                                  </p:stCondLst>
                                  <p:childTnLst>
                                    <p:animMotion origin="layout" path="M 0 -2.96296E-6 L -1 -2.96296E-6 " pathEditMode="relative" rAng="0" ptsTypes="AA">
                                      <p:cBhvr>
                                        <p:cTn id="54" dur="3000" fill="hold"/>
                                        <p:tgtEl>
                                          <p:spTgt spid="31"/>
                                        </p:tgtEl>
                                        <p:attrNameLst>
                                          <p:attrName>ppt_x</p:attrName>
                                          <p:attrName>ppt_y</p:attrName>
                                        </p:attrNameLst>
                                      </p:cBhvr>
                                      <p:rCtr x="-50000" y="0"/>
                                    </p:animMotion>
                                  </p:childTnLst>
                                </p:cTn>
                              </p:par>
                              <p:par>
                                <p:cTn id="55" presetID="35" presetClass="path" presetSubtype="0" fill="hold" nodeType="withEffect">
                                  <p:stCondLst>
                                    <p:cond delay="0"/>
                                  </p:stCondLst>
                                  <p:childTnLst>
                                    <p:animMotion origin="layout" path="M -1.04167E-6 -4.81481E-6 L -1 -4.81481E-6 " pathEditMode="relative" rAng="0" ptsTypes="AA">
                                      <p:cBhvr>
                                        <p:cTn id="56" dur="3000" fill="hold"/>
                                        <p:tgtEl>
                                          <p:spTgt spid="34"/>
                                        </p:tgtEl>
                                        <p:attrNameLst>
                                          <p:attrName>ppt_x</p:attrName>
                                          <p:attrName>ppt_y</p:attrName>
                                        </p:attrNameLst>
                                      </p:cBhvr>
                                      <p:rCtr x="-50000" y="0"/>
                                    </p:animMotion>
                                  </p:childTnLst>
                                </p:cTn>
                              </p:par>
                              <p:par>
                                <p:cTn id="57" presetID="35" presetClass="path" presetSubtype="0" fill="hold" nodeType="withEffect">
                                  <p:stCondLst>
                                    <p:cond delay="0"/>
                                  </p:stCondLst>
                                  <p:childTnLst>
                                    <p:animMotion origin="layout" path="M -3.33333E-6 4.81481E-6 L -1 4.81481E-6 " pathEditMode="relative" rAng="0" ptsTypes="AA">
                                      <p:cBhvr>
                                        <p:cTn id="58"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3" grpId="0" animBg="1"/>
      <p:bldP spid="2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055"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9862" y="2730502"/>
            <a:ext cx="3006339" cy="2375324"/>
          </a:xfrm>
          <a:prstGeom prst="rect">
            <a:avLst/>
          </a:prstGeom>
        </p:spPr>
      </p:pic>
      <p:sp>
        <p:nvSpPr>
          <p:cNvPr id="19" name="Rectangle 18"/>
          <p:cNvSpPr/>
          <p:nvPr/>
        </p:nvSpPr>
        <p:spPr>
          <a:xfrm>
            <a:off x="539305" y="414533"/>
            <a:ext cx="7875638" cy="785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Ngày Giỗ Tổ là ngày nào?</a:t>
            </a:r>
          </a:p>
        </p:txBody>
      </p:sp>
      <p:sp>
        <p:nvSpPr>
          <p:cNvPr id="20" name="Rectangle 19"/>
          <p:cNvSpPr/>
          <p:nvPr/>
        </p:nvSpPr>
        <p:spPr>
          <a:xfrm>
            <a:off x="530878" y="2955335"/>
            <a:ext cx="3512852" cy="16300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N</a:t>
            </a:r>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gày </a:t>
            </a:r>
            <a:r>
              <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mồng mười tháng ba âm lịch.</a:t>
            </a:r>
          </a:p>
        </p:txBody>
      </p:sp>
      <p:sp>
        <p:nvSpPr>
          <p:cNvPr id="22" name="Rectangle 21"/>
          <p:cNvSpPr/>
          <p:nvPr/>
        </p:nvSpPr>
        <p:spPr>
          <a:xfrm>
            <a:off x="4902091" y="2952751"/>
            <a:ext cx="3512852" cy="16300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mồng</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âm</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lịch</a:t>
            </a:r>
            <a:endPar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567" y="39545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550824" y="3901738"/>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886200" y="1580031"/>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00318" y="2846186"/>
            <a:ext cx="1621088" cy="2057400"/>
          </a:xfrm>
          <a:prstGeom prst="rect">
            <a:avLst/>
          </a:prstGeom>
        </p:spPr>
      </p:pic>
      <p:pic>
        <p:nvPicPr>
          <p:cNvPr id="34" name="c2 2">
            <a:hlinkClick r:id="rId12"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364444" y="3240043"/>
            <a:ext cx="1292835" cy="1342772"/>
          </a:xfrm>
          <a:prstGeom prst="rect">
            <a:avLst/>
          </a:prstGeom>
        </p:spPr>
      </p:pic>
    </p:spTree>
    <p:extLst>
      <p:ext uri="{BB962C8B-B14F-4D97-AF65-F5344CB8AC3E}">
        <p14:creationId xmlns:p14="http://schemas.microsoft.com/office/powerpoint/2010/main" val="2558984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subTnLst>
                                    <p:audio>
                                      <p:cMediaNode>
                                        <p:cTn display="0" masterRel="sameClick">
                                          <p:stCondLst>
                                            <p:cond evt="begin" delay="0">
                                              <p:tn val="29"/>
                                            </p:cond>
                                          </p:stCondLst>
                                          <p:endCondLst>
                                            <p:cond evt="onStopAudio" delay="0">
                                              <p:tgtEl>
                                                <p:sldTgt/>
                                              </p:tgtEl>
                                            </p:cond>
                                          </p:endCondLst>
                                        </p:cTn>
                                        <p:tgtEl>
                                          <p:sndTgt r:embed="rId4" name="Am-thanh-tra-loi-dung-www_nhacchuongvui_com.wav"/>
                                        </p:tgtEl>
                                      </p:cMediaNode>
                                    </p:audio>
                                  </p:subTnLst>
                                </p:cTn>
                              </p:par>
                              <p:par>
                                <p:cTn id="32" presetID="10" presetClass="exit" presetSubtype="0" fill="hold" nodeType="withEffect">
                                  <p:stCondLst>
                                    <p:cond delay="5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10" presetClass="exit" presetSubtype="0" fill="hold" grpId="0" nodeType="withEffect">
                                  <p:stCondLst>
                                    <p:cond delay="50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10" presetClass="exit" presetSubtype="0" fill="hold" grpId="0" nodeType="withEffect">
                                  <p:stCondLst>
                                    <p:cond delay="50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grpId="0" nodeType="withEffect">
                                  <p:stCondLst>
                                    <p:cond delay="50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par>
                          <p:cTn id="50" fill="hold">
                            <p:stCondLst>
                              <p:cond delay="1000"/>
                            </p:stCondLst>
                            <p:childTnLst>
                              <p:par>
                                <p:cTn id="51" presetID="10" presetClass="exit" presetSubtype="0" fill="hold" nodeType="after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par>
                          <p:cTn id="54" fill="hold">
                            <p:stCondLst>
                              <p:cond delay="1500"/>
                            </p:stCondLst>
                            <p:childTnLst>
                              <p:par>
                                <p:cTn id="55" presetID="35" presetClass="path" presetSubtype="0" fill="hold" nodeType="afterEffect">
                                  <p:stCondLst>
                                    <p:cond delay="0"/>
                                  </p:stCondLst>
                                  <p:childTnLst>
                                    <p:animMotion origin="layout" path="M 0 -2.96296E-6 L -1 -2.96296E-6 " pathEditMode="relative" rAng="0" ptsTypes="AA">
                                      <p:cBhvr>
                                        <p:cTn id="56" dur="3000" fill="hold"/>
                                        <p:tgtEl>
                                          <p:spTgt spid="31"/>
                                        </p:tgtEl>
                                        <p:attrNameLst>
                                          <p:attrName>ppt_x</p:attrName>
                                          <p:attrName>ppt_y</p:attrName>
                                        </p:attrNameLst>
                                      </p:cBhvr>
                                      <p:rCtr x="-50000" y="0"/>
                                    </p:animMotion>
                                  </p:childTnLst>
                                </p:cTn>
                              </p:par>
                              <p:par>
                                <p:cTn id="57" presetID="35" presetClass="path" presetSubtype="0" fill="hold" nodeType="withEffect">
                                  <p:stCondLst>
                                    <p:cond delay="0"/>
                                  </p:stCondLst>
                                  <p:childTnLst>
                                    <p:animMotion origin="layout" path="M 6.25E-7 1.11111E-6 L -1 1.11111E-6 " pathEditMode="relative" rAng="0" ptsTypes="AA">
                                      <p:cBhvr>
                                        <p:cTn id="58" dur="3000" fill="hold"/>
                                        <p:tgtEl>
                                          <p:spTgt spid="34"/>
                                        </p:tgtEl>
                                        <p:attrNameLst>
                                          <p:attrName>ppt_x</p:attrName>
                                          <p:attrName>ppt_y</p:attrName>
                                        </p:attrNameLst>
                                      </p:cBhvr>
                                      <p:rCtr x="-50000" y="0"/>
                                    </p:animMotion>
                                  </p:childTnLst>
                                </p:cTn>
                              </p:par>
                              <p:par>
                                <p:cTn id="59" presetID="35" presetClass="path" presetSubtype="0" fill="hold" nodeType="withEffect">
                                  <p:stCondLst>
                                    <p:cond delay="0"/>
                                  </p:stCondLst>
                                  <p:childTnLst>
                                    <p:animMotion origin="layout" path="M 6.25E-7 2.22222E-6 L -1 2.22222E-6 " pathEditMode="relative" rAng="0" ptsTypes="AA">
                                      <p:cBhvr>
                                        <p:cTn id="60"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2" grpId="0" animBg="1"/>
      <p:bldP spid="2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055"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8359" y="2925896"/>
            <a:ext cx="1621088" cy="2057400"/>
          </a:xfrm>
          <a:prstGeom prst="rect">
            <a:avLst/>
          </a:prstGeom>
        </p:spPr>
      </p:pic>
      <p:sp>
        <p:nvSpPr>
          <p:cNvPr id="19" name="Rectangle 18"/>
          <p:cNvSpPr/>
          <p:nvPr/>
        </p:nvSpPr>
        <p:spPr>
          <a:xfrm>
            <a:off x="539305" y="414533"/>
            <a:ext cx="7875638" cy="785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5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Tìm từ ngữ miêu tả vẻ đẹp của xứ Huế</a:t>
            </a:r>
            <a:r>
              <a:rPr lang="en-US" sz="25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25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25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p:cNvSpPr/>
          <p:nvPr/>
        </p:nvSpPr>
        <p:spPr>
          <a:xfrm>
            <a:off x="4902091" y="2343150"/>
            <a:ext cx="3512852" cy="14274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N</a:t>
            </a:r>
            <a:r>
              <a:rPr lang="vi-VN"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on </a:t>
            </a:r>
            <a:r>
              <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xanh nước biếc, tranh họa đồ.</a:t>
            </a:r>
            <a:endPar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p:cNvSpPr/>
          <p:nvPr/>
        </p:nvSpPr>
        <p:spPr>
          <a:xfrm>
            <a:off x="539305" y="2379211"/>
            <a:ext cx="3512852" cy="14274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Cò</a:t>
            </a:r>
            <a:r>
              <a:rPr lang="en-US" sz="25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bay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thẳng</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lóng</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lánh</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cá</a:t>
            </a:r>
            <a:r>
              <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tôm</a:t>
            </a:r>
            <a:endParaRPr lang="en-US"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81622" y="31292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22037" y="308696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240313" y="1467473"/>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22667" y="3354685"/>
            <a:ext cx="2992745" cy="1996659"/>
          </a:xfrm>
          <a:prstGeom prst="rect">
            <a:avLst/>
          </a:prstGeom>
        </p:spPr>
      </p:pic>
      <p:pic>
        <p:nvPicPr>
          <p:cNvPr id="34" name="c2 2">
            <a:hlinkClick r:id="rId12"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211831" y="3717279"/>
            <a:ext cx="1217324" cy="1266017"/>
          </a:xfrm>
          <a:prstGeom prst="rect">
            <a:avLst/>
          </a:prstGeom>
        </p:spPr>
      </p:pic>
    </p:spTree>
    <p:extLst>
      <p:ext uri="{BB962C8B-B14F-4D97-AF65-F5344CB8AC3E}">
        <p14:creationId xmlns:p14="http://schemas.microsoft.com/office/powerpoint/2010/main" val="279222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subTnLst>
                                    <p:audio>
                                      <p:cMediaNode>
                                        <p:cTn display="0" masterRel="sameClick">
                                          <p:stCondLst>
                                            <p:cond evt="begin" delay="0">
                                              <p:tn val="29"/>
                                            </p:cond>
                                          </p:stCondLst>
                                          <p:endCondLst>
                                            <p:cond evt="onStopAudio" delay="0">
                                              <p:tgtEl>
                                                <p:sldTgt/>
                                              </p:tgtEl>
                                            </p:cond>
                                          </p:endCondLst>
                                        </p:cTn>
                                        <p:tgtEl>
                                          <p:sndTgt r:embed="rId4" name="Am-thanh-tra-loi-dung-www_nhacchuongvui_com.wav"/>
                                        </p:tgtEl>
                                      </p:cMediaNode>
                                    </p:audio>
                                  </p:subTnLst>
                                </p:cTn>
                              </p:par>
                              <p:par>
                                <p:cTn id="32" presetID="10" presetClass="exit" presetSubtype="0" fill="hold" nodeType="withEffect">
                                  <p:stCondLst>
                                    <p:cond delay="5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10" presetClass="exit" presetSubtype="0" fill="hold" grpId="0" nodeType="withEffect">
                                  <p:stCondLst>
                                    <p:cond delay="50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10" presetClass="exit" presetSubtype="0" fill="hold" grpId="0" nodeType="withEffect">
                                  <p:stCondLst>
                                    <p:cond delay="50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grpId="0" nodeType="withEffect">
                                  <p:stCondLst>
                                    <p:cond delay="50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par>
                          <p:cTn id="50" fill="hold">
                            <p:stCondLst>
                              <p:cond delay="1000"/>
                            </p:stCondLst>
                            <p:childTnLst>
                              <p:par>
                                <p:cTn id="51" presetID="10" presetClass="exit" presetSubtype="0" fill="hold" nodeType="after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par>
                          <p:cTn id="54" fill="hold">
                            <p:stCondLst>
                              <p:cond delay="1500"/>
                            </p:stCondLst>
                            <p:childTnLst>
                              <p:par>
                                <p:cTn id="55" presetID="35" presetClass="path" presetSubtype="0" fill="hold" nodeType="afterEffect">
                                  <p:stCondLst>
                                    <p:cond delay="0"/>
                                  </p:stCondLst>
                                  <p:childTnLst>
                                    <p:animMotion origin="layout" path="M 0 -2.96296E-6 L -1 -2.96296E-6 " pathEditMode="relative" rAng="0" ptsTypes="AA">
                                      <p:cBhvr>
                                        <p:cTn id="56" dur="3000" fill="hold"/>
                                        <p:tgtEl>
                                          <p:spTgt spid="31"/>
                                        </p:tgtEl>
                                        <p:attrNameLst>
                                          <p:attrName>ppt_x</p:attrName>
                                          <p:attrName>ppt_y</p:attrName>
                                        </p:attrNameLst>
                                      </p:cBhvr>
                                      <p:rCtr x="-50000" y="0"/>
                                    </p:animMotion>
                                  </p:childTnLst>
                                </p:cTn>
                              </p:par>
                              <p:par>
                                <p:cTn id="57" presetID="35" presetClass="path" presetSubtype="0" fill="hold" nodeType="withEffect">
                                  <p:stCondLst>
                                    <p:cond delay="0"/>
                                  </p:stCondLst>
                                  <p:childTnLst>
                                    <p:animMotion origin="layout" path="M -1.04167E-6 -4.81481E-6 L -1 -4.81481E-6 " pathEditMode="relative" rAng="0" ptsTypes="AA">
                                      <p:cBhvr>
                                        <p:cTn id="58" dur="3000" fill="hold"/>
                                        <p:tgtEl>
                                          <p:spTgt spid="34"/>
                                        </p:tgtEl>
                                        <p:attrNameLst>
                                          <p:attrName>ppt_x</p:attrName>
                                          <p:attrName>ppt_y</p:attrName>
                                        </p:attrNameLst>
                                      </p:cBhvr>
                                      <p:rCtr x="-50000" y="0"/>
                                    </p:animMotion>
                                  </p:childTnLst>
                                </p:cTn>
                              </p:par>
                              <p:par>
                                <p:cTn id="59" presetID="35" presetClass="path" presetSubtype="0" fill="hold" nodeType="withEffect">
                                  <p:stCondLst>
                                    <p:cond delay="0"/>
                                  </p:stCondLst>
                                  <p:childTnLst>
                                    <p:animMotion origin="layout" path="M 4.58333E-6 3.7037E-6 L -1 3.7037E-6 " pathEditMode="relative" rAng="0" ptsTypes="AA">
                                      <p:cBhvr>
                                        <p:cTn id="60"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3" grpId="0" animBg="1"/>
      <p:bldP spid="2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48400" y="2898936"/>
            <a:ext cx="2992745" cy="2111320"/>
          </a:xfrm>
          <a:prstGeom prst="rect">
            <a:avLst/>
          </a:prstGeom>
        </p:spPr>
      </p:pic>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055"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1310" y="2937566"/>
            <a:ext cx="2309195" cy="2180907"/>
          </a:xfrm>
          <a:prstGeom prst="rect">
            <a:avLst/>
          </a:prstGeom>
        </p:spPr>
      </p:pic>
      <p:sp>
        <p:nvSpPr>
          <p:cNvPr id="19" name="Rectangle 18"/>
          <p:cNvSpPr/>
          <p:nvPr/>
        </p:nvSpPr>
        <p:spPr>
          <a:xfrm>
            <a:off x="539305" y="414533"/>
            <a:ext cx="7875638" cy="10904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Giải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thích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nghĩa</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của</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p>
          <a:p>
            <a:pPr algn="ctr" defTabSz="685783"/>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Đồng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b="0" dirty="0" err="1" smtClean="0">
                <a:latin typeface="Arial-Rounded" panose="020B0500000000000000" pitchFamily="34" charset="0"/>
                <a:ea typeface="Arial-Rounded" panose="020B0500000000000000" pitchFamily="34" charset="0"/>
                <a:cs typeface="Arial-Rounded" panose="020B0500000000000000" pitchFamily="34" charset="0"/>
              </a:rPr>
              <a:t>Tháp</a:t>
            </a:r>
            <a:r>
              <a:rPr lang="en-US" sz="2500" b="0" dirty="0" smtClean="0">
                <a:latin typeface="Arial-Rounded" panose="020B0500000000000000" pitchFamily="34" charset="0"/>
                <a:ea typeface="Arial-Rounded" panose="020B0500000000000000" pitchFamily="34" charset="0"/>
                <a:cs typeface="Arial-Rounded" panose="020B0500000000000000" pitchFamily="34" charset="0"/>
              </a:rPr>
              <a:t> M</a:t>
            </a:r>
            <a:r>
              <a:rPr lang="vi-VN" sz="2500" b="0" dirty="0" smtClean="0">
                <a:latin typeface="Arial-Rounded" panose="020B0500000000000000" pitchFamily="34" charset="0"/>
                <a:ea typeface="Arial-Rounded" panose="020B0500000000000000" pitchFamily="34" charset="0"/>
                <a:cs typeface="Arial-Rounded" panose="020B0500000000000000" pitchFamily="34" charset="0"/>
              </a:rPr>
              <a:t>ười</a:t>
            </a:r>
            <a:r>
              <a:rPr lang="en-US" sz="2500" b="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b="0" dirty="0" err="1" smtClean="0">
                <a:latin typeface="Arial-Rounded" panose="020B0500000000000000" pitchFamily="34" charset="0"/>
                <a:ea typeface="Arial-Rounded" panose="020B0500000000000000" pitchFamily="34" charset="0"/>
                <a:cs typeface="Arial-Rounded" panose="020B0500000000000000" pitchFamily="34" charset="0"/>
              </a:rPr>
              <a:t>cò</a:t>
            </a:r>
            <a:r>
              <a:rPr lang="en-US" sz="2500" b="0" dirty="0" smtClean="0">
                <a:latin typeface="Arial-Rounded" panose="020B0500000000000000" pitchFamily="34" charset="0"/>
                <a:ea typeface="Arial-Rounded" panose="020B0500000000000000" pitchFamily="34" charset="0"/>
                <a:cs typeface="Arial-Rounded" panose="020B0500000000000000" pitchFamily="34" charset="0"/>
              </a:rPr>
              <a:t> bay </a:t>
            </a:r>
            <a:r>
              <a:rPr lang="en-US" sz="2500" b="0" dirty="0" err="1" smtClean="0">
                <a:latin typeface="Arial-Rounded" panose="020B0500000000000000" pitchFamily="34" charset="0"/>
                <a:ea typeface="Arial-Rounded" panose="020B0500000000000000" pitchFamily="34" charset="0"/>
                <a:cs typeface="Arial-Rounded" panose="020B0500000000000000" pitchFamily="34" charset="0"/>
              </a:rPr>
              <a:t>thẳng</a:t>
            </a:r>
            <a:r>
              <a:rPr lang="en-US" sz="2500" b="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b="0" dirty="0" err="1" smtClean="0">
                <a:latin typeface="Arial-Rounded" panose="020B0500000000000000" pitchFamily="34" charset="0"/>
                <a:ea typeface="Arial-Rounded" panose="020B0500000000000000" pitchFamily="34" charset="0"/>
                <a:cs typeface="Arial-Rounded" panose="020B0500000000000000" pitchFamily="34" charset="0"/>
              </a:rPr>
              <a:t>cánh</a:t>
            </a:r>
            <a:r>
              <a:rPr lang="en-US" sz="2500" b="0" dirty="0" smtClean="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Rectangle 19"/>
          <p:cNvSpPr/>
          <p:nvPr/>
        </p:nvSpPr>
        <p:spPr>
          <a:xfrm>
            <a:off x="1045384" y="3231160"/>
            <a:ext cx="3512852" cy="13532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Đồng Tháp Mười rộng mênh mông.</a:t>
            </a:r>
          </a:p>
        </p:txBody>
      </p:sp>
      <p:sp>
        <p:nvSpPr>
          <p:cNvPr id="22" name="Rectangle 21"/>
          <p:cNvSpPr/>
          <p:nvPr/>
        </p:nvSpPr>
        <p:spPr>
          <a:xfrm>
            <a:off x="4902091" y="3229549"/>
            <a:ext cx="3512852" cy="13532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5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Đồng Tháp Mười có rất nhiều cò.</a:t>
            </a:r>
          </a:p>
        </p:txBody>
      </p:sp>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567" y="39545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065330" y="390076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267200" y="1569382"/>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Káº¿t quáº£ hÃ¬nh áº£nh cho win text 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944695"/>
            <a:ext cx="3638119" cy="363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025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subTnLst>
                                    <p:audio>
                                      <p:cMediaNode>
                                        <p:cTn display="0" masterRel="sameClick">
                                          <p:stCondLst>
                                            <p:cond evt="begin" delay="0">
                                              <p:tn val="29"/>
                                            </p:cond>
                                          </p:stCondLst>
                                          <p:endCondLst>
                                            <p:cond evt="onStopAudio" delay="0">
                                              <p:tgtEl>
                                                <p:sldTgt/>
                                              </p:tgtEl>
                                            </p:cond>
                                          </p:endCondLst>
                                        </p:cTn>
                                        <p:tgtEl>
                                          <p:sndTgt r:embed="rId4" name="Am-thanh-tra-loi-dung-www_nhacchuongvui_com.wav"/>
                                        </p:tgtEl>
                                      </p:cMediaNode>
                                    </p:audio>
                                  </p:subTnLst>
                                </p:cTn>
                              </p:par>
                              <p:par>
                                <p:cTn id="32" presetID="10" presetClass="exit" presetSubtype="0" fill="hold" nodeType="withEffect">
                                  <p:stCondLst>
                                    <p:cond delay="5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10" presetClass="exit" presetSubtype="0" fill="hold" grpId="0" nodeType="withEffect">
                                  <p:stCondLst>
                                    <p:cond delay="50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10" presetClass="exit" presetSubtype="0" fill="hold" grpId="0" nodeType="withEffect">
                                  <p:stCondLst>
                                    <p:cond delay="50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grpId="0" nodeType="withEffect">
                                  <p:stCondLst>
                                    <p:cond delay="50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par>
                          <p:cTn id="50" fill="hold">
                            <p:stCondLst>
                              <p:cond delay="1000"/>
                            </p:stCondLst>
                            <p:childTnLst>
                              <p:par>
                                <p:cTn id="51" presetID="10" presetClass="exit" presetSubtype="0" fill="hold" nodeType="after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par>
                          <p:cTn id="54" fill="hold">
                            <p:stCondLst>
                              <p:cond delay="1500"/>
                            </p:stCondLst>
                            <p:childTnLst>
                              <p:par>
                                <p:cTn id="55" presetID="35" presetClass="path" presetSubtype="0" fill="hold" nodeType="afterEffect">
                                  <p:stCondLst>
                                    <p:cond delay="0"/>
                                  </p:stCondLst>
                                  <p:childTnLst>
                                    <p:animMotion origin="layout" path="M 0 -2.96296E-6 L -1 -2.96296E-6 " pathEditMode="relative" rAng="0" ptsTypes="AA">
                                      <p:cBhvr>
                                        <p:cTn id="56" dur="3000" fill="hold"/>
                                        <p:tgtEl>
                                          <p:spTgt spid="31"/>
                                        </p:tgtEl>
                                        <p:attrNameLst>
                                          <p:attrName>ppt_x</p:attrName>
                                          <p:attrName>ppt_y</p:attrName>
                                        </p:attrNameLst>
                                      </p:cBhvr>
                                      <p:rCtr x="-50000" y="0"/>
                                    </p:animMotion>
                                  </p:childTnLst>
                                </p:cTn>
                              </p:par>
                              <p:par>
                                <p:cTn id="57" presetID="35" presetClass="path" presetSubtype="0" fill="hold" nodeType="withEffect">
                                  <p:stCondLst>
                                    <p:cond delay="0"/>
                                  </p:stCondLst>
                                  <p:childTnLst>
                                    <p:animMotion origin="layout" path="M 2.5E-6 1.11022E-16 L -1 1.11022E-16 " pathEditMode="relative" rAng="0" ptsTypes="AA">
                                      <p:cBhvr>
                                        <p:cTn id="58" dur="3000" fill="hold"/>
                                        <p:tgtEl>
                                          <p:spTgt spid="30"/>
                                        </p:tgtEl>
                                        <p:attrNameLst>
                                          <p:attrName>ppt_x</p:attrName>
                                          <p:attrName>ppt_y</p:attrName>
                                        </p:attrNameLst>
                                      </p:cBhvr>
                                      <p:rCtr x="-50000" y="0"/>
                                    </p:animMotion>
                                  </p:childTnLst>
                                </p:cTn>
                              </p:par>
                              <p:par>
                                <p:cTn id="59" presetID="63" presetClass="path" presetSubtype="0" accel="50000" decel="50000" fill="hold" nodeType="withEffect">
                                  <p:stCondLst>
                                    <p:cond delay="0"/>
                                  </p:stCondLst>
                                  <p:childTnLst>
                                    <p:animMotion origin="layout" path="M 0 0 L 0.25 0 E" pathEditMode="relative" ptsTypes="">
                                      <p:cBhvr>
                                        <p:cTn id="60" dur="2000" fill="hold"/>
                                        <p:tgtEl>
                                          <p:spTgt spid="8"/>
                                        </p:tgtEl>
                                        <p:attrNameLst>
                                          <p:attrName>ppt_x</p:attrName>
                                          <p:attrName>ppt_y</p:attrName>
                                        </p:attrNameLst>
                                      </p:cBhvr>
                                    </p:animMotion>
                                  </p:childTnLst>
                                </p:cTn>
                              </p:par>
                            </p:childTnLst>
                          </p:cTn>
                        </p:par>
                        <p:par>
                          <p:cTn id="61" fill="hold">
                            <p:stCondLst>
                              <p:cond delay="4500"/>
                            </p:stCondLst>
                            <p:childTnLst>
                              <p:par>
                                <p:cTn id="62" presetID="10" presetClass="entr" presetSubtype="0"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17"/>
          <p:cNvSpPr/>
          <p:nvPr/>
        </p:nvSpPr>
        <p:spPr>
          <a:xfrm rot="20733481">
            <a:off x="2249928" y="3038080"/>
            <a:ext cx="3410953" cy="162662"/>
          </a:xfrm>
          <a:custGeom>
            <a:avLst/>
            <a:gdLst>
              <a:gd name="connsiteX0" fmla="*/ 0 w 4547937"/>
              <a:gd name="connsiteY0" fmla="*/ 216882 h 216882"/>
              <a:gd name="connsiteX1" fmla="*/ 2731169 w 4547937"/>
              <a:gd name="connsiteY1" fmla="*/ 313 h 216882"/>
              <a:gd name="connsiteX2" fmla="*/ 4547937 w 4547937"/>
              <a:gd name="connsiteY2" fmla="*/ 168755 h 216882"/>
            </a:gdLst>
            <a:ahLst/>
            <a:cxnLst>
              <a:cxn ang="0">
                <a:pos x="connsiteX0" y="connsiteY0"/>
              </a:cxn>
              <a:cxn ang="0">
                <a:pos x="connsiteX1" y="connsiteY1"/>
              </a:cxn>
              <a:cxn ang="0">
                <a:pos x="connsiteX2" y="connsiteY2"/>
              </a:cxn>
            </a:cxnLst>
            <a:rect l="l" t="t" r="r" b="b"/>
            <a:pathLst>
              <a:path w="4547937" h="216882">
                <a:moveTo>
                  <a:pt x="0" y="216882"/>
                </a:moveTo>
                <a:cubicBezTo>
                  <a:pt x="986590" y="112608"/>
                  <a:pt x="1973180" y="8334"/>
                  <a:pt x="2731169" y="313"/>
                </a:cubicBezTo>
                <a:cubicBezTo>
                  <a:pt x="3489158" y="-7708"/>
                  <a:pt x="4375485" y="140681"/>
                  <a:pt x="4547937" y="1687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3901"/>
            <a:endParaRPr lang="zh-CN" altLang="en-US">
              <a:solidFill>
                <a:prstClr val="white"/>
              </a:solidFill>
            </a:endParaRPr>
          </a:p>
        </p:txBody>
      </p:sp>
      <p:pic>
        <p:nvPicPr>
          <p:cNvPr id="4" name="图片 3">
            <a:extLst>
              <a:ext uri="{FF2B5EF4-FFF2-40B4-BE49-F238E27FC236}">
                <a16:creationId xmlns:a16="http://schemas.microsoft.com/office/drawing/2014/main" id="{C171A96D-1FC1-410F-BDB7-F4362B1BE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1" y="1200151"/>
            <a:ext cx="4019551" cy="4019551"/>
          </a:xfrm>
          <a:prstGeom prst="rect">
            <a:avLst/>
          </a:prstGeom>
        </p:spPr>
      </p:pic>
      <p:pic>
        <p:nvPicPr>
          <p:cNvPr id="13" name="图片 12">
            <a:extLst>
              <a:ext uri="{FF2B5EF4-FFF2-40B4-BE49-F238E27FC236}">
                <a16:creationId xmlns:a16="http://schemas.microsoft.com/office/drawing/2014/main" id="{4239054D-6F50-4544-A119-47BB133433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352550"/>
            <a:ext cx="1724434" cy="2678392"/>
          </a:xfrm>
          <a:prstGeom prst="rect">
            <a:avLst/>
          </a:prstGeom>
        </p:spPr>
      </p:pic>
      <p:sp>
        <p:nvSpPr>
          <p:cNvPr id="10" name="Rectangle 9">
            <a:extLst>
              <a:ext uri="{FF2B5EF4-FFF2-40B4-BE49-F238E27FC236}">
                <a16:creationId xmlns:a16="http://schemas.microsoft.com/office/drawing/2014/main" id="{B6A62934-D3CE-4B40-BFE6-E8AF86AE3DB0}"/>
              </a:ext>
            </a:extLst>
          </p:cNvPr>
          <p:cNvSpPr/>
          <p:nvPr/>
        </p:nvSpPr>
        <p:spPr>
          <a:xfrm>
            <a:off x="3429000" y="-4436"/>
            <a:ext cx="5309631" cy="646313"/>
          </a:xfrm>
          <a:prstGeom prst="rect">
            <a:avLst/>
          </a:prstGeom>
        </p:spPr>
        <p:txBody>
          <a:bodyPr wrap="square" lIns="68559" tIns="34281" rIns="68559" bIns="34281">
            <a:spAutoFit/>
          </a:bodyPr>
          <a:lstStyle/>
          <a:p>
            <a:pPr algn="ctr" defTabSz="342791">
              <a:lnSpc>
                <a:spcPct val="150000"/>
              </a:lnSpc>
              <a:defRPr/>
            </a:pPr>
            <a:r>
              <a:rPr lang="en-US" sz="2500" b="1" dirty="0" err="1">
                <a:solidFill>
                  <a:prstClr val="black"/>
                </a:solidFill>
                <a:latin typeface="HP001 4 hàng" panose="020B0603050302020204" pitchFamily="34" charset="0"/>
                <a:cs typeface="Times New Roman" panose="02020603050405020304" pitchFamily="18" charset="0"/>
              </a:rPr>
              <a:t>Thứ</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ngày</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tháng</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năm</a:t>
            </a:r>
            <a:r>
              <a:rPr lang="en-US" sz="2500" b="1" dirty="0">
                <a:solidFill>
                  <a:prstClr val="black"/>
                </a:solidFill>
                <a:latin typeface="HP001 4 hàng" panose="020B0603050302020204" pitchFamily="34" charset="0"/>
                <a:cs typeface="Times New Roman" panose="02020603050405020304" pitchFamily="18" charset="0"/>
              </a:rPr>
              <a:t> 2022</a:t>
            </a:r>
          </a:p>
        </p:txBody>
      </p:sp>
      <p:sp>
        <p:nvSpPr>
          <p:cNvPr id="11" name="文本框 39"/>
          <p:cNvSpPr txBox="1">
            <a:spLocks noChangeArrowheads="1"/>
          </p:cNvSpPr>
          <p:nvPr/>
        </p:nvSpPr>
        <p:spPr bwMode="auto">
          <a:xfrm>
            <a:off x="1752600" y="1515301"/>
            <a:ext cx="5363044" cy="2569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8" tIns="45694" rIns="91388" bIns="45694">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defTabSz="914355" fontAlgn="base">
              <a:spcBef>
                <a:spcPct val="0"/>
              </a:spcBef>
              <a:spcAft>
                <a:spcPct val="0"/>
              </a:spcAft>
            </a:pPr>
            <a:r>
              <a:rPr lang="en-US" altLang="zh-CN" sz="4400" b="1" dirty="0" err="1">
                <a:solidFill>
                  <a:srgbClr val="0070C0"/>
                </a:solidFill>
                <a:latin typeface="Arial-Rounded" pitchFamily="34" charset="0"/>
                <a:cs typeface="Arial-Rounded" pitchFamily="34" charset="0"/>
                <a:sym typeface="+mn-lt"/>
              </a:rPr>
              <a:t>Bài</a:t>
            </a:r>
            <a:r>
              <a:rPr lang="en-US" altLang="zh-CN" sz="4400" b="1">
                <a:solidFill>
                  <a:srgbClr val="0070C0"/>
                </a:solidFill>
                <a:latin typeface="Arial-Rounded" pitchFamily="34" charset="0"/>
                <a:cs typeface="Arial-Rounded" pitchFamily="34" charset="0"/>
                <a:sym typeface="+mn-lt"/>
              </a:rPr>
              <a:t> </a:t>
            </a:r>
            <a:r>
              <a:rPr lang="en-US" altLang="zh-CN" sz="4400" b="1" smtClean="0">
                <a:solidFill>
                  <a:srgbClr val="0070C0"/>
                </a:solidFill>
                <a:latin typeface="Arial-Rounded" pitchFamily="34" charset="0"/>
                <a:cs typeface="Arial-Rounded" pitchFamily="34" charset="0"/>
                <a:sym typeface="+mn-lt"/>
              </a:rPr>
              <a:t>27</a:t>
            </a:r>
            <a:endParaRPr lang="en-US" altLang="zh-CN" sz="4400" b="1" dirty="0">
              <a:solidFill>
                <a:srgbClr val="0070C0"/>
              </a:solidFill>
              <a:latin typeface="Arial-Rounded" pitchFamily="34" charset="0"/>
              <a:cs typeface="Arial-Rounded" pitchFamily="34" charset="0"/>
              <a:sym typeface="+mn-lt"/>
            </a:endParaRPr>
          </a:p>
          <a:p>
            <a:pPr algn="ctr" defTabSz="914355" fontAlgn="base">
              <a:spcBef>
                <a:spcPct val="0"/>
              </a:spcBef>
              <a:spcAft>
                <a:spcPct val="0"/>
              </a:spcAft>
            </a:pPr>
            <a:endParaRPr lang="en-US" altLang="zh-CN" sz="900" dirty="0">
              <a:solidFill>
                <a:srgbClr val="FF0000"/>
              </a:solidFill>
              <a:latin typeface="Arial-Rounded" pitchFamily="34" charset="0"/>
              <a:cs typeface="Arial-Rounded" pitchFamily="34" charset="0"/>
              <a:sym typeface="+mn-lt"/>
            </a:endParaRPr>
          </a:p>
          <a:p>
            <a:pPr algn="ctr" defTabSz="914355" fontAlgn="base">
              <a:spcBef>
                <a:spcPct val="0"/>
              </a:spcBef>
              <a:spcAft>
                <a:spcPct val="0"/>
              </a:spcAft>
            </a:pPr>
            <a:r>
              <a:rPr lang="en-US" altLang="zh-CN" sz="4800" b="1" dirty="0" err="1" smtClean="0">
                <a:solidFill>
                  <a:srgbClr val="FF0000"/>
                </a:solidFill>
                <a:latin typeface="Arial-Rounded" pitchFamily="34" charset="0"/>
                <a:cs typeface="Arial-Rounded" pitchFamily="34" charset="0"/>
                <a:sym typeface="+mn-lt"/>
              </a:rPr>
              <a:t>Chuyện</a:t>
            </a:r>
            <a:r>
              <a:rPr lang="en-US" altLang="zh-CN" sz="4800" b="1" dirty="0">
                <a:solidFill>
                  <a:srgbClr val="FF0000"/>
                </a:solidFill>
                <a:latin typeface="Arial-Rounded" pitchFamily="34" charset="0"/>
                <a:cs typeface="Arial-Rounded" pitchFamily="34" charset="0"/>
                <a:sym typeface="+mn-lt"/>
              </a:rPr>
              <a:t> </a:t>
            </a:r>
            <a:r>
              <a:rPr lang="en-US" altLang="zh-CN" sz="4800" b="1" dirty="0" err="1" smtClean="0">
                <a:solidFill>
                  <a:srgbClr val="FF0000"/>
                </a:solidFill>
                <a:latin typeface="Arial-Rounded" pitchFamily="34" charset="0"/>
                <a:cs typeface="Arial-Rounded" pitchFamily="34" charset="0"/>
                <a:sym typeface="+mn-lt"/>
              </a:rPr>
              <a:t>quả</a:t>
            </a:r>
            <a:r>
              <a:rPr lang="en-US" altLang="zh-CN" sz="4800" b="1" dirty="0">
                <a:solidFill>
                  <a:srgbClr val="FF0000"/>
                </a:solidFill>
                <a:latin typeface="Arial-Rounded" pitchFamily="34" charset="0"/>
                <a:cs typeface="Arial-Rounded" pitchFamily="34" charset="0"/>
                <a:sym typeface="+mn-lt"/>
              </a:rPr>
              <a:t> </a:t>
            </a:r>
            <a:r>
              <a:rPr lang="en-US" altLang="zh-CN" sz="4800" b="1" dirty="0" err="1">
                <a:solidFill>
                  <a:srgbClr val="FF0000"/>
                </a:solidFill>
                <a:latin typeface="Arial-Rounded" pitchFamily="34" charset="0"/>
                <a:cs typeface="Arial-Rounded" pitchFamily="34" charset="0"/>
                <a:sym typeface="+mn-lt"/>
              </a:rPr>
              <a:t>bầu</a:t>
            </a:r>
            <a:endParaRPr lang="en-US" altLang="zh-CN" sz="4800" b="1" dirty="0" smtClean="0">
              <a:solidFill>
                <a:srgbClr val="FF0000"/>
              </a:solidFill>
              <a:latin typeface="Arial-Rounded" pitchFamily="34" charset="0"/>
              <a:cs typeface="Arial-Rounded" pitchFamily="34" charset="0"/>
              <a:sym typeface="+mn-lt"/>
            </a:endParaRPr>
          </a:p>
          <a:p>
            <a:pPr algn="ctr" defTabSz="914355" fontAlgn="base">
              <a:spcBef>
                <a:spcPct val="0"/>
              </a:spcBef>
              <a:spcAft>
                <a:spcPct val="0"/>
              </a:spcAft>
            </a:pPr>
            <a:endParaRPr lang="en-US" altLang="zh-CN" sz="2000" b="1" dirty="0">
              <a:solidFill>
                <a:srgbClr val="FF0000"/>
              </a:solidFill>
              <a:latin typeface="Arial-Rounded" pitchFamily="34" charset="0"/>
              <a:cs typeface="Arial-Rounded" pitchFamily="34" charset="0"/>
              <a:sym typeface="+mn-lt"/>
            </a:endParaRPr>
          </a:p>
          <a:p>
            <a:pPr algn="ctr" defTabSz="914355" fontAlgn="base">
              <a:spcBef>
                <a:spcPct val="0"/>
              </a:spcBef>
              <a:spcAft>
                <a:spcPct val="0"/>
              </a:spcAft>
            </a:pPr>
            <a:r>
              <a:rPr lang="en-US" altLang="zh-CN" sz="4000" dirty="0">
                <a:solidFill>
                  <a:srgbClr val="FF0000"/>
                </a:solidFill>
                <a:latin typeface="Arial-Rounded" pitchFamily="34" charset="0"/>
                <a:cs typeface="Arial-Rounded" pitchFamily="34" charset="0"/>
                <a:sym typeface="+mn-lt"/>
              </a:rPr>
              <a:t>(</a:t>
            </a:r>
            <a:r>
              <a:rPr lang="en-US" altLang="zh-CN" sz="4000" dirty="0" err="1">
                <a:solidFill>
                  <a:srgbClr val="FF0000"/>
                </a:solidFill>
                <a:latin typeface="Arial-Rounded" pitchFamily="34" charset="0"/>
                <a:cs typeface="Arial-Rounded" pitchFamily="34" charset="0"/>
                <a:sym typeface="+mn-lt"/>
              </a:rPr>
              <a:t>Tiết</a:t>
            </a:r>
            <a:r>
              <a:rPr lang="en-US" altLang="zh-CN" sz="4000" dirty="0">
                <a:solidFill>
                  <a:srgbClr val="FF0000"/>
                </a:solidFill>
                <a:latin typeface="Arial-Rounded" pitchFamily="34" charset="0"/>
                <a:cs typeface="Arial-Rounded" pitchFamily="34" charset="0"/>
                <a:sym typeface="+mn-lt"/>
              </a:rPr>
              <a:t> </a:t>
            </a:r>
            <a:r>
              <a:rPr lang="en-US" altLang="zh-CN" sz="4000" dirty="0" smtClean="0">
                <a:solidFill>
                  <a:srgbClr val="FF0000"/>
                </a:solidFill>
                <a:latin typeface="Arial-Rounded" pitchFamily="34" charset="0"/>
                <a:cs typeface="Arial-Rounded" pitchFamily="34" charset="0"/>
                <a:sym typeface="+mn-lt"/>
              </a:rPr>
              <a:t>1,2)</a:t>
            </a:r>
            <a:endParaRPr lang="en-US" altLang="zh-CN" sz="4000" dirty="0">
              <a:solidFill>
                <a:srgbClr val="FF0000"/>
              </a:solidFill>
              <a:latin typeface="Arial-Rounded" pitchFamily="34" charset="0"/>
              <a:cs typeface="Arial-Rounded" pitchFamily="34" charset="0"/>
              <a:sym typeface="+mn-lt"/>
            </a:endParaRPr>
          </a:p>
        </p:txBody>
      </p:sp>
      <p:sp>
        <p:nvSpPr>
          <p:cNvPr id="12" name="TextBox 11"/>
          <p:cNvSpPr txBox="1"/>
          <p:nvPr/>
        </p:nvSpPr>
        <p:spPr>
          <a:xfrm rot="21590483">
            <a:off x="76921" y="669742"/>
            <a:ext cx="2161839" cy="523198"/>
          </a:xfrm>
          <a:prstGeom prst="rect">
            <a:avLst/>
          </a:prstGeom>
          <a:noFill/>
        </p:spPr>
        <p:txBody>
          <a:bodyPr wrap="square" lIns="91418" tIns="45709" rIns="91418" bIns="45709" rtlCol="0">
            <a:spAutoFit/>
          </a:bodyPr>
          <a:lstStyle/>
          <a:p>
            <a:pPr algn="ctr" defTabSz="914355"/>
            <a:r>
              <a:rPr lang="en-US" sz="2800" b="1" u="sng" dirty="0" err="1">
                <a:solidFill>
                  <a:srgbClr val="FF0066"/>
                </a:solidFill>
                <a:latin typeface="HP001 4 hàng" panose="020B0603050302020204" pitchFamily="34" charset="0"/>
              </a:rPr>
              <a:t>Tiếng</a:t>
            </a:r>
            <a:r>
              <a:rPr lang="en-US" sz="2800" b="1" u="sng" dirty="0">
                <a:solidFill>
                  <a:srgbClr val="FF0066"/>
                </a:solidFill>
                <a:latin typeface="HP001 4 hàng" panose="020B0603050302020204" pitchFamily="34" charset="0"/>
              </a:rPr>
              <a:t> </a:t>
            </a:r>
            <a:r>
              <a:rPr lang="en-US" sz="2800" b="1" u="sng" dirty="0" err="1">
                <a:solidFill>
                  <a:srgbClr val="FF0066"/>
                </a:solidFill>
                <a:latin typeface="HP001 4 hàng" panose="020B0603050302020204" pitchFamily="34" charset="0"/>
              </a:rPr>
              <a:t>Việt</a:t>
            </a:r>
            <a:endParaRPr lang="en-US" sz="2800" b="1" u="sng" dirty="0">
              <a:solidFill>
                <a:srgbClr val="FF0066"/>
              </a:solidFill>
              <a:latin typeface="HP001 4 hàng" panose="020B0603050302020204" pitchFamily="34" charset="0"/>
            </a:endParaRPr>
          </a:p>
        </p:txBody>
      </p:sp>
    </p:spTree>
    <p:extLst>
      <p:ext uri="{BB962C8B-B14F-4D97-AF65-F5344CB8AC3E}">
        <p14:creationId xmlns:p14="http://schemas.microsoft.com/office/powerpoint/2010/main" val="269881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250"/>
                                        <p:tgtEl>
                                          <p:spTgt spid="13"/>
                                        </p:tgtEl>
                                      </p:cBhvr>
                                    </p:animEffect>
                                    <p:anim calcmode="lin" valueType="num">
                                      <p:cBhvr>
                                        <p:cTn id="11" dur="1250" fill="hold"/>
                                        <p:tgtEl>
                                          <p:spTgt spid="13"/>
                                        </p:tgtEl>
                                        <p:attrNameLst>
                                          <p:attrName>ppt_x</p:attrName>
                                        </p:attrNameLst>
                                      </p:cBhvr>
                                      <p:tavLst>
                                        <p:tav tm="0">
                                          <p:val>
                                            <p:strVal val="#ppt_x"/>
                                          </p:val>
                                        </p:tav>
                                        <p:tav tm="100000">
                                          <p:val>
                                            <p:strVal val="#ppt_x"/>
                                          </p:val>
                                        </p:tav>
                                      </p:tavLst>
                                    </p:anim>
                                    <p:anim calcmode="lin" valueType="num">
                                      <p:cBhvr>
                                        <p:cTn id="12" dur="1250" fill="hold"/>
                                        <p:tgtEl>
                                          <p:spTgt spid="13"/>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5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11"/>
                                        </p:tgtEl>
                                        <p:attrNameLst>
                                          <p:attrName>style.visibility</p:attrName>
                                        </p:attrNameLst>
                                      </p:cBhvr>
                                      <p:to>
                                        <p:strVal val="visible"/>
                                      </p:to>
                                    </p:set>
                                    <p:anim by="(-#ppt_w*2)" calcmode="lin" valueType="num">
                                      <p:cBhvr rctx="PPT">
                                        <p:cTn id="24" dur="250" autoRev="1" fill="hold">
                                          <p:stCondLst>
                                            <p:cond delay="0"/>
                                          </p:stCondLst>
                                        </p:cTn>
                                        <p:tgtEl>
                                          <p:spTgt spid="11"/>
                                        </p:tgtEl>
                                        <p:attrNameLst>
                                          <p:attrName>ppt_w</p:attrName>
                                        </p:attrNameLst>
                                      </p:cBhvr>
                                    </p:anim>
                                    <p:anim by="(#ppt_w*0.50)" calcmode="lin" valueType="num">
                                      <p:cBhvr>
                                        <p:cTn id="25" dur="250" decel="50000" autoRev="1" fill="hold">
                                          <p:stCondLst>
                                            <p:cond delay="0"/>
                                          </p:stCondLst>
                                        </p:cTn>
                                        <p:tgtEl>
                                          <p:spTgt spid="11"/>
                                        </p:tgtEl>
                                        <p:attrNameLst>
                                          <p:attrName>ppt_x</p:attrName>
                                        </p:attrNameLst>
                                      </p:cBhvr>
                                    </p:anim>
                                    <p:anim from="(-#ppt_h/2)" to="(#ppt_y)" calcmode="lin" valueType="num">
                                      <p:cBhvr>
                                        <p:cTn id="26" dur="500" fill="hold">
                                          <p:stCondLst>
                                            <p:cond delay="0"/>
                                          </p:stCondLst>
                                        </p:cTn>
                                        <p:tgtEl>
                                          <p:spTgt spid="11"/>
                                        </p:tgtEl>
                                        <p:attrNameLst>
                                          <p:attrName>ppt_y</p:attrName>
                                        </p:attrNameLst>
                                      </p:cBhvr>
                                    </p:anim>
                                    <p:animRot by="21600000">
                                      <p:cBhvr>
                                        <p:cTn id="27" dur="5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TotalTime>
  <Words>2589</Words>
  <Application>Microsoft Office PowerPoint</Application>
  <PresentationFormat>On-screen Show (16:9)</PresentationFormat>
  <Paragraphs>199</Paragraphs>
  <Slides>35</Slides>
  <Notes>34</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35</vt:i4>
      </vt:variant>
    </vt:vector>
  </HeadingPairs>
  <TitlesOfParts>
    <vt:vector size="52" baseType="lpstr">
      <vt:lpstr>微软雅黑</vt:lpstr>
      <vt:lpstr>宋体</vt:lpstr>
      <vt:lpstr>宋体</vt:lpstr>
      <vt:lpstr>Arial</vt:lpstr>
      <vt:lpstr>Arial-Rounded</vt:lpstr>
      <vt:lpstr>Calibri</vt:lpstr>
      <vt:lpstr>Calibri Light</vt:lpstr>
      <vt:lpstr>Century Gothic</vt:lpstr>
      <vt:lpstr>HP001 4 hàng</vt:lpstr>
      <vt:lpstr>Times New Roman</vt:lpstr>
      <vt:lpstr>方正静蕾简体</vt:lpstr>
      <vt:lpstr>Office Theme</vt:lpstr>
      <vt:lpstr>Office 主题​​</vt:lpstr>
      <vt:lpstr>1_Office Theme</vt:lpstr>
      <vt:lpstr>3_Office 主题</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HP</cp:lastModifiedBy>
  <cp:revision>36</cp:revision>
  <dcterms:created xsi:type="dcterms:W3CDTF">2022-01-26T03:18:44Z</dcterms:created>
  <dcterms:modified xsi:type="dcterms:W3CDTF">2022-05-08T08:11:16Z</dcterms:modified>
</cp:coreProperties>
</file>