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79" r:id="rId4"/>
    <p:sldMasterId id="2147483691" r:id="rId5"/>
    <p:sldMasterId id="2147483703" r:id="rId6"/>
    <p:sldMasterId id="2147483715" r:id="rId7"/>
  </p:sldMasterIdLst>
  <p:notesMasterIdLst>
    <p:notesMasterId r:id="rId22"/>
  </p:notesMasterIdLst>
  <p:sldIdLst>
    <p:sldId id="257" r:id="rId8"/>
    <p:sldId id="258" r:id="rId9"/>
    <p:sldId id="273" r:id="rId10"/>
    <p:sldId id="261" r:id="rId11"/>
    <p:sldId id="266" r:id="rId12"/>
    <p:sldId id="267" r:id="rId13"/>
    <p:sldId id="265" r:id="rId14"/>
    <p:sldId id="272" r:id="rId15"/>
    <p:sldId id="268" r:id="rId16"/>
    <p:sldId id="270" r:id="rId17"/>
    <p:sldId id="271" r:id="rId18"/>
    <p:sldId id="256" r:id="rId19"/>
    <p:sldId id="262" r:id="rId20"/>
    <p:sldId id="263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7C80"/>
    <a:srgbClr val="FDE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8B2B1-C370-4B85-85BA-F7A5B03ED099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23CF5-7533-4874-AD9D-5B603B22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6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318A014B-FE3B-4911-B401-831165C78D1E}" type="slidenum">
              <a:rPr lang="en-US" altLang="en-US" sz="1200">
                <a:solidFill>
                  <a:prstClr val="black"/>
                </a:solidFill>
              </a:rPr>
              <a:pPr/>
              <a:t>1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79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1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85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72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60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5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3C9DB-CBBB-4025-A149-00CB5B8325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9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21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58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00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D4F8C-9732-4047-B903-0CBD2167BF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80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4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7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7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53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9697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55334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20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20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94FB7AF-5784-4730-8F3A-2E81A60EDA49}" type="slidenum">
              <a:rPr lang="en-US" altLang="en-US" sz="7200">
                <a:solidFill>
                  <a:prstClr val="black"/>
                </a:solidFill>
                <a:latin typeface=".VnAvant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7200">
              <a:solidFill>
                <a:prstClr val="black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3785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20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20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AE551F-192F-454A-8C2F-2637ABE51BE4}" type="slidenum">
              <a:rPr lang="en-US" altLang="en-US" sz="7200">
                <a:solidFill>
                  <a:prstClr val="black"/>
                </a:solidFill>
                <a:latin typeface=".VnAvant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7200">
              <a:solidFill>
                <a:prstClr val="black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07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415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5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554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380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3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4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08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1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6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5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05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97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93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94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09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70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56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34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2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39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03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41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8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112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468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88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1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77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23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29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15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13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56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70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364688"/>
            <a:ext cx="8377019" cy="4414125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06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9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2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5002158"/>
            <a:ext cx="1350150" cy="1000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98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4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2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29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490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7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2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4F59B-6B52-4DEC-AFD7-5B83D9FB4E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2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0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99535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3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3"/>
            <a:r>
              <a:rPr lang="en-US" sz="500" dirty="0">
                <a:solidFill>
                  <a:prstClr val="black"/>
                </a:solidFill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230749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0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0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8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8" r="4837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09563"/>
            <a:ext cx="67818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3" b="-192"/>
          <a:stretch>
            <a:fillRect/>
          </a:stretch>
        </p:blipFill>
        <p:spPr bwMode="auto">
          <a:xfrm>
            <a:off x="5130800" y="401638"/>
            <a:ext cx="1797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7"/>
          <p:cNvSpPr txBox="1">
            <a:spLocks noChangeArrowheads="1"/>
          </p:cNvSpPr>
          <p:nvPr/>
        </p:nvSpPr>
        <p:spPr bwMode="auto">
          <a:xfrm rot="349897">
            <a:off x="320675" y="1758950"/>
            <a:ext cx="446405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200" b="1">
                <a:solidFill>
                  <a:srgbClr val="00B050"/>
                </a:solidFill>
                <a:latin typeface="HP001 4 hàng" pitchFamily="34" charset="0"/>
                <a:ea typeface="SimSun" pitchFamily="2" charset="-122"/>
              </a:rPr>
              <a:t>Chào mừng các con </a:t>
            </a:r>
            <a:r>
              <a:rPr lang="vi-VN" altLang="zh-CN" sz="4200" b="1">
                <a:solidFill>
                  <a:srgbClr val="00B050"/>
                </a:solidFill>
                <a:latin typeface="HP001 4 hàng" pitchFamily="34" charset="0"/>
              </a:rPr>
              <a:t>đế</a:t>
            </a:r>
            <a:r>
              <a:rPr lang="en-US" altLang="zh-CN" sz="4200" b="1">
                <a:solidFill>
                  <a:srgbClr val="00B050"/>
                </a:solidFill>
                <a:latin typeface="HP001 4 hàng" pitchFamily="34" charset="0"/>
                <a:ea typeface="SimSun" pitchFamily="2" charset="-122"/>
              </a:rPr>
              <a:t>n với tiết học Tiếng Việt</a:t>
            </a:r>
            <a:endParaRPr lang="zh-CN" altLang="en-US" sz="4200" b="1">
              <a:solidFill>
                <a:srgbClr val="00B050"/>
              </a:solidFill>
              <a:latin typeface="HP001 4 hàng" pitchFamily="34" charset="0"/>
              <a:ea typeface="SimSun" pitchFamily="2" charset="-122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712">
            <a:off x="4740663" y="1409491"/>
            <a:ext cx="4419600" cy="310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76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7150"/>
            <a:ext cx="8763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vi-VN" sz="2500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– 3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tỉnh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phố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500" i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385" r="100000">
                        <a14:foregroundMark x1="10000" y1="30625" x2="8077" y2="44375"/>
                        <a14:foregroundMark x1="43846" y1="45313" x2="51538" y2="46563"/>
                        <a14:foregroundMark x1="44231" y1="61250" x2="53462" y2="65938"/>
                        <a14:foregroundMark x1="57308" y1="60313" x2="46154" y2="67813"/>
                        <a14:foregroundMark x1="1923" y1="82188" x2="96923" y2="80625"/>
                        <a14:foregroundMark x1="28462" y1="87188" x2="76154" y2="94688"/>
                        <a14:foregroundMark x1="28462" y1="91563" x2="41923" y2="92188"/>
                        <a14:foregroundMark x1="18077" y1="97188" x2="22308" y2="95313"/>
                        <a14:foregroundMark x1="52308" y1="13125" x2="54231" y2="58750"/>
                        <a14:foregroundMark x1="76923" y1="26250" x2="71923" y2="65000"/>
                        <a14:foregroundMark x1="83846" y1="44375" x2="71154" y2="61563"/>
                        <a14:foregroundMark x1="41538" y1="69688" x2="49615" y2="75625"/>
                        <a14:foregroundMark x1="18462" y1="15937" x2="10000" y2="32500"/>
                        <a14:foregroundMark x1="12308" y1="46875" x2="20769" y2="54688"/>
                        <a14:foregroundMark x1="26923" y1="94688" x2="39615" y2="93125"/>
                        <a14:foregroundMark x1="55385" y1="88438" x2="71923" y2="90313"/>
                        <a14:foregroundMark x1="25769" y1="69688" x2="34231" y2="88438"/>
                        <a14:foregroundMark x1="87308" y1="44375" x2="81538" y2="5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52750"/>
            <a:ext cx="1771705" cy="2180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827074"/>
            <a:ext cx="1771705" cy="2316427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89906" y="1200150"/>
            <a:ext cx="7848599" cy="1027371"/>
          </a:xfrm>
          <a:prstGeom prst="wedgeRoundRectCallout">
            <a:avLst>
              <a:gd name="adj1" fmla="val -35868"/>
              <a:gd name="adj2" fmla="val 102487"/>
              <a:gd name="adj3" fmla="val 16667"/>
            </a:avLst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Minh,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Ninh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Lào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Cai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Nẵng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514350"/>
            <a:ext cx="16764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Nội</a:t>
            </a:r>
            <a:endParaRPr lang="vi-VN" sz="2500" i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396712"/>
            <a:ext cx="4724400" cy="265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6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079" y="41210"/>
            <a:ext cx="6172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b="1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vi-VN" sz="25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7170" y="490648"/>
            <a:ext cx="56002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lang="vi-VN" sz="25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01" y="1363424"/>
            <a:ext cx="3794497" cy="319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563" y="1552584"/>
            <a:ext cx="5597237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còng 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ợ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 mưa</a:t>
            </a:r>
          </a:p>
          <a:p>
            <a:pPr algn="ctr">
              <a:lnSpc>
                <a:spcPct val="13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tôm cái tép đi đưa bà còng.</a:t>
            </a:r>
          </a:p>
          <a:p>
            <a:pPr algn="ctr">
              <a:lnSpc>
                <a:spcPct val="13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bà đến quãng đường cong</a:t>
            </a:r>
          </a:p>
          <a:p>
            <a:pPr algn="ctr">
              <a:lnSpc>
                <a:spcPct val="13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bà vào tận 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ngõ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 nhà bà.</a:t>
            </a:r>
          </a:p>
          <a:p>
            <a:pPr algn="r">
              <a:lnSpc>
                <a:spcPct val="130000"/>
              </a:lnSpc>
            </a:pPr>
            <a:r>
              <a:rPr lang="vi-VN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(Ca dao</a:t>
            </a:r>
            <a:r>
              <a:rPr lang="vi-VN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4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801" y="1632742"/>
            <a:ext cx="380999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2801" y="1647339"/>
            <a:ext cx="380999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76600" y="3333750"/>
            <a:ext cx="380999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3350"/>
            <a:ext cx="8458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iu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iêu</a:t>
            </a:r>
            <a:r>
              <a:rPr lang="en-US" sz="2500" i="1" kern="0" dirty="0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2500" kern="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5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500" kern="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5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229">
            <a:off x="227610" y="1581150"/>
            <a:ext cx="2667000" cy="104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85" y="1144883"/>
            <a:ext cx="3189515" cy="177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83847"/>
            <a:ext cx="2352026" cy="14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2643" y="3341231"/>
            <a:ext cx="244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1436" y="3407251"/>
            <a:ext cx="581247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3333750"/>
            <a:ext cx="244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7011" y="3407251"/>
            <a:ext cx="581247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6440" y="3333750"/>
            <a:ext cx="244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93626" y="3399770"/>
            <a:ext cx="712174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5" y="3724546"/>
            <a:ext cx="1513551" cy="1418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29" y="3536436"/>
            <a:ext cx="1868645" cy="175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7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  <p:bldP spid="9" grpId="1" animBg="1"/>
      <p:bldP spid="10" grpId="0"/>
      <p:bldP spid="11" grpId="0" animBg="1"/>
      <p:bldP spid="11" grpId="1" animBg="1"/>
      <p:bldP spid="12" grpId="0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0" y="274638"/>
            <a:ext cx="91440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2" t="69267" r="-841" b="2336"/>
          <a:stretch>
            <a:fillRect/>
          </a:stretch>
        </p:blipFill>
        <p:spPr bwMode="auto">
          <a:xfrm>
            <a:off x="4035425" y="1012825"/>
            <a:ext cx="4379913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68288"/>
            <a:ext cx="5200650" cy="521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3" b="-192"/>
          <a:stretch>
            <a:fillRect/>
          </a:stretch>
        </p:blipFill>
        <p:spPr bwMode="auto">
          <a:xfrm>
            <a:off x="6913563" y="579438"/>
            <a:ext cx="1797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6613"/>
            <a:ext cx="622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7"/>
          <p:cNvSpPr txBox="1">
            <a:spLocks noChangeArrowheads="1"/>
          </p:cNvSpPr>
          <p:nvPr/>
        </p:nvSpPr>
        <p:spPr bwMode="auto">
          <a:xfrm>
            <a:off x="1219200" y="1581150"/>
            <a:ext cx="35591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7" tIns="34289" rIns="68567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>
                <a:solidFill>
                  <a:srgbClr val="00B050"/>
                </a:solidFill>
                <a:latin typeface="Arial-Rounded" pitchFamily="34" charset="0"/>
                <a:ea typeface="SimSun" pitchFamily="2" charset="-122"/>
              </a:rPr>
              <a:t>Củng cố và dặn dò</a:t>
            </a:r>
            <a:endParaRPr lang="zh-CN" altLang="en-US" sz="5500" b="1">
              <a:solidFill>
                <a:srgbClr val="00B05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042005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5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5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5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r="1759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Hình ảnh Gia đình Gia đình Gia đình Năm Du Lịch, Clipart Gia đình, Du Lịch,  Ngày Lễ miễn phí tải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38350"/>
            <a:ext cx="25146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4"/>
          <p:cNvSpPr txBox="1">
            <a:spLocks noChangeArrowheads="1"/>
          </p:cNvSpPr>
          <p:nvPr/>
        </p:nvSpPr>
        <p:spPr bwMode="auto">
          <a:xfrm>
            <a:off x="228600" y="133350"/>
            <a:ext cx="4972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0" tIns="34289" rIns="68570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>
                <a:solidFill>
                  <a:srgbClr val="00B0F0"/>
                </a:solidFill>
                <a:latin typeface="Arial-Rounded" pitchFamily="34" charset="0"/>
                <a:ea typeface="SimSun" pitchFamily="2" charset="-122"/>
              </a:rPr>
              <a:t>Tạm biệt và hẹn gặp lại</a:t>
            </a:r>
            <a:endParaRPr lang="zh-CN" altLang="en-US" sz="5500" b="1">
              <a:solidFill>
                <a:srgbClr val="00B0F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90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30480" y="274638"/>
            <a:ext cx="91440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3" b="-192"/>
          <a:stretch>
            <a:fillRect/>
          </a:stretch>
        </p:blipFill>
        <p:spPr bwMode="auto">
          <a:xfrm>
            <a:off x="6913563" y="579438"/>
            <a:ext cx="1797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33700" y="274638"/>
            <a:ext cx="32766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8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19200" y="1276350"/>
            <a:ext cx="7034213" cy="130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6" rIns="68564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3600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 – viết</a:t>
            </a:r>
            <a:endParaRPr lang="en-GB" sz="3600" dirty="0" smtClean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44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GB" sz="44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GB" sz="44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miền</a:t>
            </a:r>
            <a:r>
              <a:rPr lang="en-GB" sz="44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44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</a:t>
            </a:r>
            <a:r>
              <a:rPr lang="vi-VN" sz="44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endParaRPr lang="en-US" sz="44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13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1"/>
            <a:ext cx="1653064" cy="12459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64153" y="-333764"/>
            <a:ext cx="1463040" cy="132802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0737" y="2800350"/>
            <a:ext cx="2331335" cy="2819287"/>
          </a:xfrm>
          <a:prstGeom prst="rect">
            <a:avLst/>
          </a:prstGeom>
        </p:spPr>
      </p:pic>
      <p:sp>
        <p:nvSpPr>
          <p:cNvPr id="11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2438400" y="779646"/>
            <a:ext cx="7629850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YÊU CẦU CẦN ĐẠT</a:t>
            </a:r>
            <a:endParaRPr kumimoji="0" lang="vi-VN" sz="359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15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990600" y="1536053"/>
            <a:ext cx="7408218" cy="1524208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Nghe – viết đúng chính tả một </a:t>
            </a: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các miền đất nước”.</a:t>
            </a:r>
            <a:endParaRPr kumimoji="0" lang="en-US" sz="23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1085135" y="3374778"/>
            <a:ext cx="7325905" cy="1330572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2. Biết viết hoa tên </a:t>
            </a:r>
            <a:r>
              <a:rPr lang="en-US" sz="2399" b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địa lí</a:t>
            </a: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,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làm đúng các bài tập chính tả phân biệt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</a:t>
            </a: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/tr, iu/iêu.</a:t>
            </a:r>
            <a:endParaRPr kumimoji="0" lang="en-US" sz="23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0" y="274638"/>
            <a:ext cx="91440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appy Cute Kid Boy Learning in School Stock Vector - Illustration of kids,  education: 16643064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" b="100000" l="3063" r="98813">
                        <a14:foregroundMark x1="23563" y1="15148" x2="46813" y2="42980"/>
                        <a14:foregroundMark x1="24875" y1="12069" x2="27688" y2="12808"/>
                        <a14:foregroundMark x1="39375" y1="24631" x2="57188" y2="51108"/>
                        <a14:foregroundMark x1="86563" y1="18842" x2="92688" y2="41379"/>
                        <a14:foregroundMark x1="91750" y1="19335" x2="89375" y2="28571"/>
                        <a14:foregroundMark x1="86188" y1="14409" x2="86188" y2="14409"/>
                        <a14:foregroundMark x1="92438" y1="13916" x2="92438" y2="13916"/>
                        <a14:foregroundMark x1="12250" y1="32512" x2="17688" y2="37192"/>
                        <a14:foregroundMark x1="16250" y1="31650" x2="19813" y2="34852"/>
                        <a14:foregroundMark x1="86188" y1="17241" x2="84438" y2="21182"/>
                        <a14:foregroundMark x1="90813" y1="17857" x2="93375" y2="20197"/>
                        <a14:foregroundMark x1="89875" y1="16749" x2="92813" y2="16749"/>
                        <a14:foregroundMark x1="84063" y1="18103" x2="85125" y2="29310"/>
                        <a14:foregroundMark x1="19125" y1="26478" x2="21813" y2="28325"/>
                        <a14:foregroundMark x1="11000" y1="28325" x2="13375" y2="25739"/>
                        <a14:foregroundMark x1="10813" y1="27463" x2="11000" y2="31281"/>
                        <a14:foregroundMark x1="10188" y1="27217" x2="1387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819150"/>
            <a:ext cx="8568341" cy="450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512321" y="0"/>
            <a:ext cx="4119357" cy="1177207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86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351" y="55520"/>
            <a:ext cx="203365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3">
              <a:lnSpc>
                <a:spcPts val="2500"/>
              </a:lnSpc>
            </a:pPr>
            <a:r>
              <a:rPr lang="vi-VN" sz="2500" b="1" dirty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500" b="1" dirty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Nghe - viết</a:t>
            </a:r>
            <a:r>
              <a:rPr lang="vi-VN" sz="25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5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574810" y="209549"/>
            <a:ext cx="5059424" cy="64632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333">
              <a:lnSpc>
                <a:spcPct val="150000"/>
              </a:lnSpc>
            </a:pP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miền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đấ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 n</a:t>
            </a:r>
            <a:r>
              <a:rPr lang="vi-VN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l-GR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099599" y="1058456"/>
            <a:ext cx="8371785" cy="3645001"/>
            <a:chOff x="1799332" y="1828793"/>
            <a:chExt cx="4621035" cy="3645001"/>
          </a:xfrm>
        </p:grpSpPr>
        <p:sp>
          <p:nvSpPr>
            <p:cNvPr id="70" name="TextBox 69"/>
            <p:cNvSpPr txBox="1"/>
            <p:nvPr/>
          </p:nvSpPr>
          <p:spPr>
            <a:xfrm>
              <a:off x="2177878" y="1828793"/>
              <a:ext cx="3695700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3"/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Dù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ai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đ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i</a:t>
              </a:r>
              <a:r>
                <a: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ng</a:t>
              </a:r>
              <a:r>
                <a:rPr lang="vi-VN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ư</a:t>
              </a:r>
              <a:r>
                <a:rPr lang="el-GR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ϑ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về</a:t>
              </a:r>
              <a:r>
                <a: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xuċ</a:t>
              </a:r>
              <a:endParaRPr lang="en-US" sz="235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99332" y="2279443"/>
              <a:ext cx="3695700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3"/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Nhớ</a:t>
              </a:r>
              <a:r>
                <a: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G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iỗ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ổ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mùng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M</a:t>
              </a:r>
              <a:r>
                <a:rPr lang="vi-VN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ưƟ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tháng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Ba. </a:t>
              </a:r>
              <a:endParaRPr lang="en-US" sz="235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799332" y="3188325"/>
              <a:ext cx="4621035" cy="2285469"/>
              <a:chOff x="1526282" y="575777"/>
              <a:chExt cx="4621035" cy="2285469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820707" y="575777"/>
                <a:ext cx="432661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</a:t>
                </a:r>
                <a:r>
                  <a:rPr lang="vi-VN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ườ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ng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vô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xứ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Nghệ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quanh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quanh</a:t>
                </a:r>
                <a:endPara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526282" y="1035358"/>
                <a:ext cx="369570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Non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xanh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n</a:t>
                </a:r>
                <a:r>
                  <a:rPr lang="vi-VN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</a:t>
                </a:r>
                <a:r>
                  <a:rPr lang="el-GR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ϐ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biếc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nh</a:t>
                </a:r>
                <a:r>
                  <a:rPr lang="vi-VN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tranh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hƦ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vi-VN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đồ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.</a:t>
                </a:r>
                <a:endPara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862768" y="1959445"/>
                <a:ext cx="288627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Đồng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Tháp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M</a:t>
                </a:r>
                <a:r>
                  <a:rPr lang="vi-VN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ưƟ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cò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bay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thẳng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cánh</a:t>
                </a:r>
                <a:endPara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878683" y="2407276"/>
                <a:ext cx="288627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</a:t>
                </a:r>
                <a:r>
                  <a:rPr lang="vi-VN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</a:t>
                </a:r>
                <a:r>
                  <a:rPr lang="el-GR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ϐ</a:t>
                </a:r>
                <a:r>
                  <a:rPr lang="en-US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Tháp</a:t>
                </a:r>
                <a:r>
                  <a:rPr lang="en-US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M</a:t>
                </a:r>
                <a:r>
                  <a:rPr lang="vi-VN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ưƟ</a:t>
                </a:r>
                <a:r>
                  <a:rPr lang="en-US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lóng</a:t>
                </a:r>
                <a:r>
                  <a:rPr lang="en-US" sz="23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lánh</a:t>
                </a:r>
                <a:r>
                  <a:rPr lang="en-US" sz="23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cá</a:t>
                </a:r>
                <a:r>
                  <a:rPr lang="en-US" sz="23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tôm</a:t>
                </a:r>
                <a:r>
                  <a:rPr lang="en-US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. </a:t>
                </a:r>
                <a:endParaRPr lang="en-US" sz="23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cxnSp>
        <p:nvCxnSpPr>
          <p:cNvPr id="73" name="Straight Connector 72"/>
          <p:cNvCxnSpPr/>
          <p:nvPr/>
        </p:nvCxnSpPr>
        <p:spPr>
          <a:xfrm>
            <a:off x="4209721" y="742950"/>
            <a:ext cx="28607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3"/>
          <p:cNvSpPr/>
          <p:nvPr/>
        </p:nvSpPr>
        <p:spPr>
          <a:xfrm>
            <a:off x="76200" y="1594837"/>
            <a:ext cx="1066800" cy="2729513"/>
          </a:xfrm>
          <a:prstGeom prst="roundRect">
            <a:avLst/>
          </a:prstGeom>
          <a:solidFill>
            <a:srgbClr val="FDEEE3"/>
          </a:solidFill>
          <a:ln>
            <a:solidFill>
              <a:srgbClr val="FF7C8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33"/>
            <a:r>
              <a:rPr lang="en-US" sz="2000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843081" y="1387460"/>
            <a:ext cx="25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161543" y="1806836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3681281" y="1809750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190579" y="1803922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497275" y="1801008"/>
            <a:ext cx="393806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7186481" y="1819203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75070" y="2721236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446228" y="2724150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182751" y="3177987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766880" y="4090163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531965" y="4110923"/>
            <a:ext cx="3050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802894" y="4533251"/>
            <a:ext cx="275872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610328" y="4536165"/>
            <a:ext cx="275872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362824" y="4536165"/>
            <a:ext cx="275872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374381" y="4095750"/>
            <a:ext cx="3274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0" y="274638"/>
            <a:ext cx="91440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200400" y="158129"/>
            <a:ext cx="4343400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VIẾT TỪ KHÓ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28108" y="2933376"/>
            <a:ext cx="2544984" cy="756910"/>
            <a:chOff x="838200" y="1123951"/>
            <a:chExt cx="2133600" cy="756910"/>
          </a:xfrm>
        </p:grpSpPr>
        <p:pic>
          <p:nvPicPr>
            <p:cNvPr id="13" name="图片 1">
              <a:extLst>
                <a:ext uri="{FF2B5EF4-FFF2-40B4-BE49-F238E27FC236}">
                  <a16:creationId xmlns:a16="http://schemas.microsoft.com/office/drawing/2014/main" id="{21917DAE-42BB-4114-BA4A-1F98F16E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23951"/>
              <a:ext cx="2133600" cy="75691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02561" y="1295725"/>
              <a:ext cx="187162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 err="1">
                  <a:latin typeface="HP001 4 hàng" panose="020B0603050302020204" pitchFamily="34" charset="0"/>
                </a:rPr>
                <a:t>t</a:t>
              </a:r>
              <a:r>
                <a:rPr lang="en-US" sz="2800" b="1" dirty="0" err="1" smtClean="0">
                  <a:latin typeface="HP001 4 hàng" panose="020B0603050302020204" pitchFamily="34" charset="0"/>
                </a:rPr>
                <a:t>ranh</a:t>
              </a:r>
              <a:r>
                <a:rPr lang="en-US" sz="28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 smtClean="0">
                  <a:latin typeface="HP001 4 hàng" panose="020B0603050302020204" pitchFamily="34" charset="0"/>
                </a:rPr>
                <a:t>họa</a:t>
              </a:r>
              <a:r>
                <a:rPr lang="en-US" sz="2800" b="1" dirty="0" smtClean="0">
                  <a:latin typeface="HP001 4 hàng" panose="020B0603050302020204" pitchFamily="34" charset="0"/>
                </a:rPr>
                <a:t> </a:t>
              </a:r>
              <a:r>
                <a:rPr lang="vi-VN" sz="2800" b="1" dirty="0">
                  <a:latin typeface="HP001 4 hàng" panose="020B0603050302020204" pitchFamily="34" charset="0"/>
                </a:rPr>
                <a:t>đồ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08818" y="2330614"/>
            <a:ext cx="2133600" cy="756910"/>
            <a:chOff x="838200" y="1123951"/>
            <a:chExt cx="2133600" cy="756910"/>
          </a:xfrm>
        </p:grpSpPr>
        <p:pic>
          <p:nvPicPr>
            <p:cNvPr id="16" name="图片 1">
              <a:extLst>
                <a:ext uri="{FF2B5EF4-FFF2-40B4-BE49-F238E27FC236}">
                  <a16:creationId xmlns:a16="http://schemas.microsoft.com/office/drawing/2014/main" id="{21917DAE-42BB-4114-BA4A-1F98F16E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23951"/>
              <a:ext cx="2133600" cy="75691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69186" y="1299067"/>
              <a:ext cx="1871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HP001 4 hàng" panose="020B0603050302020204" pitchFamily="34" charset="0"/>
                </a:rPr>
                <a:t>n</a:t>
              </a:r>
              <a:r>
                <a:rPr lang="vi-VN" sz="2800" b="1" dirty="0" smtClean="0">
                  <a:latin typeface="HP001 4 hàng" panose="020B0603050302020204" pitchFamily="34" charset="0"/>
                </a:rPr>
                <a:t>ư</a:t>
              </a:r>
              <a:r>
                <a:rPr lang="el-GR" sz="2800" b="1" dirty="0" smtClean="0">
                  <a:latin typeface="HP001 4 hàng" panose="020B0603050302020204" pitchFamily="34" charset="0"/>
                </a:rPr>
                <a:t>ϐ</a:t>
              </a:r>
              <a:r>
                <a:rPr lang="en-US" sz="28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biếc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78298" y="1115189"/>
            <a:ext cx="2133600" cy="756910"/>
            <a:chOff x="838200" y="1123951"/>
            <a:chExt cx="2133600" cy="756910"/>
          </a:xfrm>
        </p:grpSpPr>
        <p:pic>
          <p:nvPicPr>
            <p:cNvPr id="19" name="图片 1">
              <a:extLst>
                <a:ext uri="{FF2B5EF4-FFF2-40B4-BE49-F238E27FC236}">
                  <a16:creationId xmlns:a16="http://schemas.microsoft.com/office/drawing/2014/main" id="{21917DAE-42BB-4114-BA4A-1F98F16E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23951"/>
              <a:ext cx="2133600" cy="75691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02561" y="1240796"/>
              <a:ext cx="1871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HP001 4 hàng" panose="020B0603050302020204" pitchFamily="34" charset="0"/>
                </a:rPr>
                <a:t>về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 smtClean="0">
                  <a:latin typeface="HP001 4 hàng" panose="020B0603050302020204" pitchFamily="34" charset="0"/>
                </a:rPr>
                <a:t>xuċ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77761" y="2217031"/>
            <a:ext cx="2133600" cy="756910"/>
            <a:chOff x="838200" y="1123951"/>
            <a:chExt cx="2133600" cy="756910"/>
          </a:xfrm>
        </p:grpSpPr>
        <p:pic>
          <p:nvPicPr>
            <p:cNvPr id="22" name="图片 1">
              <a:extLst>
                <a:ext uri="{FF2B5EF4-FFF2-40B4-BE49-F238E27FC236}">
                  <a16:creationId xmlns:a16="http://schemas.microsoft.com/office/drawing/2014/main" id="{21917DAE-42BB-4114-BA4A-1F98F16E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23951"/>
              <a:ext cx="2133600" cy="75691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2561" y="1342560"/>
              <a:ext cx="187162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 err="1">
                  <a:latin typeface="HP001 4 hàng" panose="020B0603050302020204" pitchFamily="34" charset="0"/>
                </a:rPr>
                <a:t>l</a:t>
              </a:r>
              <a:r>
                <a:rPr lang="en-US" sz="2800" b="1" dirty="0" err="1" smtClean="0">
                  <a:latin typeface="HP001 4 hàng" panose="020B0603050302020204" pitchFamily="34" charset="0"/>
                </a:rPr>
                <a:t>óng</a:t>
              </a:r>
              <a:r>
                <a:rPr lang="en-US" sz="28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lánh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25462" y="933450"/>
            <a:ext cx="2133600" cy="900549"/>
            <a:chOff x="838200" y="1123951"/>
            <a:chExt cx="2133600" cy="756910"/>
          </a:xfrm>
        </p:grpSpPr>
        <p:pic>
          <p:nvPicPr>
            <p:cNvPr id="25" name="图片 1">
              <a:extLst>
                <a:ext uri="{FF2B5EF4-FFF2-40B4-BE49-F238E27FC236}">
                  <a16:creationId xmlns:a16="http://schemas.microsoft.com/office/drawing/2014/main" id="{21917DAE-42BB-4114-BA4A-1F98F16E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23951"/>
              <a:ext cx="2133600" cy="75691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02561" y="1324644"/>
              <a:ext cx="1871627" cy="4397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 err="1">
                  <a:latin typeface="HP001 4 hàng" panose="020B0603050302020204" pitchFamily="34" charset="0"/>
                </a:rPr>
                <a:t>x</a:t>
              </a:r>
              <a:r>
                <a:rPr lang="en-US" sz="2800" b="1" dirty="0" err="1" smtClean="0">
                  <a:latin typeface="HP001 4 hàng" panose="020B0603050302020204" pitchFamily="34" charset="0"/>
                </a:rPr>
                <a:t>ứ</a:t>
              </a:r>
              <a:r>
                <a:rPr lang="en-US" sz="28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Nghệ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27" name="Picture 2" descr="Cute Paragraph Pictur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4" y="-4520"/>
            <a:ext cx="2160082" cy="22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23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0" y="558654"/>
            <a:ext cx="9144000" cy="458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27" y="-323850"/>
            <a:ext cx="4279073" cy="443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8207"/>
            <a:ext cx="4571929" cy="4084256"/>
          </a:xfrm>
          <a:prstGeom prst="rect">
            <a:avLst/>
          </a:prstGeom>
        </p:spPr>
      </p:pic>
      <p:sp>
        <p:nvSpPr>
          <p:cNvPr id="12" name="文本框 49"/>
          <p:cNvSpPr txBox="1">
            <a:spLocks noChangeArrowheads="1"/>
          </p:cNvSpPr>
          <p:nvPr/>
        </p:nvSpPr>
        <p:spPr bwMode="auto">
          <a:xfrm>
            <a:off x="5968626" y="1288399"/>
            <a:ext cx="2312076" cy="121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 VỞ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9788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574810" y="209549"/>
            <a:ext cx="5059424" cy="64632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33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Nghe</a:t>
            </a:r>
            <a:r>
              <a:rPr kumimoji="0" lang="en-GB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GB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đấ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 n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kumimoji="0" lang="el-GR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ϐ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099599" y="1058456"/>
            <a:ext cx="8371785" cy="3645001"/>
            <a:chOff x="1799332" y="1828793"/>
            <a:chExt cx="4621035" cy="3645001"/>
          </a:xfrm>
        </p:grpSpPr>
        <p:sp>
          <p:nvSpPr>
            <p:cNvPr id="70" name="TextBox 69"/>
            <p:cNvSpPr txBox="1"/>
            <p:nvPr/>
          </p:nvSpPr>
          <p:spPr>
            <a:xfrm>
              <a:off x="2177878" y="1828793"/>
              <a:ext cx="3695700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Dù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ai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vi-VN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đ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i</a:t>
              </a:r>
              <a:r>
                <a: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ng</a:t>
              </a:r>
              <a:r>
                <a:rPr kumimoji="0" lang="vi-VN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ư</a:t>
              </a:r>
              <a:r>
                <a:rPr kumimoji="0" lang="el-GR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ϑ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về</a:t>
              </a:r>
              <a:r>
                <a: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xuċ</a:t>
              </a:r>
              <a:endParaRPr kumimoji="0" lang="en-US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99332" y="2279443"/>
              <a:ext cx="3695700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Nhớ</a:t>
              </a:r>
              <a:r>
                <a: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ngày</a:t>
              </a:r>
              <a:r>
                <a: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G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iỗ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ổ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mùng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M</a:t>
              </a:r>
              <a:r>
                <a:rPr kumimoji="0" lang="vi-VN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ưƟ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tháng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Ba. </a:t>
              </a:r>
              <a:endParaRPr kumimoji="0" lang="en-US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799332" y="3188325"/>
              <a:ext cx="4621035" cy="2285469"/>
              <a:chOff x="1526282" y="575777"/>
              <a:chExt cx="4621035" cy="2285469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820707" y="575777"/>
                <a:ext cx="432661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</a:t>
                </a:r>
                <a:r>
                  <a:rPr kumimoji="0" lang="vi-VN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ườ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ng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vô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xứ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Nghệ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quanh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quanh</a:t>
                </a:r>
                <a:endPara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526282" y="1035358"/>
                <a:ext cx="369570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Non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xanh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n</a:t>
                </a:r>
                <a:r>
                  <a:rPr kumimoji="0" lang="vi-VN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</a:t>
                </a:r>
                <a:r>
                  <a:rPr kumimoji="0" lang="el-GR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ϐ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biếc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nh</a:t>
                </a:r>
                <a:r>
                  <a:rPr kumimoji="0" lang="vi-VN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tranh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hƦ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đồ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.</a:t>
                </a:r>
                <a:endPara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862768" y="1959445"/>
                <a:ext cx="288627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Đồng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Tháp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M</a:t>
                </a:r>
                <a:r>
                  <a:rPr kumimoji="0" lang="vi-VN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ưƟ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cò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bay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thẳng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cánh</a:t>
                </a:r>
                <a:endPara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878683" y="2407276"/>
                <a:ext cx="288627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</a:t>
                </a:r>
                <a:r>
                  <a:rPr kumimoji="0" lang="vi-VN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</a:t>
                </a:r>
                <a:r>
                  <a:rPr kumimoji="0" lang="el-GR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ϐ</a:t>
                </a:r>
                <a:r>
                  <a:rPr kumimoji="0" lang="en-US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Tháp</a:t>
                </a:r>
                <a:r>
                  <a:rPr kumimoji="0" lang="en-US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M</a:t>
                </a:r>
                <a:r>
                  <a:rPr kumimoji="0" lang="vi-VN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ưƟ</a:t>
                </a:r>
                <a:r>
                  <a:rPr kumimoji="0" lang="en-US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lóng</a:t>
                </a:r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lánh</a:t>
                </a:r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cá</a:t>
                </a:r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tôm</a:t>
                </a:r>
                <a:r>
                  <a:rPr kumimoji="0" lang="en-US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. </a:t>
                </a:r>
                <a:endPara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58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0" y="1563150"/>
            <a:ext cx="9144000" cy="358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2153"/>
          <a:stretch>
            <a:fillRect/>
          </a:stretch>
        </p:blipFill>
        <p:spPr bwMode="auto">
          <a:xfrm>
            <a:off x="4267200" y="908276"/>
            <a:ext cx="4613275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3" b="-192"/>
          <a:stretch>
            <a:fillRect/>
          </a:stretch>
        </p:blipFill>
        <p:spPr bwMode="auto">
          <a:xfrm>
            <a:off x="7346950" y="7669"/>
            <a:ext cx="1797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160034" y="753469"/>
            <a:ext cx="3809363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" name="Right Arrow 11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68761" y="2017470"/>
              <a:ext cx="2787780" cy="707886"/>
            </a:xfrm>
            <a:prstGeom prst="rect">
              <a:avLst/>
            </a:prstGeom>
            <a:solidFill>
              <a:srgbClr val="B2DE82"/>
            </a:solidFill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TẬP</a:t>
              </a:r>
              <a:endParaRPr lang="en-US" sz="40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3273" y="940109"/>
            <a:ext cx="1175787" cy="1225112"/>
            <a:chOff x="2210284" y="3447251"/>
            <a:chExt cx="826089" cy="809063"/>
          </a:xfrm>
        </p:grpSpPr>
        <p:sp>
          <p:nvSpPr>
            <p:cNvPr id="15" name="Oval 14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3449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374</Words>
  <Application>Microsoft Office PowerPoint</Application>
  <PresentationFormat>On-screen Show (16:9)</PresentationFormat>
  <Paragraphs>64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KaiTi</vt:lpstr>
      <vt:lpstr>Times New Roman</vt:lpstr>
      <vt:lpstr>义启小魏楷</vt:lpstr>
      <vt:lpstr>Office Theme</vt:lpstr>
      <vt:lpstr>1_Office Theme</vt:lpstr>
      <vt:lpstr>3_Office 主题</vt:lpstr>
      <vt:lpstr>3_Office Theme</vt:lpstr>
      <vt:lpstr>4_Office Theme</vt:lpstr>
      <vt:lpstr>5_Office Theme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21</cp:revision>
  <dcterms:created xsi:type="dcterms:W3CDTF">2022-01-21T14:57:24Z</dcterms:created>
  <dcterms:modified xsi:type="dcterms:W3CDTF">2022-05-03T05:49:00Z</dcterms:modified>
</cp:coreProperties>
</file>