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79" r:id="rId3"/>
    <p:sldMasterId id="2147483690" r:id="rId4"/>
    <p:sldMasterId id="2147483693" r:id="rId5"/>
  </p:sldMasterIdLst>
  <p:notesMasterIdLst>
    <p:notesMasterId r:id="rId14"/>
  </p:notesMasterIdLst>
  <p:sldIdLst>
    <p:sldId id="272" r:id="rId6"/>
    <p:sldId id="273" r:id="rId7"/>
    <p:sldId id="282" r:id="rId8"/>
    <p:sldId id="256" r:id="rId9"/>
    <p:sldId id="280" r:id="rId10"/>
    <p:sldId id="281" r:id="rId11"/>
    <p:sldId id="277" r:id="rId12"/>
    <p:sldId id="278" r:id="rId13"/>
  </p:sldIdLst>
  <p:sldSz cx="9144000" cy="5143500" type="screen16x9"/>
  <p:notesSz cx="9144000" cy="6858000"/>
  <p:defaultTextStyle>
    <a:defPPr>
      <a:defRPr lang="en-US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6600"/>
    <a:srgbClr val="FF0066"/>
    <a:srgbClr val="FF7C80"/>
    <a:srgbClr val="00CC00"/>
    <a:srgbClr val="FDB9FA"/>
    <a:srgbClr val="FDADF9"/>
    <a:srgbClr val="FFFFAB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3BDE2-0FA2-467A-AB00-A57B7184B16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DFADD-65C9-43A0-B15B-C75DA6265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57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83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96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55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DFADD-65C9-43A0-B15B-C75DA62651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35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DE4D5-D742-4C48-AA44-2604F8C9E2D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90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DE4D5-D742-4C48-AA44-2604F8C9E2D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00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DFADD-65C9-43A0-B15B-C75DA62651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84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DFADD-65C9-43A0-B15B-C75DA62651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2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F0-7B6F-488D-A90C-AEDA706A727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F0-7B6F-488D-A90C-AEDA706A727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5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F0-7B6F-488D-A90C-AEDA706A727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0"/>
            <a:ext cx="6858000" cy="1241822"/>
          </a:xfrm>
        </p:spPr>
        <p:txBody>
          <a:bodyPr lIns="68580" tIns="34290" rIns="68580" bIns="34290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D997B5FA-0921-464F-AAE1-844C04324D75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2022/5/3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565CE74E-AB26-4998-AD42-012C4C1AD076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2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2022/5/3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2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2022/5/3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3"/>
            <a:ext cx="7886700" cy="1862336"/>
          </a:xfrm>
        </p:spPr>
        <p:txBody>
          <a:bodyPr lIns="68580" tIns="34290" rIns="68580" bIns="34290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49928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2022/5/3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3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2022/5/3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2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0"/>
            <a:ext cx="4286250" cy="1036838"/>
          </a:xfrm>
        </p:spPr>
        <p:txBody>
          <a:bodyPr lIns="68580" tIns="34290" rIns="68580" bIns="34290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2022/5/3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1"/>
            <a:ext cx="4286250" cy="889453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03088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2022/5/3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255"/>
            <a:ext cx="3511241" cy="1071121"/>
          </a:xfrm>
        </p:spPr>
        <p:txBody>
          <a:bodyPr lIns="68580" tIns="34290" rIns="68580" bIns="34290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405"/>
            <a:ext cx="3511241" cy="2858691"/>
          </a:xfr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9EFD9D74-47D9-4702-A33C-335B63B48DBF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2022/5/3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FABC47A4-756D-490B-A52F-7D9E2C9FC05F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3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F0-7B6F-488D-A90C-AEDA706A727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5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44"/>
            <a:ext cx="681676" cy="4358879"/>
          </a:xfrm>
        </p:spPr>
        <p:txBody>
          <a:bodyPr vert="eaVert" lIns="68580" tIns="34290" rIns="68580" bIns="3429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7084832" cy="4358879"/>
          </a:xfrm>
        </p:spPr>
        <p:txBody>
          <a:bodyPr vert="eaVert"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2022/5/3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63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2022/5/3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6133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56" tIns="34289" rIns="68556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1400"/>
            </a:lvl1pPr>
            <a:lvl2pPr marL="342758" indent="0" algn="ctr">
              <a:buNone/>
              <a:defRPr sz="1500"/>
            </a:lvl2pPr>
            <a:lvl3pPr marL="685528" indent="0" algn="ctr">
              <a:buNone/>
              <a:defRPr sz="1400"/>
            </a:lvl3pPr>
            <a:lvl4pPr marL="1028292" indent="0" algn="ctr">
              <a:buNone/>
              <a:defRPr sz="1200"/>
            </a:lvl4pPr>
            <a:lvl5pPr marL="1371056" indent="0" algn="ctr">
              <a:buNone/>
              <a:defRPr sz="1200"/>
            </a:lvl5pPr>
            <a:lvl6pPr marL="1713827" indent="0" algn="ctr">
              <a:buNone/>
              <a:defRPr sz="1200"/>
            </a:lvl6pPr>
            <a:lvl7pPr marL="2056583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098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2022/5/3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8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56" tIns="34289" rIns="68556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2022/5/3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7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2022/5/3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56" tIns="34289" rIns="68556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48925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2022/5/3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9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23"/>
            <a:ext cx="3868340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23"/>
            <a:ext cx="3887391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2022/5/3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3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56" tIns="34289" rIns="68556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2022/5/3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17"/>
            <a:ext cx="4286250" cy="889453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75016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2022/5/3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2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65" y="535271"/>
            <a:ext cx="3511241" cy="1071121"/>
          </a:xfrm>
        </p:spPr>
        <p:txBody>
          <a:bodyPr lIns="68556" tIns="34289" rIns="68556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56" tIns="34289" rIns="68556" bIns="34289"/>
          <a:lstStyle>
            <a:lvl1pPr marL="0" indent="0">
              <a:buNone/>
              <a:defRPr sz="2400"/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65" y="1735406"/>
            <a:ext cx="3511241" cy="2858691"/>
          </a:xfrm>
        </p:spPr>
        <p:txBody>
          <a:bodyPr lIns="68556" tIns="34289" rIns="68556" bIns="34289">
            <a:normAutofit/>
          </a:bodyPr>
          <a:lstStyle>
            <a:lvl1pPr marL="0" indent="0">
              <a:buNone/>
              <a:defRPr sz="1400"/>
            </a:lvl1pPr>
            <a:lvl2pPr marL="342758" indent="0">
              <a:buNone/>
              <a:defRPr sz="1100"/>
            </a:lvl2pPr>
            <a:lvl3pPr marL="685528" indent="0">
              <a:buNone/>
              <a:defRPr sz="900"/>
            </a:lvl3pPr>
            <a:lvl4pPr marL="1028292" indent="0">
              <a:buNone/>
              <a:defRPr sz="800"/>
            </a:lvl4pPr>
            <a:lvl5pPr marL="1371056" indent="0">
              <a:buNone/>
              <a:defRPr sz="800"/>
            </a:lvl5pPr>
            <a:lvl6pPr marL="1713827" indent="0">
              <a:buNone/>
              <a:defRPr sz="800"/>
            </a:lvl6pPr>
            <a:lvl7pPr marL="2056583" indent="0">
              <a:buNone/>
              <a:defRPr sz="800"/>
            </a:lvl7pPr>
            <a:lvl8pPr marL="2399340" indent="0">
              <a:buNone/>
              <a:defRPr sz="800"/>
            </a:lvl8pPr>
            <a:lvl9pPr marL="2742098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2022/5/3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8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F0-7B6F-488D-A90C-AEDA706A727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60"/>
            <a:ext cx="681676" cy="4358879"/>
          </a:xfrm>
        </p:spPr>
        <p:txBody>
          <a:bodyPr vert="eaVert" lIns="68556" tIns="34289" rIns="68556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60"/>
            <a:ext cx="7084832" cy="4358879"/>
          </a:xfrm>
        </p:spPr>
        <p:txBody>
          <a:bodyPr vert="eaVert"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2022/5/3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9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2022/5/3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0807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2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9F21F5-ABE3-4D54-BA2B-0B53883C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0511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FB4-6718-4D3A-B582-96184B9ED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2097-52F5-4D3F-A312-BB770D561E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5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FB4-6718-4D3A-B582-96184B9ED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2097-52F5-4D3F-A312-BB770D561E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31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FB4-6718-4D3A-B582-96184B9ED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2097-52F5-4D3F-A312-BB770D561E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7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FB4-6718-4D3A-B582-96184B9ED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2097-52F5-4D3F-A312-BB770D561E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7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FB4-6718-4D3A-B582-96184B9ED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2097-52F5-4D3F-A312-BB770D561E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FB4-6718-4D3A-B582-96184B9ED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2097-52F5-4D3F-A312-BB770D561E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5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F0-7B6F-488D-A90C-AEDA706A727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7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FB4-6718-4D3A-B582-96184B9ED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2097-52F5-4D3F-A312-BB770D561E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6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FB4-6718-4D3A-B582-96184B9ED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2097-52F5-4D3F-A312-BB770D561E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5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FB4-6718-4D3A-B582-96184B9ED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2097-52F5-4D3F-A312-BB770D561E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8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FB4-6718-4D3A-B582-96184B9ED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2097-52F5-4D3F-A312-BB770D561E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5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FB4-6718-4D3A-B582-96184B9ED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2097-52F5-4D3F-A312-BB770D561E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27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F0-7B6F-488D-A90C-AEDA706A727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5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F0-7B6F-488D-A90C-AEDA706A727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8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F0-7B6F-488D-A90C-AEDA706A727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8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F0-7B6F-488D-A90C-AEDA706A727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8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F0-7B6F-488D-A90C-AEDA706A727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2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6EF0-7B6F-488D-A90C-AEDA706A727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7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07"/>
            <a:ext cx="3547586" cy="114646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59576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22"/>
            <a:ext cx="3547586" cy="1165703"/>
          </a:xfrm>
          <a:prstGeom prst="rect">
            <a:avLst/>
          </a:prstGeom>
          <a:noFill/>
        </p:spPr>
        <p:txBody>
          <a:bodyPr wrap="square" lIns="68556" tIns="34289" rIns="68556" bIns="34289" rtlCol="0" anchor="t">
            <a:spAutoFit/>
          </a:bodyPr>
          <a:lstStyle/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4"/>
            <a:ext cx="457200" cy="173121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 defTabSz="914063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125685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52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6" indent="-171386" algn="l" defTabSz="685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5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13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2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62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6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9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2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6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7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9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51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B52EFB4-6718-4D3A-B582-96184B9ED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C142097-52F5-4D3F-A312-BB770D561E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8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4.jpe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10515"/>
            <a:ext cx="8542116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2" b="7792"/>
          <a:stretch/>
        </p:blipFill>
        <p:spPr>
          <a:xfrm>
            <a:off x="300942" y="125730"/>
            <a:ext cx="1207818" cy="1623060"/>
          </a:xfrm>
          <a:prstGeom prst="rect">
            <a:avLst/>
          </a:prstGeom>
        </p:spPr>
      </p:pic>
      <p:pic>
        <p:nvPicPr>
          <p:cNvPr id="7" name="图片 6" descr="图片包含 玩具, LEGO, 矢量图形&#10;&#10;自动生成的说明">
            <a:extLst>
              <a:ext uri="{FF2B5EF4-FFF2-40B4-BE49-F238E27FC236}">
                <a16:creationId xmlns:a16="http://schemas.microsoft.com/office/drawing/2014/main" id="{1DC79841-E8FA-4EB7-9393-FC9DAA35DE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44" y="1084084"/>
            <a:ext cx="3091415" cy="3507094"/>
          </a:xfrm>
          <a:prstGeom prst="rect">
            <a:avLst/>
          </a:prstGeom>
        </p:spPr>
      </p:pic>
      <p:sp>
        <p:nvSpPr>
          <p:cNvPr id="16" name="文本框 17">
            <a:extLst>
              <a:ext uri="{FF2B5EF4-FFF2-40B4-BE49-F238E27FC236}">
                <a16:creationId xmlns:a16="http://schemas.microsoft.com/office/drawing/2014/main" id="{B12091A3-3C70-4596-9388-4586864D7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1" y="1748790"/>
            <a:ext cx="4375040" cy="228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9" rIns="68564" bIns="34289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Chào</a:t>
            </a:r>
            <a:r>
              <a:rPr lang="en-US" altLang="zh-CN" sz="48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mừng</a:t>
            </a:r>
            <a:r>
              <a:rPr lang="en-US" altLang="zh-CN" sz="48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các</a:t>
            </a:r>
            <a:r>
              <a:rPr lang="en-US" altLang="zh-CN" sz="48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con </a:t>
            </a:r>
            <a:r>
              <a:rPr lang="vi-VN" altLang="zh-CN" sz="4800" b="1" dirty="0">
                <a:solidFill>
                  <a:srgbClr val="FF0000"/>
                </a:solidFill>
                <a:latin typeface="HP001 4 hàng"/>
              </a:rPr>
              <a:t>đế</a:t>
            </a:r>
            <a:r>
              <a:rPr lang="en-US" altLang="zh-CN" sz="48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n </a:t>
            </a:r>
            <a:r>
              <a:rPr lang="en-US" altLang="zh-CN" sz="48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với</a:t>
            </a:r>
            <a:r>
              <a:rPr lang="en-US" altLang="zh-CN" sz="48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tiết</a:t>
            </a:r>
            <a:r>
              <a:rPr lang="en-US" altLang="zh-CN" sz="48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học</a:t>
            </a:r>
            <a:r>
              <a:rPr lang="en-US" altLang="zh-CN" sz="48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Tiếng</a:t>
            </a:r>
            <a:r>
              <a:rPr lang="en-US" altLang="zh-CN" sz="48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Việt</a:t>
            </a:r>
            <a:endParaRPr lang="zh-CN" altLang="en-US" sz="4800" b="1" dirty="0">
              <a:solidFill>
                <a:srgbClr val="FF0000"/>
              </a:solidFill>
              <a:latin typeface="HP001 4 hàng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784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152400" y="210515"/>
            <a:ext cx="8839200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77B78F7-AEBD-4548-ADC4-14AC3D74B6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0" t="78964" r="1390" b="-7679"/>
          <a:stretch/>
        </p:blipFill>
        <p:spPr>
          <a:xfrm>
            <a:off x="456279" y="3748934"/>
            <a:ext cx="8386779" cy="1652787"/>
          </a:xfrm>
          <a:prstGeom prst="rect">
            <a:avLst/>
          </a:prstGeom>
        </p:spPr>
      </p:pic>
      <p:pic>
        <p:nvPicPr>
          <p:cNvPr id="9" name="图片 8" descr="图片包含 屏幕截图, 监视器&#10;&#10;自动生成的说明">
            <a:extLst>
              <a:ext uri="{FF2B5EF4-FFF2-40B4-BE49-F238E27FC236}">
                <a16:creationId xmlns:a16="http://schemas.microsoft.com/office/drawing/2014/main" id="{782D14D3-C2BB-4ACA-BAE4-E215504513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933450"/>
            <a:ext cx="10172700" cy="65353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66800" y="1066103"/>
            <a:ext cx="7391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u="sng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u="sng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en-US" sz="2800" u="sng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600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tập</a:t>
            </a:r>
          </a:p>
          <a:p>
            <a:pPr algn="ctr"/>
            <a:r>
              <a:rPr lang="en-US" sz="3600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 rộng vốn từ về sản phẩm các miền đất nước; Câu giới thiệu</a:t>
            </a:r>
            <a:endParaRPr lang="en-US" sz="3600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67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152400" y="210515"/>
            <a:ext cx="8839200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77B78F7-AEBD-4548-ADC4-14AC3D74B6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0" t="78964" r="1390" b="-7679"/>
          <a:stretch/>
        </p:blipFill>
        <p:spPr>
          <a:xfrm>
            <a:off x="456279" y="3748934"/>
            <a:ext cx="8386779" cy="16527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48564E-8A95-4665-8411-626122B902A1}"/>
              </a:ext>
            </a:extLst>
          </p:cNvPr>
          <p:cNvSpPr txBox="1"/>
          <p:nvPr/>
        </p:nvSpPr>
        <p:spPr>
          <a:xfrm>
            <a:off x="512589" y="278055"/>
            <a:ext cx="7641656" cy="900238"/>
          </a:xfrm>
          <a:prstGeom prst="rect">
            <a:avLst/>
          </a:prstGeom>
          <a:noFill/>
        </p:spPr>
        <p:txBody>
          <a:bodyPr wrap="square" lIns="68553" tIns="34286" rIns="68553" bIns="34286" rtlCol="0">
            <a:spAutoFit/>
          </a:bodyPr>
          <a:lstStyle/>
          <a:p>
            <a:pPr algn="ctr" defTabSz="342569"/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cầu cần đạt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Hình chữ nhật: Góc Tròn 2">
            <a:extLst>
              <a:ext uri="{FF2B5EF4-FFF2-40B4-BE49-F238E27FC236}">
                <a16:creationId xmlns:a16="http://schemas.microsoft.com/office/drawing/2014/main" id="{C80951C1-5E30-47CC-806F-235746522BFF}"/>
              </a:ext>
            </a:extLst>
          </p:cNvPr>
          <p:cNvSpPr/>
          <p:nvPr/>
        </p:nvSpPr>
        <p:spPr>
          <a:xfrm>
            <a:off x="914400" y="1245844"/>
            <a:ext cx="7696200" cy="923049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126"/>
            <a:r>
              <a:rPr lang="en-US" sz="2399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399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 về các sản phẩm ở các miền đất nước.</a:t>
            </a:r>
            <a:endParaRPr lang="en-US" sz="2399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: Góc Tròn 3">
            <a:extLst>
              <a:ext uri="{FF2B5EF4-FFF2-40B4-BE49-F238E27FC236}">
                <a16:creationId xmlns:a16="http://schemas.microsoft.com/office/drawing/2014/main" id="{B4A57ACB-AC00-44D8-A227-E199238C3085}"/>
              </a:ext>
            </a:extLst>
          </p:cNvPr>
          <p:cNvSpPr/>
          <p:nvPr/>
        </p:nvSpPr>
        <p:spPr>
          <a:xfrm>
            <a:off x="914400" y="2463613"/>
            <a:ext cx="7696200" cy="9906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26"/>
            <a:r>
              <a:rPr lang="en-US" sz="2399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  <a:r>
              <a:rPr lang="en-US" sz="2399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 Biết </a:t>
            </a:r>
            <a:r>
              <a:rPr lang="en-US" sz="2399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đặt câu giới thiệu theo yêu cầu. </a:t>
            </a:r>
            <a:endParaRPr lang="en-US" sz="2399" b="1" i="1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044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783534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37698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từ ngữ chỉ sự vật tương ứng với mỗi lời giải thích dưới đây</a:t>
            </a:r>
            <a:r>
              <a:rPr lang="vi-VN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438150"/>
            <a:ext cx="78486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Món ăn gồm bánh phở và thịt, chan nước dùng</a:t>
            </a:r>
            <a:r>
              <a:rPr lang="vi-VN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962150"/>
            <a:ext cx="8763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vi-VN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Đồ chơi dân gian, được nặn bằng bột màu hấp chín, thường có hình con vật.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1581150"/>
            <a:ext cx="5344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Trang phục truyền thống của Việt Nam.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871776"/>
            <a:ext cx="8153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vi-VN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Vật dùng để đội đầu, che mưa nắng, thường làm bằng lá, có hình chóp.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68" y="2767493"/>
            <a:ext cx="8447432" cy="182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67476" y="4588728"/>
            <a:ext cx="1718524" cy="480981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946761" y="4573096"/>
            <a:ext cx="1718524" cy="480981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Phở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867393" y="4585515"/>
            <a:ext cx="1718524" cy="480981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d.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Tò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he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00175" y="4588728"/>
            <a:ext cx="1718524" cy="480981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10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/>
      <p:bldP spid="7" grpId="0"/>
      <p:bldP spid="12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87" y="3497834"/>
            <a:ext cx="1973355" cy="16000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6200" y="57150"/>
            <a:ext cx="9220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5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vi-VN" sz="2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 hợp từ ngữ ở cột A với từ ngữ ở cột B để tạo </a:t>
            </a:r>
            <a:r>
              <a:rPr lang="vi-VN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vi-VN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5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41699" y="585191"/>
            <a:ext cx="533400" cy="503144"/>
          </a:xfrm>
          <a:prstGeom prst="ellipse">
            <a:avLst/>
          </a:prstGeom>
          <a:solidFill>
            <a:srgbClr val="FFE7FF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5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endParaRPr lang="en-US" sz="2500" b="1" dirty="0">
              <a:solidFill>
                <a:srgbClr val="FF33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228600" y="1276350"/>
            <a:ext cx="2677758" cy="457200"/>
          </a:xfrm>
          <a:prstGeom prst="flowChartAlternateProcess">
            <a:avLst/>
          </a:prstGeom>
          <a:solidFill>
            <a:srgbClr val="CCFF99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Bể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632187" y="585191"/>
            <a:ext cx="533400" cy="503144"/>
          </a:xfrm>
          <a:prstGeom prst="ellipse">
            <a:avLst/>
          </a:prstGeom>
          <a:solidFill>
            <a:srgbClr val="FFE7FF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5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endParaRPr lang="en-US" sz="2500" b="1" dirty="0">
              <a:solidFill>
                <a:srgbClr val="FF33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217842" y="2073985"/>
            <a:ext cx="2677758" cy="457200"/>
          </a:xfrm>
          <a:prstGeom prst="flowChartAlternateProcess">
            <a:avLst/>
          </a:prstGeom>
          <a:solidFill>
            <a:srgbClr val="CCFF99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Hang S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Đoòng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217842" y="2839346"/>
            <a:ext cx="2677758" cy="457200"/>
          </a:xfrm>
          <a:prstGeom prst="flowChartAlternateProcess">
            <a:avLst/>
          </a:prstGeom>
          <a:solidFill>
            <a:srgbClr val="CCFF99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Lạt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4720485" y="1200150"/>
            <a:ext cx="4194915" cy="491159"/>
          </a:xfrm>
          <a:prstGeom prst="flowChartAlternateProcess">
            <a:avLst/>
          </a:prstGeom>
          <a:solidFill>
            <a:srgbClr val="FFDC97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4686300" y="1924946"/>
            <a:ext cx="4223480" cy="799204"/>
          </a:xfrm>
          <a:prstGeom prst="flowChartAlternateProcess">
            <a:avLst/>
          </a:prstGeom>
          <a:solidFill>
            <a:srgbClr val="FFDC97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hiếm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Nam.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4704228" y="2918791"/>
            <a:ext cx="4194915" cy="491159"/>
          </a:xfrm>
          <a:prstGeom prst="flowChartAlternateProcess">
            <a:avLst/>
          </a:prstGeom>
          <a:solidFill>
            <a:srgbClr val="FFDC97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hang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035" y="3867150"/>
            <a:ext cx="1626569" cy="1318377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8" idx="3"/>
            <a:endCxn id="27" idx="1"/>
          </p:cNvCxnSpPr>
          <p:nvPr/>
        </p:nvCxnSpPr>
        <p:spPr>
          <a:xfrm>
            <a:off x="2906358" y="1504950"/>
            <a:ext cx="1779942" cy="81959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4" idx="3"/>
            <a:endCxn id="28" idx="1"/>
          </p:cNvCxnSpPr>
          <p:nvPr/>
        </p:nvCxnSpPr>
        <p:spPr>
          <a:xfrm>
            <a:off x="2895600" y="2302585"/>
            <a:ext cx="1808628" cy="86178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5" idx="3"/>
            <a:endCxn id="26" idx="1"/>
          </p:cNvCxnSpPr>
          <p:nvPr/>
        </p:nvCxnSpPr>
        <p:spPr>
          <a:xfrm flipV="1">
            <a:off x="2895600" y="1445730"/>
            <a:ext cx="1824885" cy="16222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488999"/>
            <a:ext cx="2362200" cy="159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09" y="3524932"/>
            <a:ext cx="2106791" cy="154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57" y="3524931"/>
            <a:ext cx="2191443" cy="156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3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  <p:bldP spid="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57200" y="469438"/>
            <a:ext cx="8458200" cy="2102311"/>
          </a:xfrm>
          <a:prstGeom prst="roundRect">
            <a:avLst/>
          </a:prstGeom>
          <a:noFill/>
          <a:ln>
            <a:solidFill>
              <a:srgbClr val="00CC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>
              <a:lnSpc>
                <a:spcPct val="120000"/>
              </a:lnSpc>
            </a:pPr>
            <a:r>
              <a:rPr lang="en-US" sz="25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25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ý:</a:t>
            </a:r>
          </a:p>
          <a:p>
            <a:pPr algn="just" defTabSz="914400">
              <a:lnSpc>
                <a:spcPct val="120000"/>
              </a:lnSpc>
            </a:pP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vi-VN" sz="2500" dirty="0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Bắc </a:t>
            </a:r>
            <a:r>
              <a:rPr lang="vi-VN" sz="2500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Ninh là quê hương của những làn điệu quan họ</a:t>
            </a:r>
            <a:r>
              <a:rPr lang="vi-VN" sz="2500" dirty="0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500" dirty="0">
              <a:solidFill>
                <a:srgbClr val="CC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 defTabSz="914400">
              <a:lnSpc>
                <a:spcPct val="120000"/>
              </a:lnSpc>
            </a:pP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vi-VN" sz="2500" dirty="0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 </a:t>
            </a:r>
            <a:r>
              <a:rPr lang="vi-VN" sz="2500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 là thành phố hoa phượng đỏ</a:t>
            </a:r>
            <a:r>
              <a:rPr lang="vi-VN" sz="2500" dirty="0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500" dirty="0">
              <a:solidFill>
                <a:srgbClr val="CC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 defTabSz="914400">
              <a:lnSpc>
                <a:spcPct val="120000"/>
              </a:lnSpc>
            </a:pP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vi-VN" sz="2500" dirty="0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 </a:t>
            </a:r>
            <a:r>
              <a:rPr lang="vi-VN" sz="2500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 là thủ đô của nước Việt </a:t>
            </a:r>
            <a:r>
              <a:rPr lang="vi-VN" sz="2500" dirty="0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Nam…</a:t>
            </a:r>
            <a:endParaRPr lang="vi-VN" sz="2500" dirty="0">
              <a:solidFill>
                <a:srgbClr val="CC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804" y="2952749"/>
            <a:ext cx="1627220" cy="20996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556" y1="28571" x2="7556" y2="28571"/>
                        <a14:foregroundMark x1="20444" y1="35268" x2="20444" y2="35268"/>
                        <a14:foregroundMark x1="24000" y1="79464" x2="95556" y2="79911"/>
                        <a14:foregroundMark x1="52444" y1="63839" x2="65333" y2="62500"/>
                        <a14:foregroundMark x1="66667" y1="56696" x2="61778" y2="71429"/>
                        <a14:foregroundMark x1="44444" y1="88839" x2="71111" y2="86161"/>
                        <a14:foregroundMark x1="70667" y1="85714" x2="80000" y2="88393"/>
                        <a14:foregroundMark x1="32444" y1="20536" x2="44889" y2="14732"/>
                        <a14:foregroundMark x1="32444" y1="32589" x2="36889" y2="3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616" y="2876550"/>
            <a:ext cx="2331887" cy="232152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3024" y="-19050"/>
            <a:ext cx="91371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5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25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một câu giới thiệu về quê em hoặc nơi em ở</a:t>
            </a:r>
            <a:r>
              <a:rPr lang="vi-VN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5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7" y="2800350"/>
            <a:ext cx="3574213" cy="223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082" y="2649464"/>
            <a:ext cx="2768534" cy="237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9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10515"/>
            <a:ext cx="8542116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2" b="7792"/>
          <a:stretch/>
        </p:blipFill>
        <p:spPr>
          <a:xfrm>
            <a:off x="300942" y="125730"/>
            <a:ext cx="1207818" cy="16230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EB1F983-E8A4-4A34-A210-CB95EA3EB5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660370"/>
            <a:ext cx="4114808" cy="4114808"/>
          </a:xfrm>
          <a:prstGeom prst="rect">
            <a:avLst/>
          </a:prstGeom>
        </p:spPr>
      </p:pic>
      <p:grpSp>
        <p:nvGrpSpPr>
          <p:cNvPr id="9" name="组合 87"/>
          <p:cNvGrpSpPr>
            <a:grpSpLocks/>
          </p:cNvGrpSpPr>
          <p:nvPr/>
        </p:nvGrpSpPr>
        <p:grpSpPr bwMode="auto">
          <a:xfrm>
            <a:off x="898576" y="1625600"/>
            <a:ext cx="5000625" cy="946150"/>
            <a:chOff x="2843769" y="436877"/>
            <a:chExt cx="6667564" cy="1278696"/>
          </a:xfrm>
        </p:grpSpPr>
        <p:sp>
          <p:nvSpPr>
            <p:cNvPr id="10" name="矩形 88">
              <a:extLst>
                <a:ext uri="{FF2B5EF4-FFF2-40B4-BE49-F238E27FC236}">
                  <a16:creationId xmlns:a16="http://schemas.microsoft.com/office/drawing/2014/main" id="{946B7C59-A853-4BB0-B80A-AE60E547025F}"/>
                </a:ext>
              </a:extLst>
            </p:cNvPr>
            <p:cNvSpPr/>
            <p:nvPr/>
          </p:nvSpPr>
          <p:spPr>
            <a:xfrm>
              <a:off x="2846689" y="436877"/>
              <a:ext cx="6664644" cy="1278696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38579">
                <a:defRPr/>
              </a:pPr>
              <a:r>
                <a:rPr lang="en-US" altLang="zh-CN" sz="5600" dirty="0" err="1">
                  <a:ln w="44450">
                    <a:solidFill>
                      <a:srgbClr val="FFFFFF"/>
                    </a:solidFill>
                  </a:ln>
                  <a:solidFill>
                    <a:srgbClr val="00CC00"/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Củng</a:t>
              </a:r>
              <a:r>
                <a:rPr lang="en-US" altLang="zh-CN" sz="5600" dirty="0">
                  <a:ln w="44450">
                    <a:solidFill>
                      <a:srgbClr val="FFFFFF"/>
                    </a:solidFill>
                  </a:ln>
                  <a:solidFill>
                    <a:srgbClr val="00CC00"/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ln w="44450">
                    <a:solidFill>
                      <a:srgbClr val="FFFFFF"/>
                    </a:solidFill>
                  </a:ln>
                  <a:solidFill>
                    <a:srgbClr val="00CC00"/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cố</a:t>
              </a:r>
              <a:r>
                <a:rPr lang="en-US" altLang="zh-CN" sz="5600" dirty="0">
                  <a:ln w="44450">
                    <a:solidFill>
                      <a:srgbClr val="FFFFFF"/>
                    </a:solidFill>
                  </a:ln>
                  <a:solidFill>
                    <a:srgbClr val="00CC00"/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ln w="44450">
                    <a:solidFill>
                      <a:srgbClr val="FFFFFF"/>
                    </a:solidFill>
                  </a:ln>
                  <a:solidFill>
                    <a:srgbClr val="00CC00"/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altLang="zh-CN" sz="5600" dirty="0">
                  <a:ln w="44450">
                    <a:solidFill>
                      <a:srgbClr val="FFFFFF"/>
                    </a:solidFill>
                  </a:ln>
                  <a:solidFill>
                    <a:srgbClr val="00CC00"/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ln w="44450">
                    <a:solidFill>
                      <a:srgbClr val="FFFFFF"/>
                    </a:solidFill>
                  </a:ln>
                  <a:solidFill>
                    <a:srgbClr val="00CC00"/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endParaRPr lang="zh-CN" altLang="en-US" sz="5600" dirty="0">
                <a:ln w="44450">
                  <a:solidFill>
                    <a:srgbClr val="FFFFFF"/>
                  </a:solidFill>
                </a:ln>
                <a:solidFill>
                  <a:srgbClr val="00CC00"/>
                </a:solidFill>
                <a:effectLst>
                  <a:outerShdw blurRad="152400" dist="38100" dir="2700000" algn="tl" rotWithShape="0">
                    <a:prstClr val="black">
                      <a:alpha val="48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矩形 89">
              <a:extLst>
                <a:ext uri="{FF2B5EF4-FFF2-40B4-BE49-F238E27FC236}">
                  <a16:creationId xmlns:a16="http://schemas.microsoft.com/office/drawing/2014/main" id="{B80EE5E4-304F-4E91-A847-6DAC69263549}"/>
                </a:ext>
              </a:extLst>
            </p:cNvPr>
            <p:cNvSpPr/>
            <p:nvPr/>
          </p:nvSpPr>
          <p:spPr>
            <a:xfrm>
              <a:off x="2843769" y="436877"/>
              <a:ext cx="6664644" cy="1278696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38579">
                <a:defRPr/>
              </a:pPr>
              <a:r>
                <a:rPr lang="en-US" altLang="zh-CN" sz="5600" dirty="0" err="1">
                  <a:solidFill>
                    <a:srgbClr val="00CC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Củng</a:t>
              </a:r>
              <a:r>
                <a:rPr lang="en-US" altLang="zh-CN" sz="5600" dirty="0">
                  <a:solidFill>
                    <a:srgbClr val="00CC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solidFill>
                    <a:srgbClr val="00CC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cố</a:t>
              </a:r>
              <a:r>
                <a:rPr lang="en-US" altLang="zh-CN" sz="5600" dirty="0">
                  <a:solidFill>
                    <a:srgbClr val="00CC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solidFill>
                    <a:srgbClr val="00CC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altLang="zh-CN" sz="5600" dirty="0">
                  <a:solidFill>
                    <a:srgbClr val="00CC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solidFill>
                    <a:srgbClr val="00CC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endParaRPr lang="zh-CN" altLang="en-US" sz="5600" dirty="0">
                <a:solidFill>
                  <a:srgbClr val="00CC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56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10515"/>
            <a:ext cx="8542116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2" b="7792"/>
          <a:stretch/>
        </p:blipFill>
        <p:spPr>
          <a:xfrm>
            <a:off x="6649043" y="-19767"/>
            <a:ext cx="1207818" cy="1623060"/>
          </a:xfrm>
          <a:prstGeom prst="rect">
            <a:avLst/>
          </a:prstGeom>
        </p:spPr>
      </p:pic>
      <p:pic>
        <p:nvPicPr>
          <p:cNvPr id="7" name="图片 6" descr="图片包含 室内&#10;&#10;自动生成的说明">
            <a:extLst>
              <a:ext uri="{FF2B5EF4-FFF2-40B4-BE49-F238E27FC236}">
                <a16:creationId xmlns:a16="http://schemas.microsoft.com/office/drawing/2014/main" id="{9054B5FF-D1E6-4B37-84BF-98A2CB9175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4"/>
          <a:stretch/>
        </p:blipFill>
        <p:spPr>
          <a:xfrm>
            <a:off x="609600" y="1684714"/>
            <a:ext cx="5109228" cy="4087980"/>
          </a:xfrm>
          <a:prstGeom prst="rect">
            <a:avLst/>
          </a:prstGeom>
        </p:spPr>
      </p:pic>
      <p:pic>
        <p:nvPicPr>
          <p:cNvPr id="27" name="图片 9">
            <a:extLst>
              <a:ext uri="{FF2B5EF4-FFF2-40B4-BE49-F238E27FC236}">
                <a16:creationId xmlns:a16="http://schemas.microsoft.com/office/drawing/2014/main" id="{22176BAF-EF13-4DCC-8BC0-A8B4160E7E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55" y="2704854"/>
            <a:ext cx="2202281" cy="2056327"/>
          </a:xfrm>
          <a:prstGeom prst="rect">
            <a:avLst/>
          </a:prstGeom>
        </p:spPr>
      </p:pic>
      <p:sp>
        <p:nvSpPr>
          <p:cNvPr id="6" name="文本框 34">
            <a:extLst>
              <a:ext uri="{FF2B5EF4-FFF2-40B4-BE49-F238E27FC236}">
                <a16:creationId xmlns:a16="http://schemas.microsoft.com/office/drawing/2014/main" id="{DFA8FEDA-B991-40E9-982F-B930ED251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42" y="1145125"/>
            <a:ext cx="7555919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Tạm</a:t>
            </a:r>
            <a:r>
              <a:rPr lang="en-US" altLang="zh-CN" sz="5500" b="1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biệt</a:t>
            </a:r>
            <a:r>
              <a:rPr lang="en-US" altLang="zh-CN" sz="5500" b="1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và</a:t>
            </a:r>
            <a:r>
              <a:rPr lang="en-US" altLang="zh-CN" sz="5500" b="1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hẹn</a:t>
            </a:r>
            <a:r>
              <a:rPr lang="en-US" altLang="zh-CN" sz="5500" b="1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gặp</a:t>
            </a:r>
            <a:r>
              <a:rPr lang="en-US" altLang="zh-CN" sz="5500" b="1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lại</a:t>
            </a:r>
            <a:endParaRPr lang="zh-CN" altLang="en-US" sz="5500" b="1" dirty="0">
              <a:solidFill>
                <a:srgbClr val="00B050"/>
              </a:solidFill>
              <a:latin typeface="Arial-Rounded" panose="020B0500000000000000" pitchFamily="34" charset="0"/>
              <a:ea typeface="SimSun" panose="02010600030101010101" pitchFamily="2" charset="-122"/>
              <a:cs typeface="字魂59号-创粗黑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08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294</Words>
  <Application>Microsoft Office PowerPoint</Application>
  <PresentationFormat>On-screen Show (16:9)</PresentationFormat>
  <Paragraphs>41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6" baseType="lpstr">
      <vt:lpstr>微软雅黑</vt:lpstr>
      <vt:lpstr>SimSun</vt:lpstr>
      <vt:lpstr>SimSun</vt:lpstr>
      <vt:lpstr>Arial</vt:lpstr>
      <vt:lpstr>Arial-Rounded</vt:lpstr>
      <vt:lpstr>Calibri</vt:lpstr>
      <vt:lpstr>Calibri Light</vt:lpstr>
      <vt:lpstr>Century Gothic</vt:lpstr>
      <vt:lpstr>等线</vt:lpstr>
      <vt:lpstr>等线 Light</vt:lpstr>
      <vt:lpstr>HP001 4 hàng</vt:lpstr>
      <vt:lpstr>Times New Roman</vt:lpstr>
      <vt:lpstr>字魂59号-创粗黑</vt:lpstr>
      <vt:lpstr>Office Theme</vt:lpstr>
      <vt:lpstr>Office 主题</vt:lpstr>
      <vt:lpstr>3_Office 主题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HP</cp:lastModifiedBy>
  <cp:revision>27</cp:revision>
  <dcterms:created xsi:type="dcterms:W3CDTF">2021-11-02T13:38:07Z</dcterms:created>
  <dcterms:modified xsi:type="dcterms:W3CDTF">2022-05-03T05:41:07Z</dcterms:modified>
</cp:coreProperties>
</file>