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  <p:sldMasterId id="2147483695" r:id="rId5"/>
  </p:sldMasterIdLst>
  <p:notesMasterIdLst>
    <p:notesMasterId r:id="rId20"/>
  </p:notesMasterIdLst>
  <p:sldIdLst>
    <p:sldId id="257" r:id="rId6"/>
    <p:sldId id="265" r:id="rId7"/>
    <p:sldId id="267" r:id="rId8"/>
    <p:sldId id="270" r:id="rId9"/>
    <p:sldId id="271" r:id="rId10"/>
    <p:sldId id="264" r:id="rId11"/>
    <p:sldId id="262" r:id="rId12"/>
    <p:sldId id="256" r:id="rId13"/>
    <p:sldId id="261" r:id="rId14"/>
    <p:sldId id="272" r:id="rId15"/>
    <p:sldId id="273" r:id="rId16"/>
    <p:sldId id="275" r:id="rId17"/>
    <p:sldId id="268" r:id="rId18"/>
    <p:sldId id="269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BD"/>
    <a:srgbClr val="FF9933"/>
    <a:srgbClr val="FFCC66"/>
    <a:srgbClr val="FFE7B7"/>
    <a:srgbClr val="B8FF71"/>
    <a:srgbClr val="DCFFB9"/>
    <a:srgbClr val="CCFF99"/>
    <a:srgbClr val="CCFF33"/>
    <a:srgbClr val="E4FFC9"/>
    <a:srgbClr val="FFE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3238" autoAdjust="0"/>
  </p:normalViewPr>
  <p:slideViewPr>
    <p:cSldViewPr>
      <p:cViewPr varScale="1">
        <p:scale>
          <a:sx n="90" d="100"/>
          <a:sy n="90" d="100"/>
        </p:scale>
        <p:origin x="80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A3DD2-B46C-436A-B464-3748C25FA800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D60D0-EB97-4874-917F-B19B55D85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61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79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02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51EA5-3281-45F7-89F2-F9AB95CC79A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51EA5-3281-45F7-89F2-F9AB95CC79A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77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2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70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43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43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30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27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14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D60D0-EB97-4874-917F-B19B55D856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87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6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0F9E-0DC1-4FCF-BBDA-4842201D27C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86A3-14FE-449D-8F91-6FDBFDD9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00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0F9E-0DC1-4FCF-BBDA-4842201D27C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86A3-14FE-449D-8F91-6FDBFDD9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6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0F9E-0DC1-4FCF-BBDA-4842201D27C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86A3-14FE-449D-8F91-6FDBFDD9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79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72BB0-49A3-46BF-BF87-D7E57E387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99811F8-D816-497E-A0AA-44793A987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6592FE-1301-48F9-A3C9-79B045892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EF9A7F-9416-4C84-B73E-5C532CFC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2DE652-6251-4854-A8DA-43483A38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8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AF805-0D3E-4D86-A89C-4E819856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939961-88A6-4E5B-AC56-F93D01114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DD5ED3-5DE4-40BB-882C-EB2D1CF4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C477F4-8928-4B02-95D8-59CEDD9B2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0B580D-F6DE-463E-B426-75A2F79AA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BC741F-FA49-4CEE-BB82-A0A2BFE2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C1B339-2E02-453D-AEFD-8C0A21760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C82359-3496-43BF-AA43-DF1F9AE83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4C52E8-C9BC-48EB-B825-DC965C05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7F74B2-2DB8-41F3-B94C-A75C13EE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17CB2-8812-44D3-AD9D-065A4F157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5539CB-6D89-4673-A639-67ABE4F69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3EFB495-FCF1-4410-9F26-582AA751A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B34FE6-D156-4F3F-AB93-EDBABB29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CC8130-1948-4C5D-965C-59A5F2EC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0B5848-CED0-47D9-AC4C-BCED139F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A8555-5A91-4295-993D-07C1EEB7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870EDD-733D-4A9C-A0CC-BF5787508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59B8AD-DA34-4CF5-9E19-ECBF2A62D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BD5586-19BA-4DA6-B4EC-4E11D5DD25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E61467C-938F-4213-8F8E-3ED4C6949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F4A7C1-0405-4998-8BAF-29DBB55F9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4275CA7-7A27-49F3-98CF-8737C865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20F721-5DBF-49C0-85F0-D10CF732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D869AF-5BA4-4A8A-B64F-1980B523F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8C2E38C-BDF5-4FEB-8419-B9F35EC2E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C5B109-23E6-4213-964A-C2904FD1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7E732A-00DA-4D7E-9D57-92B69CE9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9D312AF-A3F1-4166-AEBF-9B8AA96C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81DE8D-5D79-483D-A1F0-B734550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0D0065-7E4B-48D4-9035-F57A3095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6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AED4C4-8240-40E2-BB5E-EEDE207E6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E338E4-4CC1-4F24-BE73-5319CBB9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12207F-2F7D-4BB6-BFDD-A78009183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097BC6-E7EE-46C5-B59D-8EF7A463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C1FA09-6F04-4382-AE94-4CEA99AC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8E0FB6-42D1-4928-B9F8-5BD1DF87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9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0F9E-0DC1-4FCF-BBDA-4842201D27C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86A3-14FE-449D-8F91-6FDBFDD9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77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DC95B8-6EF8-4AD5-A608-D8F5AE0E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CA5DB50-FD44-4186-B499-B6C45D4AA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3012BE1-D217-418C-A9B0-CC0F61CFA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D9DE0B-F09C-46ED-B484-C59E04BA6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FAAF70-2EFA-4553-BBF6-5889C34F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98BCB7-A0F7-48DB-9814-EC0F58C1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589EF-95A3-4D97-99E4-2428BB0DC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3CDDF8-AF5E-4C7D-8401-B6AD15C1D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2D350D-A63E-4E6F-A7E3-7E8BC2507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C1A1C9-93FD-4932-A977-BE3350685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722F2E-F642-4EEE-95E3-04C870EA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9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A3EF7E-86EC-43BE-AB46-4F22E15115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EA7249-29D3-4A80-B161-B360BE022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1488B0-C42A-46BF-9C8C-E496EEEE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0CDF8F-EF05-4002-83FC-1425FFF8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1E75CF-0F70-4C49-9A65-711EF70D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0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4718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9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4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499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0F9E-0DC1-4FCF-BBDA-4842201D27C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86A3-14FE-449D-8F91-6FDBFDD9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893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3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28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4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8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5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0F9E-0DC1-4FCF-BBDA-4842201D27C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86A3-14FE-449D-8F91-6FDBFDD9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84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3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5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4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5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5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9F21F5-ABE3-4D54-BA2B-0B53883C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87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0F9E-0DC1-4FCF-BBDA-4842201D27C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86A3-14FE-449D-8F91-6FDBFDD9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81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0F9E-0DC1-4FCF-BBDA-4842201D27C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86A3-14FE-449D-8F91-6FDBFDD9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5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0F9E-0DC1-4FCF-BBDA-4842201D27C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86A3-14FE-449D-8F91-6FDBFDD9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1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0F9E-0DC1-4FCF-BBDA-4842201D27C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86A3-14FE-449D-8F91-6FDBFDD9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5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0F9E-0DC1-4FCF-BBDA-4842201D27C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86A3-14FE-449D-8F91-6FDBFDD9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7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B0F9E-0DC1-4FCF-BBDA-4842201D27C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B86A3-14FE-449D-8F91-6FDBFDD9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7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BA5D4A9-B4D0-4DDE-B562-463BA9D1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F3F44F-CBE1-4700-95BA-E12C4C8FB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9CDF62-8846-4490-87CF-85E570BDB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8B7C8F-937C-4151-8FB2-0707D185D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E74D62-7C4B-44CF-8C12-B4FA49C9F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0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210643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9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73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11" Type="http://schemas.microsoft.com/office/2007/relationships/hdphoto" Target="../media/hdphoto5.wdp"/><Relationship Id="rId5" Type="http://schemas.openxmlformats.org/officeDocument/2006/relationships/image" Target="../media/image33.sv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9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62" y="1969219"/>
            <a:ext cx="544099" cy="404279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38" y="81247"/>
            <a:ext cx="931980" cy="676514"/>
          </a:xfrm>
          <a:prstGeom prst="rect">
            <a:avLst/>
          </a:prstGeom>
        </p:spPr>
      </p:pic>
      <p:pic>
        <p:nvPicPr>
          <p:cNvPr id="11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922" y="927632"/>
            <a:ext cx="998942" cy="765589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52" y="113898"/>
            <a:ext cx="1151656" cy="927406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206" y="3758601"/>
            <a:ext cx="889397" cy="752567"/>
          </a:xfrm>
          <a:prstGeom prst="rect">
            <a:avLst/>
          </a:prstGeom>
        </p:spPr>
      </p:pic>
      <p:pic>
        <p:nvPicPr>
          <p:cNvPr id="14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611" y="219451"/>
            <a:ext cx="617919" cy="1003627"/>
          </a:xfrm>
          <a:prstGeom prst="rect">
            <a:avLst/>
          </a:prstGeom>
        </p:spPr>
      </p:pic>
      <p:sp>
        <p:nvSpPr>
          <p:cNvPr id="15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7588917" y="1353656"/>
            <a:ext cx="201637" cy="174699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6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21" y="2495550"/>
            <a:ext cx="3398394" cy="2914883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60114C1F-DA3E-4CBA-A803-35EA4DA5C6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2" y="389934"/>
            <a:ext cx="5860740" cy="4883123"/>
          </a:xfrm>
          <a:prstGeom prst="rect">
            <a:avLst/>
          </a:prstGeom>
        </p:spPr>
      </p:pic>
      <p:pic>
        <p:nvPicPr>
          <p:cNvPr id="21" name="图片 52">
            <a:extLst>
              <a:ext uri="{FF2B5EF4-FFF2-40B4-BE49-F238E27FC236}">
                <a16:creationId xmlns:a16="http://schemas.microsoft.com/office/drawing/2014/main" id="{7BD1C385-9B5C-48D9-901C-BFC03549C3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65" y="825086"/>
            <a:ext cx="958420" cy="1057141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E478636C-F9EA-4D74-B5D2-9389F8743A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1680" y="968276"/>
            <a:ext cx="958420" cy="1057141"/>
          </a:xfrm>
          <a:prstGeom prst="rect">
            <a:avLst/>
          </a:prstGeom>
        </p:spPr>
      </p:pic>
      <p:pic>
        <p:nvPicPr>
          <p:cNvPr id="23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" y="1216203"/>
            <a:ext cx="589883" cy="438299"/>
          </a:xfrm>
          <a:prstGeom prst="rect">
            <a:avLst/>
          </a:prstGeom>
        </p:spPr>
      </p:pic>
      <p:pic>
        <p:nvPicPr>
          <p:cNvPr id="24" name="图片 58">
            <a:extLst>
              <a:ext uri="{FF2B5EF4-FFF2-40B4-BE49-F238E27FC236}">
                <a16:creationId xmlns:a16="http://schemas.microsoft.com/office/drawing/2014/main" id="{C0530711-DD8D-4C0D-B0F8-AE6839B83D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91" y="3720820"/>
            <a:ext cx="3956207" cy="15806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6858" y="1804913"/>
            <a:ext cx="3715145" cy="1915907"/>
          </a:xfrm>
          <a:prstGeom prst="rect">
            <a:avLst/>
          </a:prstGeom>
          <a:noFill/>
        </p:spPr>
        <p:txBody>
          <a:bodyPr wrap="square" lIns="68567" tIns="34289" rIns="68567" bIns="34289" rtlCol="0" anchor="ctr">
            <a:spAutoFit/>
          </a:bodyPr>
          <a:lstStyle/>
          <a:p>
            <a:pPr algn="ctr" defTabSz="685647"/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 đến với tiết học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80590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EF57ED5-91FA-453E-B134-69E618AF5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38FB9C8-D45F-46D7-88CE-594EF6174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833"/>
            <a:ext cx="9144000" cy="189841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8600" y="57150"/>
            <a:ext cx="94488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50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5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5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 tiếng phù hợp thay cho ô vuông</a:t>
            </a:r>
            <a:r>
              <a:rPr lang="vi-VN" sz="2500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5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579959"/>
            <a:ext cx="54864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5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(dang/</a:t>
            </a:r>
            <a:r>
              <a:rPr lang="en-US" sz="25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r>
              <a:rPr lang="en-US" sz="25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500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2343150"/>
            <a:ext cx="5943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vi-VN" sz="2500" i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500" i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dành/giành</a:t>
            </a:r>
            <a:r>
              <a:rPr lang="en-US" sz="2500" i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500" i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1458388"/>
            <a:ext cx="136287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dang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500" dirty="0"/>
          </a:p>
        </p:txBody>
      </p:sp>
      <p:sp>
        <p:nvSpPr>
          <p:cNvPr id="7" name="Rectangle 6"/>
          <p:cNvSpPr/>
          <p:nvPr/>
        </p:nvSpPr>
        <p:spPr>
          <a:xfrm>
            <a:off x="3812997" y="1458804"/>
            <a:ext cx="151836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85096"/>
            <a:ext cx="132119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dở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dang</a:t>
            </a:r>
            <a:endParaRPr lang="en-US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5544" y="3213963"/>
            <a:ext cx="131478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dỗ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endParaRPr lang="en-US" sz="2500" b="1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2997" y="3215482"/>
            <a:ext cx="172835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giành</a:t>
            </a:r>
            <a:endParaRPr lang="en-US" sz="2500" b="1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21229" y="3237696"/>
            <a:ext cx="130837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2500" b="1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ành</a:t>
            </a:r>
            <a:endParaRPr lang="en-US" sz="2500" b="1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8439" y="1478658"/>
            <a:ext cx="911761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19600" y="1468315"/>
            <a:ext cx="911761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543800" y="1478658"/>
            <a:ext cx="911761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19200" y="3223890"/>
            <a:ext cx="911761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30658" y="3247623"/>
            <a:ext cx="911761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19835" y="3257550"/>
            <a:ext cx="911761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6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3" grpId="0"/>
      <p:bldP spid="4" grpId="0"/>
      <p:bldP spid="7" grpId="0"/>
      <p:bldP spid="8" grpId="0"/>
      <p:bldP spid="18" grpId="0"/>
      <p:bldP spid="19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7296"/>
            <a:ext cx="6172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b="1" dirty="0" smtClean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lang="vi-VN" sz="2500" b="1" kern="0" dirty="0" smtClean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 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  <a:r>
              <a:rPr lang="vi-VN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5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514350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vi-VN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 từ ngữ gọi tên từng loại quả có tiếng bắt đầu bằng </a:t>
            </a:r>
            <a:r>
              <a:rPr lang="vi-VN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</a:t>
            </a:r>
            <a:r>
              <a:rPr lang="vi-VN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hoặc </a:t>
            </a:r>
            <a:r>
              <a:rPr lang="vi-VN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</a:t>
            </a:r>
            <a:r>
              <a:rPr lang="vi-VN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4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158" y="1123950"/>
            <a:ext cx="2001059" cy="160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33" y="1185715"/>
            <a:ext cx="2386773" cy="148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84402"/>
            <a:ext cx="2183057" cy="168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11" y="3028950"/>
            <a:ext cx="3057632" cy="179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1">
            <a:extLst>
              <a:ext uri="{FF2B5EF4-FFF2-40B4-BE49-F238E27FC236}">
                <a16:creationId xmlns:a16="http://schemas.microsoft.com/office/drawing/2014/main" id="{F0FD4D2D-0511-4733-B7B8-6D01E85E185E}"/>
              </a:ext>
            </a:extLst>
          </p:cNvPr>
          <p:cNvSpPr/>
          <p:nvPr/>
        </p:nvSpPr>
        <p:spPr>
          <a:xfrm>
            <a:off x="228600" y="2210373"/>
            <a:ext cx="1600200" cy="551892"/>
          </a:xfrm>
          <a:prstGeom prst="roundRect">
            <a:avLst/>
          </a:prstGeom>
          <a:solidFill>
            <a:srgbClr val="FFE9BD"/>
          </a:solidFill>
          <a:ln cmpd="dbl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xoài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BF5D0C59-E4AA-4EC0-B1C3-B74C376F1764}"/>
              </a:ext>
            </a:extLst>
          </p:cNvPr>
          <p:cNvSpPr/>
          <p:nvPr/>
        </p:nvSpPr>
        <p:spPr>
          <a:xfrm>
            <a:off x="287735" y="4344337"/>
            <a:ext cx="2203368" cy="551892"/>
          </a:xfrm>
          <a:prstGeom prst="roundRect">
            <a:avLst/>
          </a:prstGeom>
          <a:solidFill>
            <a:srgbClr val="FFE9BD"/>
          </a:solidFill>
          <a:ln cmpd="dbl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riêng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F86C00C6-22FC-4FD8-88AC-F5DC56B105FB}"/>
              </a:ext>
            </a:extLst>
          </p:cNvPr>
          <p:cNvSpPr/>
          <p:nvPr/>
        </p:nvSpPr>
        <p:spPr>
          <a:xfrm>
            <a:off x="7391400" y="2234372"/>
            <a:ext cx="1644502" cy="494262"/>
          </a:xfrm>
          <a:prstGeom prst="roundRect">
            <a:avLst/>
          </a:prstGeom>
          <a:solidFill>
            <a:srgbClr val="FFE9BD"/>
          </a:solidFill>
          <a:ln cmpd="dbl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sung</a:t>
            </a: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D85A88FD-54B0-4DE9-BC30-D67C77D997BE}"/>
              </a:ext>
            </a:extLst>
          </p:cNvPr>
          <p:cNvSpPr/>
          <p:nvPr/>
        </p:nvSpPr>
        <p:spPr>
          <a:xfrm>
            <a:off x="7239000" y="4366078"/>
            <a:ext cx="1620020" cy="508410"/>
          </a:xfrm>
          <a:prstGeom prst="roundRect">
            <a:avLst/>
          </a:prstGeom>
          <a:solidFill>
            <a:srgbClr val="FFE9BD"/>
          </a:solidFill>
          <a:ln cmpd="dbl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sim</a:t>
            </a:r>
          </a:p>
        </p:txBody>
      </p:sp>
    </p:spTree>
    <p:extLst>
      <p:ext uri="{BB962C8B-B14F-4D97-AF65-F5344CB8AC3E}">
        <p14:creationId xmlns:p14="http://schemas.microsoft.com/office/powerpoint/2010/main" val="307115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7296"/>
            <a:ext cx="6172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b="1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vi-VN" sz="2500" b="1" kern="0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 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vi-VN" sz="2500" kern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5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590550"/>
            <a:ext cx="5791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</a:t>
            </a:r>
            <a:r>
              <a:rPr lang="vi-VN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 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ip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vi-VN" sz="2500" kern="0" dirty="0" smtClean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b="1" i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iêp</a:t>
            </a:r>
            <a:r>
              <a:rPr lang="vi-VN" sz="2500" kern="0" dirty="0" smtClean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smtClean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thay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 ô vuông.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005" y="1252776"/>
            <a:ext cx="84446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 d</a:t>
            </a:r>
            <a:r>
              <a:rPr lang="vi-VN" sz="2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ịp </a:t>
            </a: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em viết một tấm 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iệp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gửi </a:t>
            </a: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chúc đến các chú bộ đội Trường Sa.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2155751"/>
            <a:ext cx="7010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iếp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52600" y="1259518"/>
            <a:ext cx="487632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81600" y="1282201"/>
            <a:ext cx="487632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33800" y="2190750"/>
            <a:ext cx="487632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8" y="2844206"/>
            <a:ext cx="3747091" cy="224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Sóng Biển Xanh Ngát Cực Đẹp - Song Bien Vo Bo Dep GIF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11211"/>
            <a:ext cx="42291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2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4ABB0045-E1EB-446F-995E-33B9AA1BE7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3162" y="-575889"/>
            <a:ext cx="3784377" cy="56771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21A26D2-B680-41E1-942C-B6FBED257C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41997"/>
            <a:ext cx="4238625" cy="423862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CF23E6C6-D311-4FC1-AD3E-93F22E0058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624389"/>
            <a:ext cx="3280651" cy="4631098"/>
          </a:xfrm>
          <a:prstGeom prst="rect">
            <a:avLst/>
          </a:prstGeom>
        </p:spPr>
      </p:pic>
      <p:sp>
        <p:nvSpPr>
          <p:cNvPr id="10" name="矩形 19">
            <a:extLst>
              <a:ext uri="{FF2B5EF4-FFF2-40B4-BE49-F238E27FC236}">
                <a16:creationId xmlns:a16="http://schemas.microsoft.com/office/drawing/2014/main" id="{314AFFA4-218F-4C26-8F4F-F7707DC6E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244" y="1169598"/>
            <a:ext cx="3736212" cy="186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>
            <a:spAutoFit/>
          </a:bodyPr>
          <a:lstStyle>
            <a:lvl1pPr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4800" b="1" dirty="0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4800" b="1" dirty="0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4800" b="1" dirty="0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4800" b="1" dirty="0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dò</a:t>
            </a:r>
            <a:endParaRPr lang="en-US" altLang="zh-CN" sz="4800" b="1" dirty="0">
              <a:solidFill>
                <a:srgbClr val="0000FF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15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43861434-2738-433D-B914-496698491A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45" y="-205785"/>
            <a:ext cx="4286855" cy="5143500"/>
          </a:xfrm>
          <a:prstGeom prst="rect">
            <a:avLst/>
          </a:prstGeom>
        </p:spPr>
      </p:pic>
      <p:sp>
        <p:nvSpPr>
          <p:cNvPr id="12" name="文本框 34">
            <a:extLst>
              <a:ext uri="{FF2B5EF4-FFF2-40B4-BE49-F238E27FC236}">
                <a16:creationId xmlns:a16="http://schemas.microsoft.com/office/drawing/2014/main" id="{D053AFB6-669D-4FD0-A91F-62C12C8FB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1" y="1786935"/>
            <a:ext cx="5029200" cy="156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685545"/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các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con</a:t>
            </a:r>
            <a:endParaRPr lang="zh-CN" altLang="en-US" sz="4800" b="1" dirty="0">
              <a:solidFill>
                <a:srgbClr val="FF330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66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2E4FCE8F-C8DB-4E0F-8519-4FD00C790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6" y="0"/>
            <a:ext cx="9154527" cy="5143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EEB4769-FD30-4126-AC95-010883B2E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" y="-9746"/>
            <a:ext cx="9144000" cy="41243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99040A6-2C18-4E29-BEB8-A9832C666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833"/>
            <a:ext cx="9144000" cy="189841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B4DB7C9B-BA43-401C-BEF8-7C60A5A348AD}"/>
              </a:ext>
            </a:extLst>
          </p:cNvPr>
          <p:cNvGrpSpPr/>
          <p:nvPr/>
        </p:nvGrpSpPr>
        <p:grpSpPr>
          <a:xfrm>
            <a:off x="4724400" y="1967148"/>
            <a:ext cx="4234544" cy="2538464"/>
            <a:chOff x="7257141" y="2930530"/>
            <a:chExt cx="4934858" cy="338461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B614932-101A-47A0-87C3-BA95CFD5F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141" y="2930530"/>
              <a:ext cx="4934858" cy="338461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4F2736A-F8F6-4F62-88F4-D6835AC46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577" y="3003657"/>
              <a:ext cx="1743819" cy="2788340"/>
            </a:xfrm>
            <a:prstGeom prst="rect">
              <a:avLst/>
            </a:prstGeom>
          </p:spPr>
        </p:pic>
      </p:grpSp>
      <p:sp>
        <p:nvSpPr>
          <p:cNvPr id="20" name="标题 1">
            <a:extLst>
              <a:ext uri="{FF2B5EF4-FFF2-40B4-BE49-F238E27FC236}">
                <a16:creationId xmlns:a16="http://schemas.microsoft.com/office/drawing/2014/main" id="{17CAFB31-1769-4C94-95E9-17EAE0280E4E}"/>
              </a:ext>
            </a:extLst>
          </p:cNvPr>
          <p:cNvSpPr txBox="1">
            <a:spLocks/>
          </p:cNvSpPr>
          <p:nvPr/>
        </p:nvSpPr>
        <p:spPr>
          <a:xfrm>
            <a:off x="895331" y="1618691"/>
            <a:ext cx="1388964" cy="579211"/>
          </a:xfrm>
          <a:prstGeom prst="rect">
            <a:avLst/>
          </a:prstGeom>
        </p:spPr>
        <p:txBody>
          <a:bodyPr vert="horz" lIns="68574" tIns="34289" rIns="68574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>
              <a:solidFill>
                <a:prstClr val="black"/>
              </a:solidFill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71461" y="7829"/>
            <a:ext cx="7309759" cy="173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6" rIns="68564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32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 – viết</a:t>
            </a:r>
            <a:endParaRPr lang="en-GB" sz="3200" dirty="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</a:t>
            </a:r>
            <a:r>
              <a:rPr lang="vi-VN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ngoài</a:t>
            </a:r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đảo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-9861" y="407125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471" r="100000">
                        <a14:foregroundMark x1="16993" y1="17320" x2="14542" y2="17157"/>
                        <a14:foregroundMark x1="14706" y1="19281" x2="26961" y2="24837"/>
                        <a14:foregroundMark x1="29085" y1="18464" x2="15523" y2="25327"/>
                        <a14:foregroundMark x1="29248" y1="22386" x2="32190" y2="23203"/>
                        <a14:foregroundMark x1="57026" y1="11111" x2="68137" y2="12908"/>
                        <a14:foregroundMark x1="57190" y1="12908" x2="69608" y2="14052"/>
                        <a14:foregroundMark x1="77614" y1="23529" x2="91176" y2="25490"/>
                        <a14:foregroundMark x1="82026" y1="80392" x2="67157" y2="87418"/>
                        <a14:foregroundMark x1="50163" y1="58660" x2="50163" y2="70588"/>
                        <a14:foregroundMark x1="44281" y1="60948" x2="48856" y2="77288"/>
                        <a14:foregroundMark x1="69118" y1="57353" x2="69444" y2="64379"/>
                        <a14:foregroundMark x1="72222" y1="54575" x2="75163" y2="64706"/>
                        <a14:foregroundMark x1="67810" y1="51797" x2="71895" y2="58497"/>
                        <a14:foregroundMark x1="12908" y1="21895" x2="22876" y2="21569"/>
                        <a14:foregroundMark x1="56536" y1="12418" x2="58497" y2="14379"/>
                        <a14:foregroundMark x1="88725" y1="41667" x2="81863" y2="45915"/>
                        <a14:foregroundMark x1="70425" y1="22059" x2="72876" y2="26797"/>
                        <a14:foregroundMark x1="45588" y1="57516" x2="40359" y2="71405"/>
                        <a14:foregroundMark x1="82843" y1="81536" x2="70915" y2="87745"/>
                        <a14:foregroundMark x1="15523" y1="83170" x2="41013" y2="87582"/>
                        <a14:foregroundMark x1="14379" y1="86601" x2="43627" y2="91993"/>
                        <a14:foregroundMark x1="83824" y1="85458" x2="64216" y2="92974"/>
                        <a14:foregroundMark x1="43464" y1="92647" x2="67647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0" y="1975107"/>
            <a:ext cx="3168393" cy="316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任意多边形: 形状 4">
            <a:extLst>
              <a:ext uri="{FF2B5EF4-FFF2-40B4-BE49-F238E27FC236}">
                <a16:creationId xmlns:a16="http://schemas.microsoft.com/office/drawing/2014/main" id="{BD21AC6C-600F-4CAA-9F7A-204046221177}"/>
              </a:ext>
            </a:extLst>
          </p:cNvPr>
          <p:cNvSpPr/>
          <p:nvPr/>
        </p:nvSpPr>
        <p:spPr>
          <a:xfrm>
            <a:off x="127591" y="103669"/>
            <a:ext cx="8827682" cy="4936166"/>
          </a:xfrm>
          <a:custGeom>
            <a:avLst/>
            <a:gdLst>
              <a:gd name="connsiteX0" fmla="*/ 168348 w 11770242"/>
              <a:gd name="connsiteY0" fmla="*/ 199935 h 6581554"/>
              <a:gd name="connsiteX1" fmla="*/ 168348 w 11770242"/>
              <a:gd name="connsiteY1" fmla="*/ 6358269 h 6581554"/>
              <a:gd name="connsiteX2" fmla="*/ 11546958 w 11770242"/>
              <a:gd name="connsiteY2" fmla="*/ 6358269 h 6581554"/>
              <a:gd name="connsiteX3" fmla="*/ 11546958 w 11770242"/>
              <a:gd name="connsiteY3" fmla="*/ 199935 h 6581554"/>
              <a:gd name="connsiteX4" fmla="*/ 0 w 11770242"/>
              <a:gd name="connsiteY4" fmla="*/ 0 h 6581554"/>
              <a:gd name="connsiteX5" fmla="*/ 11770242 w 11770242"/>
              <a:gd name="connsiteY5" fmla="*/ 0 h 6581554"/>
              <a:gd name="connsiteX6" fmla="*/ 11770242 w 11770242"/>
              <a:gd name="connsiteY6" fmla="*/ 6581554 h 6581554"/>
              <a:gd name="connsiteX7" fmla="*/ 0 w 11770242"/>
              <a:gd name="connsiteY7" fmla="*/ 6581554 h 658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70242" h="6581554">
                <a:moveTo>
                  <a:pt x="168348" y="199935"/>
                </a:moveTo>
                <a:lnTo>
                  <a:pt x="168348" y="6358269"/>
                </a:lnTo>
                <a:lnTo>
                  <a:pt x="11546958" y="6358269"/>
                </a:lnTo>
                <a:lnTo>
                  <a:pt x="11546958" y="199935"/>
                </a:lnTo>
                <a:close/>
                <a:moveTo>
                  <a:pt x="0" y="0"/>
                </a:moveTo>
                <a:lnTo>
                  <a:pt x="11770242" y="0"/>
                </a:lnTo>
                <a:lnTo>
                  <a:pt x="11770242" y="6581554"/>
                </a:lnTo>
                <a:lnTo>
                  <a:pt x="0" y="65815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7" tIns="34289" rIns="68577" bIns="34289" rtlCol="0" anchor="ctr">
            <a:noAutofit/>
          </a:bodyPr>
          <a:lstStyle/>
          <a:p>
            <a:pPr algn="ctr" defTabSz="685766"/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16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2438400" y="348495"/>
            <a:ext cx="7629850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/>
            <a:r>
              <a:rPr lang="en-US" sz="3599" b="1" dirty="0">
                <a:solidFill>
                  <a:srgbClr val="0000FF"/>
                </a:solidFill>
                <a:latin typeface="Arial"/>
                <a:cs typeface="Times New Roman" pitchFamily="18" charset="0"/>
              </a:rPr>
              <a:t>YÊU CẦU CẦN ĐẠT</a:t>
            </a:r>
            <a:endParaRPr lang="vi-VN" sz="3599" b="1" dirty="0">
              <a:solidFill>
                <a:srgbClr val="0000FF"/>
              </a:solidFill>
              <a:latin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17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990600" y="1104902"/>
            <a:ext cx="7408218" cy="1524208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/>
            <a:r>
              <a:rPr lang="en-US" sz="23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Nghe – viết đúng chính tả một 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ngắn “Thư gửi bố ngoài đảo.”</a:t>
            </a:r>
            <a:endParaRPr lang="en-US" sz="2399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1085135" y="2943627"/>
            <a:ext cx="7325905" cy="1330572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/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2. 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Làm </a:t>
            </a:r>
            <a:r>
              <a:rPr lang="en-US" sz="23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đúng các bài tập chính tả phân biệt 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d/gi, s/x, ip/iêp.</a:t>
            </a:r>
            <a:endParaRPr lang="en-US" sz="2399" b="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72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decel="49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-9861" y="407125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91" b="92718" l="0" r="100000">
                        <a14:foregroundMark x1="48000" y1="30570" x2="51250" y2="44412"/>
                        <a14:foregroundMark x1="55937" y1="29560" x2="52125" y2="40519"/>
                        <a14:foregroundMark x1="47125" y1="24802" x2="48563" y2="24802"/>
                        <a14:foregroundMark x1="56063" y1="24802" x2="58062" y2="27109"/>
                        <a14:foregroundMark x1="46063" y1="35544" x2="47875" y2="35544"/>
                        <a14:foregroundMark x1="39813" y1="34535" x2="41250" y2="39077"/>
                        <a14:foregroundMark x1="49313" y1="67628" x2="49313" y2="71521"/>
                        <a14:foregroundMark x1="37125" y1="78154" x2="64313" y2="75270"/>
                        <a14:foregroundMark x1="12875" y1="43403" x2="21000" y2="82048"/>
                        <a14:foregroundMark x1="5938" y1="65321" x2="14688" y2="60130"/>
                        <a14:foregroundMark x1="31000" y1="53569" x2="21688" y2="58111"/>
                        <a14:foregroundMark x1="7875" y1="72386" x2="15625" y2="74405"/>
                        <a14:foregroundMark x1="83313" y1="35544" x2="89063" y2="74189"/>
                        <a14:foregroundMark x1="82250" y1="55227" x2="82250" y2="59337"/>
                        <a14:foregroundMark x1="82625" y1="68205" x2="81188" y2="82480"/>
                        <a14:foregroundMark x1="88875" y1="75487" x2="90688" y2="81471"/>
                        <a14:foregroundMark x1="90313" y1="82480" x2="92625" y2="82480"/>
                        <a14:foregroundMark x1="91188" y1="41168" x2="86000" y2="53713"/>
                        <a14:foregroundMark x1="77250" y1="49387" x2="91750" y2="59769"/>
                        <a14:foregroundMark x1="14500" y1="72531" x2="17000" y2="69430"/>
                        <a14:foregroundMark x1="47063" y1="27902" x2="45375" y2="31579"/>
                        <a14:foregroundMark x1="45563" y1="27686" x2="58375" y2="29200"/>
                        <a14:foregroundMark x1="45000" y1="32012" x2="50313" y2="35256"/>
                        <a14:foregroundMark x1="58562" y1="30714" x2="55188" y2="35040"/>
                        <a14:foregroundMark x1="47063" y1="30497" x2="58938" y2="32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79" y="-81895"/>
            <a:ext cx="5943600" cy="51523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3048000" y="-19050"/>
            <a:ext cx="3352801" cy="1177207"/>
          </a:xfrm>
          <a:prstGeom prst="rect">
            <a:avLst/>
          </a:prstGeom>
          <a:noFill/>
        </p:spPr>
        <p:txBody>
          <a:bodyPr wrap="square" lIns="68537" tIns="34271" rIns="68537" bIns="34271" rtlCol="0">
            <a:spAutoFit/>
          </a:bodyPr>
          <a:lstStyle/>
          <a:p>
            <a:pPr algn="ctr" defTabSz="685732">
              <a:defRPr/>
            </a:pPr>
            <a:r>
              <a:rPr lang="en-US" sz="7200" dirty="0" err="1">
                <a:solidFill>
                  <a:srgbClr val="00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7200" dirty="0">
              <a:solidFill>
                <a:srgbClr val="0033CC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1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1680" y="57150"/>
            <a:ext cx="8891650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vi-VN" sz="22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2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Nghe – viết: </a:t>
            </a:r>
            <a:r>
              <a:rPr lang="vi-VN" sz="2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đảo </a:t>
            </a:r>
            <a:r>
              <a:rPr lang="vi-VN" sz="2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(từ đầu đến </a:t>
            </a:r>
            <a:r>
              <a:rPr lang="vi-VN" sz="2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nghe</a:t>
            </a:r>
            <a:r>
              <a:rPr lang="vi-VN" sz="2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vi-VN" sz="2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4928" y="463797"/>
            <a:ext cx="6225153" cy="45396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GB" sz="24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24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24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đảo</a:t>
            </a:r>
            <a:endParaRPr lang="en-US" sz="24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6200" y="1594837"/>
            <a:ext cx="922500" cy="2729513"/>
          </a:xfrm>
          <a:prstGeom prst="roundRect">
            <a:avLst/>
          </a:prstGeom>
          <a:solidFill>
            <a:srgbClr val="F9D3B9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409700" y="1103637"/>
            <a:ext cx="3710757" cy="2815051"/>
            <a:chOff x="1705793" y="1856492"/>
            <a:chExt cx="3710757" cy="2815051"/>
          </a:xfrm>
        </p:grpSpPr>
        <p:sp>
          <p:nvSpPr>
            <p:cNvPr id="50" name="TextBox 49"/>
            <p:cNvSpPr txBox="1"/>
            <p:nvPr/>
          </p:nvSpPr>
          <p:spPr>
            <a:xfrm>
              <a:off x="1720850" y="3047309"/>
              <a:ext cx="36957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3"/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Tết</a:t>
              </a:r>
              <a:r>
                <a: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con </a:t>
              </a:r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muốn</a:t>
              </a:r>
              <a:r>
                <a: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gửi</a:t>
              </a:r>
              <a:r>
                <a: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bố</a:t>
              </a:r>
              <a:endParaRPr lang="en-US" sz="210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705793" y="1856492"/>
              <a:ext cx="3710757" cy="2815051"/>
              <a:chOff x="1705793" y="1856492"/>
              <a:chExt cx="3710757" cy="2815051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720850" y="1856492"/>
                <a:ext cx="36957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Bây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giờ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sắp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Tết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rē</a:t>
                </a:r>
                <a:endPara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720850" y="2254203"/>
                <a:ext cx="36957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Con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viết</a:t>
                </a:r>
                <a:r>
                  <a:rPr lang="en-US" sz="21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th</a:t>
                </a:r>
                <a:r>
                  <a:rPr lang="vi-VN" sz="21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gửi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bố</a:t>
                </a:r>
                <a:r>
                  <a:rPr lang="en-US" sz="21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(…)</a:t>
                </a:r>
                <a:endPara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720850" y="2646911"/>
                <a:ext cx="36957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endPara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1705793" y="3440881"/>
                <a:ext cx="3710757" cy="1230662"/>
                <a:chOff x="1432743" y="828333"/>
                <a:chExt cx="3710757" cy="1230662"/>
              </a:xfrm>
            </p:grpSpPr>
            <p:sp>
              <p:nvSpPr>
                <p:cNvPr id="39" name="TextBox 38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Cái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bánh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</a:t>
                  </a:r>
                  <a:r>
                    <a:rPr lang="vi-VN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ư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ng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cho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vui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1447800" y="123572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Nh</a:t>
                  </a:r>
                  <a:r>
                    <a:rPr lang="vi-VN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ư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ng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bánh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thì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to </a:t>
                  </a:r>
                  <a:r>
                    <a:rPr lang="en-US" sz="21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quá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1432743" y="1643497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Mà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hòm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th</a:t>
                  </a:r>
                  <a:r>
                    <a:rPr lang="vi-VN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ư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nhỏ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thċ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.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</p:grpSp>
        </p:grpSp>
      </p:grpSp>
      <p:grpSp>
        <p:nvGrpSpPr>
          <p:cNvPr id="51" name="Group 50"/>
          <p:cNvGrpSpPr/>
          <p:nvPr/>
        </p:nvGrpSpPr>
        <p:grpSpPr>
          <a:xfrm>
            <a:off x="5478603" y="1103959"/>
            <a:ext cx="3703711" cy="3635889"/>
            <a:chOff x="1712839" y="1856492"/>
            <a:chExt cx="3703711" cy="3635889"/>
          </a:xfrm>
        </p:grpSpPr>
        <p:sp>
          <p:nvSpPr>
            <p:cNvPr id="93" name="TextBox 92"/>
            <p:cNvSpPr txBox="1"/>
            <p:nvPr/>
          </p:nvSpPr>
          <p:spPr>
            <a:xfrm>
              <a:off x="1720850" y="3047309"/>
              <a:ext cx="36957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3"/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Hẳn</a:t>
              </a:r>
              <a:r>
                <a: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bố</a:t>
              </a:r>
              <a:r>
                <a: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bằng</a:t>
              </a:r>
              <a:r>
                <a: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lòng</a:t>
              </a:r>
              <a:r>
                <a: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thċ</a:t>
              </a:r>
              <a:r>
                <a:rPr lang="en-US" sz="21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.</a:t>
              </a:r>
              <a:endParaRPr lang="en-US" sz="210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712839" y="1856492"/>
              <a:ext cx="3703711" cy="3635889"/>
              <a:chOff x="1712839" y="1856492"/>
              <a:chExt cx="3703711" cy="3635889"/>
            </a:xfrm>
          </p:grpSpPr>
          <p:sp>
            <p:nvSpPr>
              <p:cNvPr id="91" name="TextBox 90"/>
              <p:cNvSpPr txBox="1"/>
              <p:nvPr/>
            </p:nvSpPr>
            <p:spPr>
              <a:xfrm>
                <a:off x="1720850" y="1856492"/>
                <a:ext cx="36957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Gửi</a:t>
                </a:r>
                <a:r>
                  <a:rPr lang="en-US" sz="21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h</a:t>
                </a:r>
                <a:r>
                  <a:rPr lang="el-GR" sz="21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Ξ</a:t>
                </a:r>
                <a:r>
                  <a:rPr lang="en-US" sz="21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lại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sợ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héo</a:t>
                </a:r>
                <a:endPara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712839" y="2254203"/>
                <a:ext cx="3703711" cy="807834"/>
                <a:chOff x="1439789" y="828333"/>
                <a:chExt cx="3703711" cy="807834"/>
              </a:xfrm>
            </p:grpSpPr>
            <p:sp>
              <p:nvSpPr>
                <p:cNvPr id="89" name="TextBox 88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Đ</a:t>
                  </a:r>
                  <a:r>
                    <a:rPr lang="vi-VN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ường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ra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vi-VN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đảo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xa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xċ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1439789" y="1220669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Con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viết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th</a:t>
                  </a:r>
                  <a:r>
                    <a:rPr lang="vi-VN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ư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gửi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vậy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1716826" y="3440881"/>
                <a:ext cx="3699724" cy="2051500"/>
                <a:chOff x="1443776" y="828333"/>
                <a:chExt cx="3699724" cy="2051500"/>
              </a:xfrm>
            </p:grpSpPr>
            <p:sp>
              <p:nvSpPr>
                <p:cNvPr id="59" name="TextBox 58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443776" y="1239211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Ngoài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ấy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chắc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nhiều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gió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447586" y="1643175"/>
                  <a:ext cx="288627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Đảo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không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có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gì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che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452832" y="2048837"/>
                  <a:ext cx="3271354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Ngoài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ấy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chắc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nhiều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sóng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1443776" y="2464335"/>
                  <a:ext cx="288627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Bố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lúc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nào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cũng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nghe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.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</p:grpSp>
        </p:grpSp>
      </p:grpSp>
      <p:sp>
        <p:nvSpPr>
          <p:cNvPr id="66" name="Rounded Rectangle 65"/>
          <p:cNvSpPr/>
          <p:nvPr/>
        </p:nvSpPr>
        <p:spPr>
          <a:xfrm>
            <a:off x="685800" y="4324350"/>
            <a:ext cx="4111159" cy="742950"/>
          </a:xfrm>
          <a:prstGeom prst="roundRect">
            <a:avLst/>
          </a:prstGeom>
          <a:solidFill>
            <a:srgbClr val="BCE292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33"/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thúc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4333"/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492521" y="1371826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492521" y="1775393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1492521" y="2558504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492521" y="2975996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504458" y="3385571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1482774" y="3789351"/>
            <a:ext cx="269826" cy="15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638800" y="1371504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597156" y="1775393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556398" y="2164932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556398" y="3385571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568803" y="37909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531590" y="4188713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568803" y="4608672"/>
            <a:ext cx="2985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89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3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685800" y="370472"/>
            <a:ext cx="2743200" cy="567903"/>
          </a:xfrm>
          <a:prstGeom prst="rect">
            <a:avLst/>
          </a:prstGeom>
          <a:noFill/>
          <a:ln w="19050">
            <a:solidFill>
              <a:srgbClr val="FF3300"/>
            </a:solidFill>
            <a:prstDash val="lgDashDot"/>
            <a:miter lim="800000"/>
            <a:headEnd/>
            <a:tailEnd/>
          </a:ln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 TỪ KHÓ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21327" y="48839"/>
            <a:ext cx="3134940" cy="1316287"/>
            <a:chOff x="4038600" y="893739"/>
            <a:chExt cx="3134940" cy="1316287"/>
          </a:xfrm>
        </p:grpSpPr>
        <p:grpSp>
          <p:nvGrpSpPr>
            <p:cNvPr id="13" name="Group 12"/>
            <p:cNvGrpSpPr/>
            <p:nvPr/>
          </p:nvGrpSpPr>
          <p:grpSpPr>
            <a:xfrm>
              <a:off x="4773636" y="1164429"/>
              <a:ext cx="2399904" cy="723585"/>
              <a:chOff x="916553" y="716545"/>
              <a:chExt cx="2399904" cy="764675"/>
            </a:xfrm>
          </p:grpSpPr>
          <p:grpSp>
            <p:nvGrpSpPr>
              <p:cNvPr id="16" name="组合 28">
                <a:extLst>
                  <a:ext uri="{FF2B5EF4-FFF2-40B4-BE49-F238E27FC236}">
                    <a16:creationId xmlns:a16="http://schemas.microsoft.com/office/drawing/2014/main" id="{9B8FF55A-B0E2-44F5-9B60-3C653EED2AFF}"/>
                  </a:ext>
                </a:extLst>
              </p:cNvPr>
              <p:cNvGrpSpPr/>
              <p:nvPr/>
            </p:nvGrpSpPr>
            <p:grpSpPr>
              <a:xfrm>
                <a:off x="916553" y="716545"/>
                <a:ext cx="2399904" cy="764675"/>
                <a:chOff x="1082087" y="1044830"/>
                <a:chExt cx="2045286" cy="1259306"/>
              </a:xfrm>
            </p:grpSpPr>
            <p:sp>
              <p:nvSpPr>
                <p:cNvPr id="21" name="任意多边形: 形状 29">
                  <a:extLst>
                    <a:ext uri="{FF2B5EF4-FFF2-40B4-BE49-F238E27FC236}">
                      <a16:creationId xmlns:a16="http://schemas.microsoft.com/office/drawing/2014/main" id="{CE9CF060-A934-4939-B3E6-02882A73336E}"/>
                    </a:ext>
                  </a:extLst>
                </p:cNvPr>
                <p:cNvSpPr/>
                <p:nvPr/>
              </p:nvSpPr>
              <p:spPr>
                <a:xfrm>
                  <a:off x="1137517" y="1044830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  <p:sp>
              <p:nvSpPr>
                <p:cNvPr id="22" name="任意多边形: 形状 30">
                  <a:extLst>
                    <a:ext uri="{FF2B5EF4-FFF2-40B4-BE49-F238E27FC236}">
                      <a16:creationId xmlns:a16="http://schemas.microsoft.com/office/drawing/2014/main" id="{A65DE266-E9B8-4112-9CDA-D8778935EAA1}"/>
                    </a:ext>
                  </a:extLst>
                </p:cNvPr>
                <p:cNvSpPr/>
                <p:nvPr/>
              </p:nvSpPr>
              <p:spPr>
                <a:xfrm>
                  <a:off x="1082087" y="1134151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1295400" y="912304"/>
                <a:ext cx="1872629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33"/>
                <a:r>
                  <a:rPr lang="vi-VN" altLang="en-US" sz="2500" dirty="0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bánh chưng </a:t>
                </a:r>
                <a:endParaRPr lang="en-US" sz="2500" dirty="0">
                  <a:solidFill>
                    <a:srgbClr val="0000FF"/>
                  </a:solidFill>
                </a:endParaRPr>
              </a:p>
            </p:txBody>
          </p:sp>
        </p:grpSp>
        <p:pic>
          <p:nvPicPr>
            <p:cNvPr id="23" name="图片 26">
              <a:extLst>
                <a:ext uri="{FF2B5EF4-FFF2-40B4-BE49-F238E27FC236}">
                  <a16:creationId xmlns:a16="http://schemas.microsoft.com/office/drawing/2014/main" id="{6527FF3E-E5A6-4C62-8E95-ED1901EF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893739"/>
              <a:ext cx="1316287" cy="1316287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0" y="1081356"/>
            <a:ext cx="3337273" cy="312869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521327" y="1138342"/>
            <a:ext cx="3134940" cy="1316287"/>
            <a:chOff x="4038600" y="893739"/>
            <a:chExt cx="3134940" cy="1316287"/>
          </a:xfrm>
        </p:grpSpPr>
        <p:grpSp>
          <p:nvGrpSpPr>
            <p:cNvPr id="25" name="Group 24"/>
            <p:cNvGrpSpPr/>
            <p:nvPr/>
          </p:nvGrpSpPr>
          <p:grpSpPr>
            <a:xfrm>
              <a:off x="4773636" y="1164429"/>
              <a:ext cx="2399904" cy="723585"/>
              <a:chOff x="916553" y="716545"/>
              <a:chExt cx="2399904" cy="764675"/>
            </a:xfrm>
          </p:grpSpPr>
          <p:grpSp>
            <p:nvGrpSpPr>
              <p:cNvPr id="27" name="组合 28">
                <a:extLst>
                  <a:ext uri="{FF2B5EF4-FFF2-40B4-BE49-F238E27FC236}">
                    <a16:creationId xmlns:a16="http://schemas.microsoft.com/office/drawing/2014/main" id="{9B8FF55A-B0E2-44F5-9B60-3C653EED2AFF}"/>
                  </a:ext>
                </a:extLst>
              </p:cNvPr>
              <p:cNvGrpSpPr/>
              <p:nvPr/>
            </p:nvGrpSpPr>
            <p:grpSpPr>
              <a:xfrm>
                <a:off x="916553" y="716545"/>
                <a:ext cx="2399904" cy="764675"/>
                <a:chOff x="1082087" y="1044830"/>
                <a:chExt cx="2045286" cy="1259306"/>
              </a:xfrm>
            </p:grpSpPr>
            <p:sp>
              <p:nvSpPr>
                <p:cNvPr id="29" name="任意多边形: 形状 29">
                  <a:extLst>
                    <a:ext uri="{FF2B5EF4-FFF2-40B4-BE49-F238E27FC236}">
                      <a16:creationId xmlns:a16="http://schemas.microsoft.com/office/drawing/2014/main" id="{CE9CF060-A934-4939-B3E6-02882A73336E}"/>
                    </a:ext>
                  </a:extLst>
                </p:cNvPr>
                <p:cNvSpPr/>
                <p:nvPr/>
              </p:nvSpPr>
              <p:spPr>
                <a:xfrm>
                  <a:off x="1137517" y="1044830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  <p:sp>
              <p:nvSpPr>
                <p:cNvPr id="30" name="任意多边形: 形状 30">
                  <a:extLst>
                    <a:ext uri="{FF2B5EF4-FFF2-40B4-BE49-F238E27FC236}">
                      <a16:creationId xmlns:a16="http://schemas.microsoft.com/office/drawing/2014/main" id="{A65DE266-E9B8-4112-9CDA-D8778935EAA1}"/>
                    </a:ext>
                  </a:extLst>
                </p:cNvPr>
                <p:cNvSpPr/>
                <p:nvPr/>
              </p:nvSpPr>
              <p:spPr>
                <a:xfrm>
                  <a:off x="1082087" y="1134151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1744240" y="866918"/>
                <a:ext cx="974947" cy="504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33"/>
                <a:r>
                  <a:rPr lang="en-US" altLang="en-US" sz="2500" dirty="0" err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</a:t>
                </a:r>
                <a:r>
                  <a:rPr lang="en-US" altLang="en-US" sz="2500" dirty="0" err="1" smtClean="0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a</a:t>
                </a:r>
                <a:r>
                  <a:rPr lang="en-US" altLang="en-US" sz="2500" dirty="0" smtClean="0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2500" dirty="0" err="1" smtClean="0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xôi</a:t>
                </a:r>
                <a:endParaRPr lang="en-US" sz="2500" dirty="0">
                  <a:solidFill>
                    <a:srgbClr val="0000FF"/>
                  </a:solidFill>
                </a:endParaRPr>
              </a:p>
            </p:txBody>
          </p:sp>
        </p:grpSp>
        <p:pic>
          <p:nvPicPr>
            <p:cNvPr id="26" name="图片 26">
              <a:extLst>
                <a:ext uri="{FF2B5EF4-FFF2-40B4-BE49-F238E27FC236}">
                  <a16:creationId xmlns:a16="http://schemas.microsoft.com/office/drawing/2014/main" id="{6527FF3E-E5A6-4C62-8E95-ED1901EF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893739"/>
              <a:ext cx="1316287" cy="1316287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4538509" y="2266950"/>
            <a:ext cx="3134940" cy="1316287"/>
            <a:chOff x="4038600" y="893739"/>
            <a:chExt cx="3134940" cy="1316287"/>
          </a:xfrm>
        </p:grpSpPr>
        <p:grpSp>
          <p:nvGrpSpPr>
            <p:cNvPr id="32" name="Group 31"/>
            <p:cNvGrpSpPr/>
            <p:nvPr/>
          </p:nvGrpSpPr>
          <p:grpSpPr>
            <a:xfrm>
              <a:off x="4773636" y="1164429"/>
              <a:ext cx="2399904" cy="723585"/>
              <a:chOff x="916553" y="716545"/>
              <a:chExt cx="2399904" cy="764675"/>
            </a:xfrm>
          </p:grpSpPr>
          <p:grpSp>
            <p:nvGrpSpPr>
              <p:cNvPr id="34" name="组合 28">
                <a:extLst>
                  <a:ext uri="{FF2B5EF4-FFF2-40B4-BE49-F238E27FC236}">
                    <a16:creationId xmlns:a16="http://schemas.microsoft.com/office/drawing/2014/main" id="{9B8FF55A-B0E2-44F5-9B60-3C653EED2AFF}"/>
                  </a:ext>
                </a:extLst>
              </p:cNvPr>
              <p:cNvGrpSpPr/>
              <p:nvPr/>
            </p:nvGrpSpPr>
            <p:grpSpPr>
              <a:xfrm>
                <a:off x="916553" y="716545"/>
                <a:ext cx="2399904" cy="764675"/>
                <a:chOff x="1082087" y="1044830"/>
                <a:chExt cx="2045286" cy="1259306"/>
              </a:xfrm>
            </p:grpSpPr>
            <p:sp>
              <p:nvSpPr>
                <p:cNvPr id="36" name="任意多边形: 形状 29">
                  <a:extLst>
                    <a:ext uri="{FF2B5EF4-FFF2-40B4-BE49-F238E27FC236}">
                      <a16:creationId xmlns:a16="http://schemas.microsoft.com/office/drawing/2014/main" id="{CE9CF060-A934-4939-B3E6-02882A73336E}"/>
                    </a:ext>
                  </a:extLst>
                </p:cNvPr>
                <p:cNvSpPr/>
                <p:nvPr/>
              </p:nvSpPr>
              <p:spPr>
                <a:xfrm>
                  <a:off x="1137517" y="1044830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  <p:sp>
              <p:nvSpPr>
                <p:cNvPr id="37" name="任意多边形: 形状 30">
                  <a:extLst>
                    <a:ext uri="{FF2B5EF4-FFF2-40B4-BE49-F238E27FC236}">
                      <a16:creationId xmlns:a16="http://schemas.microsoft.com/office/drawing/2014/main" id="{A65DE266-E9B8-4112-9CDA-D8778935EAA1}"/>
                    </a:ext>
                  </a:extLst>
                </p:cNvPr>
                <p:cNvSpPr/>
                <p:nvPr/>
              </p:nvSpPr>
              <p:spPr>
                <a:xfrm>
                  <a:off x="1082087" y="1134151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>
              <a:xfrm>
                <a:off x="1378405" y="850474"/>
                <a:ext cx="1672253" cy="504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33"/>
                <a:r>
                  <a:rPr lang="en-US" altLang="en-US" sz="2500" dirty="0" err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</a:t>
                </a:r>
                <a:r>
                  <a:rPr lang="en-US" altLang="en-US" sz="2500" dirty="0" err="1" smtClean="0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hiều</a:t>
                </a:r>
                <a:r>
                  <a:rPr lang="en-US" altLang="en-US" sz="2500" dirty="0" smtClean="0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2500" dirty="0" err="1" smtClean="0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sóng</a:t>
                </a:r>
                <a:endParaRPr lang="en-US" sz="2500" dirty="0">
                  <a:solidFill>
                    <a:srgbClr val="0000FF"/>
                  </a:solidFill>
                </a:endParaRPr>
              </a:p>
            </p:txBody>
          </p:sp>
        </p:grpSp>
        <p:pic>
          <p:nvPicPr>
            <p:cNvPr id="33" name="图片 26">
              <a:extLst>
                <a:ext uri="{FF2B5EF4-FFF2-40B4-BE49-F238E27FC236}">
                  <a16:creationId xmlns:a16="http://schemas.microsoft.com/office/drawing/2014/main" id="{6527FF3E-E5A6-4C62-8E95-ED1901EF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893739"/>
              <a:ext cx="1316287" cy="131628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570407" y="3409950"/>
            <a:ext cx="3134940" cy="1316287"/>
            <a:chOff x="4038600" y="893739"/>
            <a:chExt cx="3134940" cy="1316287"/>
          </a:xfrm>
        </p:grpSpPr>
        <p:grpSp>
          <p:nvGrpSpPr>
            <p:cNvPr id="39" name="Group 38"/>
            <p:cNvGrpSpPr/>
            <p:nvPr/>
          </p:nvGrpSpPr>
          <p:grpSpPr>
            <a:xfrm>
              <a:off x="4773636" y="1164429"/>
              <a:ext cx="2399904" cy="723585"/>
              <a:chOff x="916553" y="716545"/>
              <a:chExt cx="2399904" cy="764675"/>
            </a:xfrm>
          </p:grpSpPr>
          <p:grpSp>
            <p:nvGrpSpPr>
              <p:cNvPr id="41" name="组合 28">
                <a:extLst>
                  <a:ext uri="{FF2B5EF4-FFF2-40B4-BE49-F238E27FC236}">
                    <a16:creationId xmlns:a16="http://schemas.microsoft.com/office/drawing/2014/main" id="{9B8FF55A-B0E2-44F5-9B60-3C653EED2AFF}"/>
                  </a:ext>
                </a:extLst>
              </p:cNvPr>
              <p:cNvGrpSpPr/>
              <p:nvPr/>
            </p:nvGrpSpPr>
            <p:grpSpPr>
              <a:xfrm>
                <a:off x="916553" y="716545"/>
                <a:ext cx="2399904" cy="764675"/>
                <a:chOff x="1082087" y="1044830"/>
                <a:chExt cx="2045286" cy="1259306"/>
              </a:xfrm>
            </p:grpSpPr>
            <p:sp>
              <p:nvSpPr>
                <p:cNvPr id="43" name="任意多边形: 形状 29">
                  <a:extLst>
                    <a:ext uri="{FF2B5EF4-FFF2-40B4-BE49-F238E27FC236}">
                      <a16:creationId xmlns:a16="http://schemas.microsoft.com/office/drawing/2014/main" id="{CE9CF060-A934-4939-B3E6-02882A73336E}"/>
                    </a:ext>
                  </a:extLst>
                </p:cNvPr>
                <p:cNvSpPr/>
                <p:nvPr/>
              </p:nvSpPr>
              <p:spPr>
                <a:xfrm>
                  <a:off x="1137517" y="1044830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  <p:sp>
              <p:nvSpPr>
                <p:cNvPr id="44" name="任意多边形: 形状 30">
                  <a:extLst>
                    <a:ext uri="{FF2B5EF4-FFF2-40B4-BE49-F238E27FC236}">
                      <a16:creationId xmlns:a16="http://schemas.microsoft.com/office/drawing/2014/main" id="{A65DE266-E9B8-4112-9CDA-D8778935EAA1}"/>
                    </a:ext>
                  </a:extLst>
                </p:cNvPr>
                <p:cNvSpPr/>
                <p:nvPr/>
              </p:nvSpPr>
              <p:spPr>
                <a:xfrm>
                  <a:off x="1082087" y="1134151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</p:grpSp>
          <p:sp>
            <p:nvSpPr>
              <p:cNvPr id="42" name="Rectangle 41"/>
              <p:cNvSpPr/>
              <p:nvPr/>
            </p:nvSpPr>
            <p:spPr>
              <a:xfrm>
                <a:off x="1378405" y="850474"/>
                <a:ext cx="1423788" cy="504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33"/>
                <a:r>
                  <a:rPr lang="en-US" altLang="en-US" sz="2500" dirty="0" err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</a:t>
                </a:r>
                <a:r>
                  <a:rPr lang="en-US" altLang="en-US" sz="2500" dirty="0" err="1" smtClean="0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hiều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gió</a:t>
                </a:r>
                <a:endParaRPr lang="en-US" sz="2500" dirty="0">
                  <a:solidFill>
                    <a:srgbClr val="0000FF"/>
                  </a:solidFill>
                </a:endParaRPr>
              </a:p>
            </p:txBody>
          </p:sp>
        </p:grpSp>
        <p:pic>
          <p:nvPicPr>
            <p:cNvPr id="40" name="图片 26">
              <a:extLst>
                <a:ext uri="{FF2B5EF4-FFF2-40B4-BE49-F238E27FC236}">
                  <a16:creationId xmlns:a16="http://schemas.microsoft.com/office/drawing/2014/main" id="{6527FF3E-E5A6-4C62-8E95-ED1901EF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893739"/>
              <a:ext cx="1316287" cy="1316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21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id="{49394276-4295-4BFC-A45E-60E96B211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FA4F7A4-8791-4CEC-A971-1BA63DE49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833"/>
            <a:ext cx="9144000" cy="189841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72D8F01A-CC7A-4853-B2B7-EA629C114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27" y="367477"/>
            <a:ext cx="3850481" cy="1735931"/>
          </a:xfrm>
          <a:prstGeom prst="rect">
            <a:avLst/>
          </a:prstGeom>
        </p:spPr>
      </p:pic>
      <p:pic>
        <p:nvPicPr>
          <p:cNvPr id="37" name="Picture 2" descr="Happy Cute Little Kid Boy And Girl Go To School Royalty Free Cliparts,  Vectors, And Stock Illustration. Image 139341978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2385" y1="44032" x2="53231" y2="82735"/>
                        <a14:foregroundMark x1="24692" y1="85632" x2="75692" y2="73581"/>
                        <a14:foregroundMark x1="35385" y1="69177" x2="35385" y2="75087"/>
                        <a14:foregroundMark x1="28923" y1="58169" x2="29615" y2="58980"/>
                        <a14:foregroundMark x1="29077" y1="55620" x2="30462" y2="57358"/>
                        <a14:foregroundMark x1="30769" y1="54809" x2="32538" y2="58401"/>
                        <a14:foregroundMark x1="35077" y1="51796" x2="32308" y2="59444"/>
                        <a14:foregroundMark x1="57000" y1="60718" x2="64462" y2="54577"/>
                        <a14:foregroundMark x1="82154" y1="11472" x2="82154" y2="25608"/>
                        <a14:foregroundMark x1="82846" y1="7184" x2="82846" y2="7184"/>
                        <a14:foregroundMark x1="86077" y1="8691" x2="86077" y2="8691"/>
                        <a14:foregroundMark x1="88308" y1="9502" x2="88308" y2="9502"/>
                        <a14:foregroundMark x1="90000" y1="13094" x2="90000" y2="13094"/>
                        <a14:foregroundMark x1="6154" y1="17381" x2="6154" y2="17381"/>
                        <a14:foregroundMark x1="22308" y1="16686" x2="22308" y2="16686"/>
                        <a14:foregroundMark x1="34692" y1="8922" x2="34692" y2="8922"/>
                        <a14:foregroundMark x1="64308" y1="9502" x2="64308" y2="9502"/>
                        <a14:foregroundMark x1="57846" y1="31286" x2="57846" y2="31286"/>
                        <a14:foregroundMark x1="29923" y1="42526" x2="29923" y2="42526"/>
                        <a14:foregroundMark x1="11385" y1="52839" x2="14769" y2="53534"/>
                        <a14:foregroundMark x1="87154" y1="49247" x2="87154" y2="49247"/>
                        <a14:foregroundMark x1="90385" y1="35110" x2="90385" y2="35110"/>
                        <a14:foregroundMark x1="10692" y1="35574" x2="10692" y2="35574"/>
                        <a14:foregroundMark x1="12077" y1="22248" x2="12077" y2="22248"/>
                        <a14:foregroundMark x1="17692" y1="30475" x2="17692" y2="30475"/>
                        <a14:foregroundMark x1="7154" y1="41715" x2="7154" y2="41715"/>
                        <a14:foregroundMark x1="80462" y1="7648" x2="80462" y2="7648"/>
                        <a14:foregroundMark x1="77769" y1="9733" x2="77769" y2="9733"/>
                        <a14:foregroundMark x1="76769" y1="13094" x2="76769" y2="13094"/>
                        <a14:foregroundMark x1="75538" y1="16338" x2="75538" y2="16338"/>
                        <a14:foregroundMark x1="75538" y1="21321" x2="75538" y2="21321"/>
                        <a14:foregroundMark x1="75385" y1="24565" x2="75385" y2="24565"/>
                        <a14:foregroundMark x1="78077" y1="27462" x2="78077" y2="27462"/>
                        <a14:foregroundMark x1="80154" y1="29780" x2="80154" y2="29780"/>
                        <a14:foregroundMark x1="83077" y1="30475" x2="83077" y2="30475"/>
                        <a14:foregroundMark x1="86077" y1="29780" x2="86077" y2="29780"/>
                        <a14:foregroundMark x1="87769" y1="27926" x2="87769" y2="27926"/>
                        <a14:foregroundMark x1="90000" y1="25145" x2="90000" y2="25145"/>
                        <a14:foregroundMark x1="90385" y1="21321" x2="90385" y2="21321"/>
                        <a14:foregroundMark x1="91000" y1="16338" x2="91000" y2="16338"/>
                        <a14:foregroundMark x1="5308" y1="56547" x2="8385" y2="58285"/>
                        <a14:foregroundMark x1="10769" y1="49363" x2="10769" y2="49363"/>
                        <a14:foregroundMark x1="14462" y1="47740" x2="14462" y2="47740"/>
                        <a14:foregroundMark x1="33923" y1="65238" x2="33538" y2="74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57" y="361950"/>
            <a:ext cx="6553200" cy="43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组合 23"/>
          <p:cNvGrpSpPr/>
          <p:nvPr/>
        </p:nvGrpSpPr>
        <p:grpSpPr>
          <a:xfrm>
            <a:off x="523830" y="520342"/>
            <a:ext cx="2632552" cy="1902853"/>
            <a:chOff x="1860522" y="1446509"/>
            <a:chExt cx="3277481" cy="2309600"/>
          </a:xfrm>
        </p:grpSpPr>
        <p:grpSp>
          <p:nvGrpSpPr>
            <p:cNvPr id="43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45" name="Freeform 44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64" name="Freeform 63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grpSp>
            <p:nvGrpSpPr>
              <p:cNvPr id="65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66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7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8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9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0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1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2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3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4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5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6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7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8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9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0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1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2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3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4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5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6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7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8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9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0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1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2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3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4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5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6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7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8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9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0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1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2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3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4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5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6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7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8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9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10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11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12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13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14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15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16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17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18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19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20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21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22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23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24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25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26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27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28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29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30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31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32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33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34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35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36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37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38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39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0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1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2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3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4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5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6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</p:grpSp>
        </p:grpSp>
        <p:sp>
          <p:nvSpPr>
            <p:cNvPr id="44" name="文本框 49"/>
            <p:cNvSpPr txBox="1">
              <a:spLocks noChangeArrowheads="1"/>
            </p:cNvSpPr>
            <p:nvPr/>
          </p:nvSpPr>
          <p:spPr bwMode="auto">
            <a:xfrm>
              <a:off x="1860522" y="2024238"/>
              <a:ext cx="3011454" cy="582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 algn="ctr">
                <a:lnSpc>
                  <a:spcPct val="114000"/>
                </a:lnSpc>
              </a:pPr>
              <a:r>
                <a:rPr lang="en-US" altLang="zh-CN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VIẾT BÀI</a:t>
              </a:r>
              <a:endPara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33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94928" y="463797"/>
            <a:ext cx="6225153" cy="45396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GB" sz="24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24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24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đảo</a:t>
            </a:r>
            <a:endParaRPr lang="en-US" sz="24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9700" y="1103637"/>
            <a:ext cx="3710757" cy="2815051"/>
            <a:chOff x="1705793" y="1856492"/>
            <a:chExt cx="3710757" cy="2815051"/>
          </a:xfrm>
        </p:grpSpPr>
        <p:sp>
          <p:nvSpPr>
            <p:cNvPr id="26" name="TextBox 25"/>
            <p:cNvSpPr txBox="1"/>
            <p:nvPr/>
          </p:nvSpPr>
          <p:spPr>
            <a:xfrm>
              <a:off x="1720850" y="3047309"/>
              <a:ext cx="36957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3"/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Tết</a:t>
              </a:r>
              <a:r>
                <a: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con </a:t>
              </a:r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muốn</a:t>
              </a:r>
              <a:r>
                <a: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gửi</a:t>
              </a:r>
              <a:r>
                <a: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bố</a:t>
              </a:r>
              <a:endParaRPr lang="en-US" sz="210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705793" y="1856492"/>
              <a:ext cx="3710757" cy="2815051"/>
              <a:chOff x="1705793" y="1856492"/>
              <a:chExt cx="3710757" cy="2815051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720850" y="1856492"/>
                <a:ext cx="36957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Bây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giờ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sắp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Tết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rē</a:t>
                </a:r>
                <a:endPara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720850" y="2254203"/>
                <a:ext cx="36957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Con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viết</a:t>
                </a:r>
                <a:r>
                  <a:rPr lang="en-US" sz="21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th</a:t>
                </a:r>
                <a:r>
                  <a:rPr lang="vi-VN" sz="21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gửi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bố</a:t>
                </a:r>
                <a:r>
                  <a:rPr lang="en-US" sz="21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(…)</a:t>
                </a:r>
                <a:endPara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720850" y="2646911"/>
                <a:ext cx="36957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endPara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705793" y="3440881"/>
                <a:ext cx="3710757" cy="1230662"/>
                <a:chOff x="1432743" y="828333"/>
                <a:chExt cx="3710757" cy="1230662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Cái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bánh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</a:t>
                  </a:r>
                  <a:r>
                    <a:rPr lang="vi-VN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ư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ng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cho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vui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447800" y="123572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Nh</a:t>
                  </a:r>
                  <a:r>
                    <a:rPr lang="vi-VN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ư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ng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bánh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thì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to </a:t>
                  </a:r>
                  <a:r>
                    <a:rPr lang="en-US" sz="21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quá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432743" y="1643497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Mà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hòm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th</a:t>
                  </a:r>
                  <a:r>
                    <a:rPr lang="vi-VN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ư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nhỏ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thċ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.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</p:grpSp>
        </p:grpSp>
      </p:grpSp>
      <p:grpSp>
        <p:nvGrpSpPr>
          <p:cNvPr id="27" name="Group 26"/>
          <p:cNvGrpSpPr/>
          <p:nvPr/>
        </p:nvGrpSpPr>
        <p:grpSpPr>
          <a:xfrm>
            <a:off x="5478603" y="1103959"/>
            <a:ext cx="3703711" cy="3635889"/>
            <a:chOff x="1712839" y="1856492"/>
            <a:chExt cx="3703711" cy="3635889"/>
          </a:xfrm>
        </p:grpSpPr>
        <p:sp>
          <p:nvSpPr>
            <p:cNvPr id="51" name="TextBox 50"/>
            <p:cNvSpPr txBox="1"/>
            <p:nvPr/>
          </p:nvSpPr>
          <p:spPr>
            <a:xfrm>
              <a:off x="1720850" y="3047309"/>
              <a:ext cx="36957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3"/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Hẳn</a:t>
              </a:r>
              <a:r>
                <a: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bố</a:t>
              </a:r>
              <a:r>
                <a: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bằng</a:t>
              </a:r>
              <a:r>
                <a: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lòng</a:t>
              </a:r>
              <a:r>
                <a: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1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thċ</a:t>
              </a:r>
              <a:r>
                <a:rPr lang="en-US" sz="21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.</a:t>
              </a:r>
              <a:endParaRPr lang="en-US" sz="210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712839" y="1856492"/>
              <a:ext cx="3703711" cy="3635889"/>
              <a:chOff x="1712839" y="1856492"/>
              <a:chExt cx="3703711" cy="3635889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720850" y="1856492"/>
                <a:ext cx="36957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Gửi</a:t>
                </a:r>
                <a:r>
                  <a:rPr lang="en-US" sz="21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h</a:t>
                </a:r>
                <a:r>
                  <a:rPr lang="el-GR" sz="21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Ξ</a:t>
                </a:r>
                <a:r>
                  <a:rPr lang="en-US" sz="21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lại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sợ</a:t>
                </a:r>
                <a:r>
                  <a: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100" b="1" dirty="0" err="1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héo</a:t>
                </a:r>
                <a:endParaRPr lang="en-US" sz="210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712839" y="2254203"/>
                <a:ext cx="3703711" cy="807834"/>
                <a:chOff x="1439789" y="828333"/>
                <a:chExt cx="3703711" cy="807834"/>
              </a:xfrm>
            </p:grpSpPr>
            <p:sp>
              <p:nvSpPr>
                <p:cNvPr id="46" name="TextBox 45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Đ</a:t>
                  </a:r>
                  <a:r>
                    <a:rPr lang="vi-VN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ường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ra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vi-VN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đảo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xa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xċ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1439789" y="1220669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Con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viết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th</a:t>
                  </a:r>
                  <a:r>
                    <a:rPr lang="vi-VN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ư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gửi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vậy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1716826" y="3440881"/>
                <a:ext cx="3699724" cy="2051500"/>
                <a:chOff x="1443776" y="828333"/>
                <a:chExt cx="3699724" cy="205150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1443776" y="1239211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Ngoài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ấy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chắc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nhiều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gió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1447586" y="1643175"/>
                  <a:ext cx="288627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Đảo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không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có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gì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che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1452832" y="2048837"/>
                  <a:ext cx="3271354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Ngoài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ấy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chắc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nhiều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sóng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1443776" y="2464335"/>
                  <a:ext cx="288627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33"/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Bố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lúc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nào</a:t>
                  </a:r>
                  <a:r>
                    <a:rPr lang="en-US" sz="21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cũng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1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nghe</a:t>
                  </a:r>
                  <a:r>
                    <a:rPr lang="en-US" sz="21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.</a:t>
                  </a:r>
                  <a:endParaRPr lang="en-US" sz="21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4092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E04D62A-C37A-4CF6-8925-41A0DC3E6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276" y="388643"/>
            <a:ext cx="918722" cy="442198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74" l="0" r="100000">
                        <a14:foregroundMark x1="48205" y1="18974" x2="79615" y2="88205"/>
                        <a14:foregroundMark x1="78590" y1="18718" x2="47949" y2="90000"/>
                        <a14:foregroundMark x1="64103" y1="16410" x2="64872" y2="89487"/>
                        <a14:foregroundMark x1="20128" y1="48333" x2="27821" y2="44231"/>
                        <a14:foregroundMark x1="19872" y1="17692" x2="33333" y2="90513"/>
                        <a14:foregroundMark x1="31154" y1="87692" x2="38462" y2="90256"/>
                        <a14:foregroundMark x1="30385" y1="21538" x2="21410" y2="91795"/>
                        <a14:foregroundMark x1="16282" y1="53205" x2="35128" y2="45000"/>
                        <a14:foregroundMark x1="28590" y1="38077" x2="43333" y2="51154"/>
                        <a14:foregroundMark x1="79872" y1="20769" x2="41538" y2="51667"/>
                        <a14:foregroundMark x1="20897" y1="16923" x2="28846" y2="22564"/>
                        <a14:foregroundMark x1="73974" y1="28462" x2="72949" y2="60128"/>
                        <a14:foregroundMark x1="29615" y1="47564" x2="30385" y2="61667"/>
                        <a14:foregroundMark x1="18657" y1="88955" x2="23284" y2="92836"/>
                        <a14:foregroundMark x1="22836" y1="87761" x2="22836" y2="91642"/>
                        <a14:foregroundMark x1="18657" y1="93284" x2="22537" y2="91642"/>
                        <a14:foregroundMark x1="29403" y1="89701" x2="37164" y2="9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9" y="833903"/>
            <a:ext cx="3475694" cy="347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419600" y="1611741"/>
            <a:ext cx="3809363" cy="1598392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6" name="Right Arrow 15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68761" y="2017470"/>
              <a:ext cx="2454518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4000" b="1" dirty="0">
                  <a:solidFill>
                    <a:srgbClr val="0418A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 TẬP</a:t>
              </a:r>
              <a:endParaRPr lang="en-US" sz="4000" b="1" dirty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22839" y="1798381"/>
            <a:ext cx="1175787" cy="1225112"/>
            <a:chOff x="2210284" y="3447251"/>
            <a:chExt cx="826089" cy="809063"/>
          </a:xfrm>
        </p:grpSpPr>
        <p:sp>
          <p:nvSpPr>
            <p:cNvPr id="22" name="Oval 2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457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5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448</Words>
  <Application>Microsoft Office PowerPoint</Application>
  <PresentationFormat>On-screen Show (16:9)</PresentationFormat>
  <Paragraphs>85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微软雅黑</vt:lpstr>
      <vt:lpstr>宋体</vt:lpstr>
      <vt:lpstr>宋体</vt:lpstr>
      <vt:lpstr>Arial</vt:lpstr>
      <vt:lpstr>Arial-Rounded</vt:lpstr>
      <vt:lpstr>Calibri</vt:lpstr>
      <vt:lpstr>Calibri Light</vt:lpstr>
      <vt:lpstr>Century Gothic</vt:lpstr>
      <vt:lpstr>等线</vt:lpstr>
      <vt:lpstr>等线 Light</vt:lpstr>
      <vt:lpstr>HP001 4 hàng</vt:lpstr>
      <vt:lpstr>Times New Roman</vt:lpstr>
      <vt:lpstr>字魂52号-阿开漫画体</vt:lpstr>
      <vt:lpstr>Office Theme</vt:lpstr>
      <vt:lpstr>Office 主题​​</vt:lpstr>
      <vt:lpstr>1_Office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HP</cp:lastModifiedBy>
  <cp:revision>26</cp:revision>
  <dcterms:created xsi:type="dcterms:W3CDTF">2022-01-09T02:13:57Z</dcterms:created>
  <dcterms:modified xsi:type="dcterms:W3CDTF">2022-04-16T03:36:22Z</dcterms:modified>
</cp:coreProperties>
</file>