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87" r:id="rId3"/>
    <p:sldMasterId id="2147483713" r:id="rId4"/>
    <p:sldMasterId id="2147483737" r:id="rId5"/>
    <p:sldMasterId id="2147483751" r:id="rId6"/>
  </p:sldMasterIdLst>
  <p:notesMasterIdLst>
    <p:notesMasterId r:id="rId15"/>
  </p:notesMasterIdLst>
  <p:sldIdLst>
    <p:sldId id="267" r:id="rId7"/>
    <p:sldId id="257" r:id="rId8"/>
    <p:sldId id="271" r:id="rId9"/>
    <p:sldId id="258" r:id="rId10"/>
    <p:sldId id="259" r:id="rId11"/>
    <p:sldId id="269" r:id="rId12"/>
    <p:sldId id="260" r:id="rId13"/>
    <p:sldId id="27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CB0A8D-D21D-4306-ACE1-467063B992C9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C054D3-883B-4B3E-8E08-421317D35D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360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4C845-2BE2-4423-97B3-49F88020EF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49817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8604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0380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5210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73985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502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541927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08E231-020E-454B-814C-04386EE4B12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2022/4/11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349D6-2446-475D-9F9F-B6A9DFEA62F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6301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08E231-020E-454B-814C-04386EE4B12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2022/4/11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349D6-2446-475D-9F9F-B6A9DFEA62F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00892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08E231-020E-454B-814C-04386EE4B12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2022/4/11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349D6-2446-475D-9F9F-B6A9DFEA62F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30997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08E231-020E-454B-814C-04386EE4B12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2022/4/11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349D6-2446-475D-9F9F-B6A9DFEA62F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4991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08E231-020E-454B-814C-04386EE4B12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2022/4/11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349D6-2446-475D-9F9F-B6A9DFEA62F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68152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08E231-020E-454B-814C-04386EE4B12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2022/4/11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349D6-2446-475D-9F9F-B6A9DFEA62F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7219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64577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08E231-020E-454B-814C-04386EE4B12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2022/4/11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349D6-2446-475D-9F9F-B6A9DFEA62F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9036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08E231-020E-454B-814C-04386EE4B12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2022/4/11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349D6-2446-475D-9F9F-B6A9DFEA62F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0930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08E231-020E-454B-814C-04386EE4B12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2022/4/11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349D6-2446-475D-9F9F-B6A9DFEA62F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08373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08E231-020E-454B-814C-04386EE4B12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2022/4/11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349D6-2446-475D-9F9F-B6A9DFEA62F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93023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08E231-020E-454B-814C-04386EE4B12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2022/4/11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349D6-2446-475D-9F9F-B6A9DFEA62F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29589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C39D9B-1707-4BC2-A8DF-A9A95A2D1DD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4F7387-1A44-43D0-A42C-0F5D255AB47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7412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36FF2-9455-4155-9B3A-2F2521516B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5B87B5-DF37-497E-AA49-4922CBF200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9B9DC8-FE29-4F1A-A951-95B16ED37B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235046-AAC3-49B7-A409-948708B0BEFA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9F3ACC-229A-4099-8448-5B57CD2C6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42F257-895D-4515-BEEC-E04BF3388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825FE9-8817-4C93-818D-35501C02AC9C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578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285B0-6781-484B-8A3F-6DA7374E9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1C039-0C74-47EF-84E4-BBECD6D9A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D38B04-F49C-48AC-BED8-29D723DCEC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235046-AAC3-49B7-A409-948708B0BEFA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BC66E7-8AA9-4D0D-9002-BBD398583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223A53-30F0-49FD-A818-F0A7C6ECA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825FE9-8817-4C93-818D-35501C02AC9C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4857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C3AF0-EDDB-4E3C-8BEC-83A5807E1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0F99AB-8590-4D1C-ABB9-532FBE59DC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ABADB4-2D7E-4ABD-8723-7AA87186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235046-AAC3-49B7-A409-948708B0BEFA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4AE168-34B3-4383-A908-B0B14986D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C0E37-FA2F-4BB7-999F-DEC86966D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825FE9-8817-4C93-818D-35501C02AC9C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5799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E4895-72AE-4614-A92C-4952A3EC7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6DEDC8-5231-4C5D-BEB5-33E4E6968E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5F0DBB-A9E5-49E6-8323-4FB84A32E2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F57BC0-6BDF-478C-8A05-8D63716CED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235046-AAC3-49B7-A409-948708B0BEFA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20C3A7-457F-4F5D-8876-2C700FE52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416327-D25A-4C87-A71F-DAD15B233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825FE9-8817-4C93-818D-35501C02AC9C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8104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95766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0FE1E-4CDD-4E22-B423-B0B081382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DC683E-0C08-41A8-8F45-0F0A4C0FE9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26696F-48D0-4847-BBB5-55DD193A0B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0C61D1-A19E-4212-BB41-C510BC1296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86880F-D296-41CF-869F-B8D3221E09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D0386E-61E6-4216-8728-221232571D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235046-AAC3-49B7-A409-948708B0BEFA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8F6323-DF12-4E68-BE9C-E3A78375E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6276C8-6874-4C04-A007-A4ECEDB15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825FE9-8817-4C93-818D-35501C02AC9C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7977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hild working on a computer&#10;&#10;Description automatically generated with low confidence">
            <a:extLst>
              <a:ext uri="{FF2B5EF4-FFF2-40B4-BE49-F238E27FC236}">
                <a16:creationId xmlns:a16="http://schemas.microsoft.com/office/drawing/2014/main" id="{C1B16536-C907-4304-8858-4638729CE4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9" t="-12282" r="6539" b="12282"/>
          <a:stretch/>
        </p:blipFill>
        <p:spPr>
          <a:xfrm>
            <a:off x="0" y="-199366"/>
            <a:ext cx="12192000" cy="705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277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40FBB0-B73A-4399-A20E-CA9A9CDF2E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235046-AAC3-49B7-A409-948708B0BEFA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264D91-32E4-4837-BDAB-61A9DC90A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7EED9-637E-48C2-978C-F367DBBC8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825FE9-8817-4C93-818D-35501C02AC9C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1714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57E95-06B2-4316-B792-44CE8F1F9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BCB54-330F-4665-923B-8647E713C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164A34-8FEB-4843-8999-B7094E85B3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EF08CB-654F-4E7C-AA00-A97B514D2B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235046-AAC3-49B7-A409-948708B0BEFA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5B6671-A3A6-4194-88A6-184874A7F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BEF5E6-A57E-48D3-A866-9A2B4B244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825FE9-8817-4C93-818D-35501C02AC9C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9504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F532C-F40A-44C5-BE22-DBF0130DE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6C06A9-1C89-45AD-A56F-5C0D69B209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EF17FB-233C-4AC2-A68F-83F292B596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8BC115-6F25-460E-8273-FFDF1F77E3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235046-AAC3-49B7-A409-948708B0BEFA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F50A77-7DE8-4A3D-AABC-EE8537DD3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331F2C-7634-4378-8E2F-05013E41F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825FE9-8817-4C93-818D-35501C02AC9C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2814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03ACD-E9BF-4056-BE1D-E0C774E61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33E709-E062-4CC7-AE04-0B1D182AC9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AF4A68-3E2B-4AE8-81A9-C63956C446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235046-AAC3-49B7-A409-948708B0BEFA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D572E8-8D18-4292-80EA-B1640ECEF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53EA29-8561-4D5D-B94A-1BA48DBB5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825FE9-8817-4C93-818D-35501C02AC9C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1754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2D307D-0525-45B8-B0B5-F2E535E59E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A575C1-817E-4055-B435-B8D867AC58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17AAFF-3EAF-48FA-8C3A-F3FB4E3E1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235046-AAC3-49B7-A409-948708B0BEFA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B4868F-E544-49FE-8FB9-D2B0F67AA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670197-621F-46F5-9DA7-AFAE477BC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825FE9-8817-4C93-818D-35501C02AC9C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3380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C39D9B-1707-4BC2-A8DF-A9A95A2D1DDF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4F7387-1A44-43D0-A42C-0F5D255AB470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68937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6"/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4/11/2022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/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960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6"/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4/11/2022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/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185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175412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7"/>
          </a:xfrm>
        </p:spPr>
        <p:txBody>
          <a:bodyPr anchor="b"/>
          <a:lstStyle>
            <a:lvl1pPr>
              <a:defRPr sz="5998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6"/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4/11/2022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/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71377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6"/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4/11/2022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/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17115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6"/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4/11/2022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/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28576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6"/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4/11/2022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/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429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6"/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4/11/2022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/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21927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6"/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4/11/2022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/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09489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6"/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4/11/2022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/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54683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6"/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4/11/2022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/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27982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6"/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4/11/2022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/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80572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6">
              <a:defRPr/>
            </a:pPr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>
                <a:defRPr/>
              </a:pPr>
              <a:t>4/11/2022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6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>
              <a:defRPr/>
            </a:pPr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179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066188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6">
              <a:defRPr/>
            </a:pPr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>
                <a:defRPr/>
              </a:pPr>
              <a:t>4/11/2022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6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>
              <a:defRPr/>
            </a:pPr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53067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7"/>
          </a:xfrm>
        </p:spPr>
        <p:txBody>
          <a:bodyPr anchor="b"/>
          <a:lstStyle>
            <a:lvl1pPr>
              <a:defRPr sz="5998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6">
              <a:defRPr/>
            </a:pPr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>
                <a:defRPr/>
              </a:pPr>
              <a:t>4/11/2022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6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>
              <a:defRPr/>
            </a:pPr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01007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6">
              <a:defRPr/>
            </a:pPr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>
                <a:defRPr/>
              </a:pPr>
              <a:t>4/11/2022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6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>
              <a:defRPr/>
            </a:pPr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42577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6">
              <a:defRPr/>
            </a:pPr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>
                <a:defRPr/>
              </a:pPr>
              <a:t>4/11/2022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6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>
              <a:defRPr/>
            </a:pPr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19533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6">
              <a:defRPr/>
            </a:pPr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>
                <a:defRPr/>
              </a:pPr>
              <a:t>4/11/2022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6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>
              <a:defRPr/>
            </a:pPr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55074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6">
              <a:defRPr/>
            </a:pPr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>
                <a:defRPr/>
              </a:pPr>
              <a:t>4/11/2022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6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>
              <a:defRPr/>
            </a:pPr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53328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6">
              <a:defRPr/>
            </a:pPr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>
                <a:defRPr/>
              </a:pPr>
              <a:t>4/11/2022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6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>
              <a:defRPr/>
            </a:pPr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61670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6">
              <a:defRPr/>
            </a:pPr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>
                <a:defRPr/>
              </a:pPr>
              <a:t>4/11/2022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6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>
              <a:defRPr/>
            </a:pPr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95154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6">
              <a:defRPr/>
            </a:pPr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>
                <a:defRPr/>
              </a:pPr>
              <a:t>4/11/2022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6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>
              <a:defRPr/>
            </a:pPr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47759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6">
              <a:defRPr/>
            </a:pPr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>
                <a:defRPr/>
              </a:pPr>
              <a:t>4/11/2022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6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>
              <a:defRPr/>
            </a:pPr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546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805298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2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0712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5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888" tIns="60944" rIns="121888" bIns="6094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6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7972357" y="6502402"/>
            <a:ext cx="285344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067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FeistyForwarders_0968120672</a:t>
            </a:r>
            <a:endParaRPr kumimoji="0" lang="en-US" sz="10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6154990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5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6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6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6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6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2" y="341097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6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6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6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7972357" y="6502402"/>
            <a:ext cx="285344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067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FeistyForwarders_0968120672</a:t>
            </a:r>
            <a:endParaRPr kumimoji="0" lang="en-US" sz="10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0652499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415879" y="233255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6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6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6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6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502732" y="341097"/>
            <a:ext cx="2574745" cy="1931059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6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6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6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406201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5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888" tIns="60944" rIns="121888" bIns="6094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6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1030808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5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6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6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6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6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2" y="341097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6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6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6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4258918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5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888" tIns="60944" rIns="121888" bIns="6094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6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176259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5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6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6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6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6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2" y="341097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6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6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6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6747580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5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888" tIns="60944" rIns="121888" bIns="6094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6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566692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222815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093120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7972357" y="6502402"/>
            <a:ext cx="285344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067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FeistyForwarders_0968120672</a:t>
            </a:r>
            <a:endParaRPr kumimoji="0" lang="en-US" sz="10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39316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1447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3043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theme" Target="../theme/theme6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7354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08E231-020E-454B-814C-04386EE4B12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2022/4/11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349D6-2446-475D-9F9F-B6A9DFEA62F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64771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3000">
              <a:srgbClr val="FFFDEE"/>
            </a:gs>
            <a:gs pos="93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7030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26"/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4/11/2022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2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26"/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779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26">
              <a:defRPr/>
            </a:pPr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>
                <a:defRPr/>
              </a:pPr>
              <a:t>4/11/2022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26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26">
              <a:defRPr/>
            </a:pPr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079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</p:sldLayoutIdLst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8" y="719333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034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7972357" y="6502402"/>
            <a:ext cx="285344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067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FeistyForwarders_0968120672</a:t>
            </a:r>
            <a:endParaRPr kumimoji="0" lang="en-US" sz="10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601256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slideLayout" Target="../slideLayouts/slideLayout38.xml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5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29" y="1291352"/>
            <a:ext cx="2660951" cy="891268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589" y="2438658"/>
            <a:ext cx="12188822" cy="4004608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4577030"/>
            <a:ext cx="12814739" cy="2010184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48" y="943494"/>
            <a:ext cx="12328217" cy="10690398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869119" y="1801329"/>
            <a:ext cx="8336065" cy="4591049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zh-CN" altLang="en-US" sz="2399" dirty="0">
              <a:ln w="0"/>
              <a:solidFill>
                <a:srgbClr val="5B9BD5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.VnArial" pitchFamily="34" charset="0"/>
              <a:ea typeface="宋体" panose="02010600030101010101" pitchFamily="2" charset="-122"/>
              <a:cs typeface="+mn-ea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7307" y="-32051"/>
            <a:ext cx="3393107" cy="3284201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1588" y="4840455"/>
            <a:ext cx="2750720" cy="1620398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641129" y="3456991"/>
            <a:ext cx="1404913" cy="2686753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9406749" y="4800367"/>
            <a:ext cx="2783664" cy="1620398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9669309" y="3330334"/>
            <a:ext cx="2175990" cy="3376352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4988" y="6167979"/>
            <a:ext cx="12188825" cy="686038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zh-CN" altLang="en-US" sz="2399">
              <a:solidFill>
                <a:prstClr val="white"/>
              </a:solidFill>
              <a:latin typeface="Calibri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4988" y="6290985"/>
            <a:ext cx="12188825" cy="56888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zh-CN" altLang="en-US" sz="2399">
              <a:solidFill>
                <a:prstClr val="white"/>
              </a:solidFill>
              <a:latin typeface="Calibri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4988" y="6706686"/>
            <a:ext cx="12188825" cy="365544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zh-CN" altLang="en-US" sz="2399">
              <a:solidFill>
                <a:prstClr val="white"/>
              </a:solidFill>
              <a:latin typeface="Calibri"/>
              <a:ea typeface="宋体" panose="02010600030101010101" pitchFamily="2" charset="-122"/>
              <a:cs typeface="+mn-ea"/>
              <a:sym typeface="+mn-lt"/>
            </a:endParaRPr>
          </a:p>
        </p:txBody>
      </p:sp>
      <p:pic>
        <p:nvPicPr>
          <p:cNvPr id="3" name="7 Princess-甜蜜的爱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900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2411619" y="-1022008"/>
            <a:ext cx="812588" cy="81258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FF041EC8-55B2-4FCF-BB45-E1C5B0EA5B49}"/>
              </a:ext>
            </a:extLst>
          </p:cNvPr>
          <p:cNvSpPr txBox="1"/>
          <p:nvPr/>
        </p:nvSpPr>
        <p:spPr>
          <a:xfrm>
            <a:off x="1376947" y="3117692"/>
            <a:ext cx="9237728" cy="1568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126">
              <a:lnSpc>
                <a:spcPct val="150000"/>
              </a:lnSpc>
            </a:pPr>
            <a:r>
              <a:rPr lang="en-US" sz="3199" b="1" dirty="0">
                <a:solidFill>
                  <a:srgbClr val="17479D"/>
                </a:solidFill>
                <a:latin typeface="UTM Avo" panose="02040603050506020204" pitchFamily="18" charset="0"/>
              </a:rPr>
              <a:t>CHÀO MỪNG CÁC EM </a:t>
            </a:r>
          </a:p>
          <a:p>
            <a:pPr algn="ctr" defTabSz="914126">
              <a:lnSpc>
                <a:spcPct val="150000"/>
              </a:lnSpc>
            </a:pPr>
            <a:r>
              <a:rPr lang="en-US" sz="3199" b="1" dirty="0">
                <a:solidFill>
                  <a:srgbClr val="17479D"/>
                </a:solidFill>
                <a:latin typeface="UTM Avo" panose="02040603050506020204" pitchFamily="18" charset="0"/>
              </a:rPr>
              <a:t>ĐẾN VỚI TIẾT HỌC MÔN TIẾNG VIỆT </a:t>
            </a:r>
          </a:p>
        </p:txBody>
      </p:sp>
    </p:spTree>
    <p:extLst>
      <p:ext uri="{BB962C8B-B14F-4D97-AF65-F5344CB8AC3E}">
        <p14:creationId xmlns:p14="http://schemas.microsoft.com/office/powerpoint/2010/main" val="36140633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6" grpId="0" bldLvl="0" animBg="1"/>
      <p:bldP spid="92" grpId="0" bldLvl="0" animBg="1"/>
      <p:bldP spid="111" grpId="0" bldLvl="0" animBg="1"/>
      <p:bldP spid="112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1"/>
          <p:cNvGrpSpPr/>
          <p:nvPr/>
        </p:nvGrpSpPr>
        <p:grpSpPr>
          <a:xfrm>
            <a:off x="-90473" y="2771724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sp>
        <p:nvSpPr>
          <p:cNvPr id="4" name="TextBox 3"/>
          <p:cNvSpPr txBox="1"/>
          <p:nvPr/>
        </p:nvSpPr>
        <p:spPr>
          <a:xfrm>
            <a:off x="475022" y="0"/>
            <a:ext cx="1084217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5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kumimoji="0" lang="en-US" sz="54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rộng vốn từ về giao tiếp, kết nối; Dấu chấm, dấu phẩy</a:t>
            </a:r>
            <a:endParaRPr kumimoji="0" lang="en-US" sz="54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649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6">
            <a:extLst>
              <a:ext uri="{FF2B5EF4-FFF2-40B4-BE49-F238E27FC236}">
                <a16:creationId xmlns:a16="http://schemas.microsoft.com/office/drawing/2014/main" id="{C6C51C26-5FFC-4D05-BCFF-A026D9D144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7" y="894"/>
            <a:ext cx="12188826" cy="6856214"/>
          </a:xfrm>
          <a:prstGeom prst="rect">
            <a:avLst/>
          </a:prstGeom>
        </p:spPr>
      </p:pic>
      <p:sp>
        <p:nvSpPr>
          <p:cNvPr id="3" name="Rectangle 41">
            <a:extLst>
              <a:ext uri="{FF2B5EF4-FFF2-40B4-BE49-F238E27FC236}">
                <a16:creationId xmlns:a16="http://schemas.microsoft.com/office/drawing/2014/main" id="{8AC1515A-87AE-405E-8901-CA4B8F62AA47}"/>
              </a:ext>
            </a:extLst>
          </p:cNvPr>
          <p:cNvSpPr/>
          <p:nvPr/>
        </p:nvSpPr>
        <p:spPr>
          <a:xfrm>
            <a:off x="4666182" y="966477"/>
            <a:ext cx="8512205" cy="646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126"/>
            <a:r>
              <a:rPr lang="en-US" sz="3599" b="1" dirty="0">
                <a:solidFill>
                  <a:srgbClr val="0000FF"/>
                </a:solidFill>
                <a:latin typeface="Arial"/>
                <a:cs typeface="Times New Roman" pitchFamily="18" charset="0"/>
              </a:rPr>
              <a:t>YÊU CẦU CẦN ĐẠT</a:t>
            </a:r>
            <a:endParaRPr lang="vi-VN" sz="3599" b="1" dirty="0">
              <a:solidFill>
                <a:srgbClr val="0000FF"/>
              </a:solidFill>
              <a:latin typeface="Arial" panose="020B0604020202020204" pitchFamily="34" charset="0"/>
              <a:cs typeface="Times New Roman" pitchFamily="18" charset="0"/>
            </a:endParaRPr>
          </a:p>
        </p:txBody>
      </p:sp>
      <p:sp>
        <p:nvSpPr>
          <p:cNvPr id="4" name="Hình chữ nhật: Góc Tròn 2">
            <a:extLst>
              <a:ext uri="{FF2B5EF4-FFF2-40B4-BE49-F238E27FC236}">
                <a16:creationId xmlns:a16="http://schemas.microsoft.com/office/drawing/2014/main" id="{C80951C1-5E30-47CC-806F-235746522BFF}"/>
              </a:ext>
            </a:extLst>
          </p:cNvPr>
          <p:cNvSpPr/>
          <p:nvPr/>
        </p:nvSpPr>
        <p:spPr>
          <a:xfrm>
            <a:off x="3058106" y="1893811"/>
            <a:ext cx="8264942" cy="1216448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914126"/>
            <a:r>
              <a:rPr lang="en-US" sz="2399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399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 triển vốn từ về giao tiếp, kết nối. </a:t>
            </a:r>
            <a:endParaRPr lang="en-US" sz="2399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Hình chữ nhật: Góc Tròn 3">
            <a:extLst>
              <a:ext uri="{FF2B5EF4-FFF2-40B4-BE49-F238E27FC236}">
                <a16:creationId xmlns:a16="http://schemas.microsoft.com/office/drawing/2014/main" id="{B4A57ACB-AC00-44D8-A227-E199238C3085}"/>
              </a:ext>
            </a:extLst>
          </p:cNvPr>
          <p:cNvSpPr/>
          <p:nvPr/>
        </p:nvSpPr>
        <p:spPr>
          <a:xfrm>
            <a:off x="3149938" y="3672604"/>
            <a:ext cx="8173110" cy="13305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126"/>
            <a:r>
              <a:rPr lang="en-US" sz="2399" b="1" dirty="0">
                <a:solidFill>
                  <a:srgbClr val="002060"/>
                </a:solidFill>
                <a:latin typeface="Times New Roman" panose="02020603050405020304" pitchFamily="18" charset="0"/>
              </a:rPr>
              <a:t>2. </a:t>
            </a:r>
            <a:r>
              <a:rPr lang="en-US" sz="2399" b="1" smtClean="0">
                <a:solidFill>
                  <a:srgbClr val="002060"/>
                </a:solidFill>
                <a:latin typeface="Times New Roman" panose="02020603050405020304" pitchFamily="18" charset="0"/>
              </a:rPr>
              <a:t>Sử dụng đúng dấu phẩy, dấu chấm.</a:t>
            </a:r>
            <a:endParaRPr lang="en-US" sz="2399" b="1" dirty="0">
              <a:solidFill>
                <a:srgbClr val="00206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94826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Shape 786"/>
          <p:cNvPicPr/>
          <p:nvPr/>
        </p:nvPicPr>
        <p:blipFill>
          <a:blip r:embed="rId2"/>
          <a:stretch/>
        </p:blipFill>
        <p:spPr>
          <a:xfrm>
            <a:off x="444137" y="1089816"/>
            <a:ext cx="11383349" cy="44357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96672" y="5525589"/>
            <a:ext cx="19034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ọc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thư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14680" y="5525589"/>
            <a:ext cx="31164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ọi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điện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thoại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161959" y="5525589"/>
            <a:ext cx="27152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xem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ti vi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8640" y="343093"/>
            <a:ext cx="120308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Tìm từ ngữ chỉ hoạt động của mỗi bạn nhỏ trong tranh.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0043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8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4D20A19-09A8-4A33-90A9-434E2152879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7" name="Shape 788"/>
          <p:cNvSpPr txBox="1"/>
          <p:nvPr/>
        </p:nvSpPr>
        <p:spPr>
          <a:xfrm>
            <a:off x="279918" y="485126"/>
            <a:ext cx="11663266" cy="3564359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ClrTx/>
              <a:buSzTx/>
              <a:buFontTx/>
              <a:buNone/>
              <a:tabLst>
                <a:tab pos="186055" algn="l"/>
              </a:tabLst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2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vi-VN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Nói 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tiếp để hoàn thành câu nêu công dụng của đồ vật.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lvl="0" indent="1905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ClrTx/>
              <a:buSzTx/>
              <a:buFontTx/>
              <a:buNone/>
              <a:tabLst>
                <a:tab pos="373380" algn="l"/>
              </a:tabLst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  a. </a:t>
            </a:r>
            <a:r>
              <a:rPr kumimoji="0" lang="vi-VN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Nhờ 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 điện thoại, em có thể (...).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lvl="0" indent="1905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ClrTx/>
              <a:buSzTx/>
              <a:buFontTx/>
              <a:buNone/>
              <a:tabLst>
                <a:tab pos="367030" algn="l"/>
              </a:tabLst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  b. </a:t>
            </a:r>
            <a:r>
              <a:rPr kumimoji="0" lang="vi-VN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Nhờ 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 máy tính, em có thể (...).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lvl="0" indent="1905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ClrTx/>
              <a:buSzTx/>
              <a:buFontTx/>
              <a:buNone/>
              <a:tabLst>
                <a:tab pos="358140" algn="l"/>
              </a:tabLst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  c. </a:t>
            </a:r>
            <a:r>
              <a:rPr kumimoji="0" lang="vi-VN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Nhờ 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 ti vi, em có thể (...).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25747" y="4049485"/>
            <a:ext cx="4022272" cy="3429000"/>
          </a:xfrm>
          <a:prstGeom prst="rect">
            <a:avLst/>
          </a:prstGeom>
        </p:spPr>
      </p:pic>
      <p:sp>
        <p:nvSpPr>
          <p:cNvPr id="10" name="Oval Callout 9"/>
          <p:cNvSpPr/>
          <p:nvPr/>
        </p:nvSpPr>
        <p:spPr>
          <a:xfrm>
            <a:off x="8551118" y="2079353"/>
            <a:ext cx="3294484" cy="2313993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THẢO LUẬN NHÓM BÀN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263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4D20A19-09A8-4A33-90A9-434E2152879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7" name="Shape 788"/>
          <p:cNvSpPr txBox="1"/>
          <p:nvPr/>
        </p:nvSpPr>
        <p:spPr>
          <a:xfrm>
            <a:off x="416858" y="576035"/>
            <a:ext cx="11663266" cy="768671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ClrTx/>
              <a:buSzTx/>
              <a:buFontTx/>
              <a:buNone/>
              <a:tabLst>
                <a:tab pos="186055" algn="l"/>
              </a:tabLst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2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vi-VN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Nói 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tiếp để hoàn thành câu nêu công dụng của đồ </a:t>
            </a:r>
            <a:r>
              <a:rPr kumimoji="0" lang="vi-VN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vật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46259" y="2357168"/>
            <a:ext cx="6096000" cy="116698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190500">
              <a:spcAft>
                <a:spcPts val="700"/>
              </a:spcAft>
              <a:tabLst>
                <a:tab pos="367030" algn="l"/>
              </a:tabLst>
              <a:defRPr/>
            </a:pP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b. </a:t>
            </a:r>
            <a:r>
              <a:rPr lang="vi-VN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Nhờ 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 máy tính, em có thể </a:t>
            </a:r>
            <a:r>
              <a:rPr lang="vi-VN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....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lvl="0" indent="190500">
              <a:spcAft>
                <a:spcPts val="700"/>
              </a:spcAft>
              <a:tabLst>
                <a:tab pos="358140" algn="l"/>
              </a:tabLst>
              <a:defRPr/>
            </a:pP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  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52945" y="1563452"/>
            <a:ext cx="58288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a. </a:t>
            </a:r>
            <a:r>
              <a:rPr lang="vi-VN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Nhờ 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 điện thoại, em có thể ...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5961529" y="1536557"/>
            <a:ext cx="50872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ói chuyện với ông bà ở quê.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46259" y="3088265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190500">
              <a:spcAft>
                <a:spcPts val="700"/>
              </a:spcAft>
              <a:tabLst>
                <a:tab pos="367030" algn="l"/>
              </a:tabLst>
              <a:defRPr/>
            </a:pP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c. </a:t>
            </a:r>
            <a:r>
              <a:rPr lang="vi-VN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Nhờ 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 ti vi, em có thể </a:t>
            </a:r>
            <a:r>
              <a:rPr lang="vi-VN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....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53953" y="2330273"/>
            <a:ext cx="5818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ìm thấy nhiều thông tin hữu ích.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51612" y="3061370"/>
            <a:ext cx="5818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được nhiều chương trình hay.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3263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b="14143"/>
          <a:stretch/>
        </p:blipFill>
        <p:spPr>
          <a:xfrm>
            <a:off x="6545469" y="1040510"/>
            <a:ext cx="5301605" cy="5562442"/>
          </a:xfrm>
          <a:prstGeom prst="rect">
            <a:avLst/>
          </a:prstGeom>
        </p:spPr>
      </p:pic>
      <p:sp>
        <p:nvSpPr>
          <p:cNvPr id="7" name="Shape 790"/>
          <p:cNvSpPr txBox="1"/>
          <p:nvPr/>
        </p:nvSpPr>
        <p:spPr>
          <a:xfrm>
            <a:off x="895739" y="487744"/>
            <a:ext cx="12762963" cy="1996129"/>
          </a:xfrm>
          <a:prstGeom prst="rect">
            <a:avLst/>
          </a:prstGeom>
          <a:noFill/>
        </p:spPr>
        <p:txBody>
          <a:bodyPr wrap="none"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2880" algn="l"/>
              </a:tabLst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3: </a:t>
            </a:r>
            <a:r>
              <a:rPr kumimoji="0" 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Chọn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dấu câu thích </a:t>
            </a:r>
            <a:r>
              <a:rPr kumimoji="0" 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ợ</a:t>
            </a:r>
            <a:r>
              <a:rPr kumimoji="0" 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cho mỗi ô vuông 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2880" algn="l"/>
              </a:tabLst>
              <a:defRPr/>
            </a:pPr>
            <a:r>
              <a:rPr kumimoji="0" 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đoạn văn </a:t>
            </a:r>
            <a:r>
              <a:rPr kumimoji="0" 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sau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8" name="Shape 792"/>
          <p:cNvSpPr txBox="1"/>
          <p:nvPr/>
        </p:nvSpPr>
        <p:spPr>
          <a:xfrm>
            <a:off x="653143" y="2041363"/>
            <a:ext cx="5262465" cy="4658017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marL="0" marR="0" lvl="0" indent="17780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42929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42929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</a:t>
            </a: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42929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242929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 là bạn của </a:t>
            </a: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42929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42929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ủa</a:t>
            </a: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42929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242929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gia </a:t>
            </a: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42929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42929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ì</a:t>
            </a: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42929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42929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42929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42929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</a:t>
            </a: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42929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Bố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242929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 thường thích xem </a:t>
            </a: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42929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42929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ờ</a:t>
            </a: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42929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 sự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42929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42929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42929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</a:t>
            </a: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42929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bóng đá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42929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</a:t>
            </a: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42929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42929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42929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Mẹ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242929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 thích nghe </a:t>
            </a: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42929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nhạc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42929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</a:t>
            </a: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42929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xem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242929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phim truyền hình. Còn em thích nhất là </a:t>
            </a: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42929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42929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ươ</a:t>
            </a: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42929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242929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trình </a:t>
            </a:r>
            <a:r>
              <a:rPr kumimoji="0" lang="vi-VN" sz="3200" b="0" i="1" u="none" strike="noStrike" kern="1200" cap="none" spc="0" normalizeH="0" baseline="0" noProof="0" dirty="0">
                <a:ln>
                  <a:noFill/>
                </a:ln>
                <a:solidFill>
                  <a:srgbClr val="242929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Thế giới động </a:t>
            </a:r>
            <a:r>
              <a:rPr kumimoji="0" lang="vi-VN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242929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vật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42929"/>
              </a:solidFill>
              <a:effectLst/>
              <a:uLnTx/>
              <a:uFillTx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99066" y="3397815"/>
            <a:ext cx="426098" cy="40154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72712" y="2750157"/>
            <a:ext cx="426098" cy="40154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858277" y="3417990"/>
            <a:ext cx="426098" cy="40154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372968" y="4037492"/>
            <a:ext cx="426098" cy="40154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85761" y="5965573"/>
            <a:ext cx="426098" cy="40154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29407" y="2152059"/>
            <a:ext cx="4694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10218" y="2814365"/>
            <a:ext cx="4694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828970" y="2804007"/>
            <a:ext cx="4694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377540" y="3474434"/>
            <a:ext cx="4694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242456" y="5342573"/>
            <a:ext cx="4694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4145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1" grpId="0" animBg="1"/>
      <p:bldP spid="12" grpId="0" animBg="1"/>
      <p:bldP spid="14" grpId="0" animBg="1"/>
      <p:bldP spid="15" grpId="0" animBg="1"/>
      <p:bldP spid="9" grpId="0"/>
      <p:bldP spid="17" grpId="0"/>
      <p:bldP spid="18" grpId="0"/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567" y="-286798"/>
            <a:ext cx="10763295" cy="6702669"/>
          </a:xfrm>
          <a:prstGeom prst="rect">
            <a:avLst/>
          </a:prstGeom>
        </p:spPr>
      </p:pic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1588" y="6108004"/>
            <a:ext cx="12188825" cy="744521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1588" y="895"/>
            <a:ext cx="12188825" cy="368205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>
                <a:defRPr/>
              </a:pPr>
              <a:endParaRPr lang="en-US" sz="1799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>
                <a:defRPr/>
              </a:pPr>
              <a:endParaRPr lang="en-US" sz="1799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1860">
            <a:off x="1640717" y="871659"/>
            <a:ext cx="2863646" cy="242308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2377711" y="2728084"/>
            <a:ext cx="7631158" cy="1569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126">
              <a:lnSpc>
                <a:spcPct val="150000"/>
              </a:lnSpc>
              <a:defRPr/>
            </a:pPr>
            <a:r>
              <a:rPr lang="en-US" sz="3199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199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199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199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199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199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199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199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199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199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199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199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 defTabSz="914126">
              <a:lnSpc>
                <a:spcPct val="150000"/>
              </a:lnSpc>
              <a:defRPr/>
            </a:pPr>
            <a:r>
              <a:rPr lang="en-US" sz="3199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199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199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199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199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199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199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199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199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199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199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199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  <p:pic>
        <p:nvPicPr>
          <p:cNvPr id="12" name="图片 14340" descr="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34543" y="4722413"/>
            <a:ext cx="2715681" cy="2127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585804" y="189383"/>
            <a:ext cx="2088285" cy="3101412"/>
          </a:xfrm>
          <a:prstGeom prst="rect">
            <a:avLst/>
          </a:prstGeom>
        </p:spPr>
      </p:pic>
      <p:pic>
        <p:nvPicPr>
          <p:cNvPr id="14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0836" y="425278"/>
            <a:ext cx="2823095" cy="1411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0777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NỀN 5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295</Words>
  <Application>Microsoft Office PowerPoint</Application>
  <PresentationFormat>Widescreen</PresentationFormat>
  <Paragraphs>36</Paragraphs>
  <Slides>8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8</vt:i4>
      </vt:variant>
    </vt:vector>
  </HeadingPairs>
  <TitlesOfParts>
    <vt:vector size="28" baseType="lpstr">
      <vt:lpstr>Microsoft YaHei</vt:lpstr>
      <vt:lpstr>SimSun</vt:lpstr>
      <vt:lpstr>SimSun</vt:lpstr>
      <vt:lpstr>.VnArial</vt:lpstr>
      <vt:lpstr>Arial</vt:lpstr>
      <vt:lpstr>Calibri</vt:lpstr>
      <vt:lpstr>Calibri Light</vt:lpstr>
      <vt:lpstr>等线</vt:lpstr>
      <vt:lpstr>iCiel Crocante</vt:lpstr>
      <vt:lpstr>Kalam</vt:lpstr>
      <vt:lpstr>Montserrat</vt:lpstr>
      <vt:lpstr>黑体</vt:lpstr>
      <vt:lpstr>Times New Roman</vt:lpstr>
      <vt:lpstr>UTM Avo</vt:lpstr>
      <vt:lpstr>5_Office Theme</vt:lpstr>
      <vt:lpstr>1_Office 主题​​</vt:lpstr>
      <vt:lpstr>3_NỀN 5</vt:lpstr>
      <vt:lpstr>1_Office Theme</vt:lpstr>
      <vt:lpstr>7_Office Theme</vt:lpstr>
      <vt:lpstr>1_Doodle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4</cp:revision>
  <dcterms:created xsi:type="dcterms:W3CDTF">2022-04-11T03:51:47Z</dcterms:created>
  <dcterms:modified xsi:type="dcterms:W3CDTF">2022-04-11T07:51:12Z</dcterms:modified>
</cp:coreProperties>
</file>