
<file path=[Content_Types].xml><?xml version="1.0" encoding="utf-8"?>
<Types xmlns="http://schemas.openxmlformats.org/package/2006/content-types">
  <Default Extension="png" ContentType="image/png"/>
  <Default Extension="mp3" ContentType="audio/mpe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4" r:id="rId6"/>
    <p:sldMasterId id="2147483685" r:id="rId7"/>
    <p:sldMasterId id="2147483699" r:id="rId8"/>
    <p:sldMasterId id="2147483713" r:id="rId9"/>
    <p:sldMasterId id="2147483727" r:id="rId10"/>
    <p:sldMasterId id="2147483741" r:id="rId11"/>
    <p:sldMasterId id="2147483755" r:id="rId12"/>
  </p:sldMasterIdLst>
  <p:notesMasterIdLst>
    <p:notesMasterId r:id="rId38"/>
  </p:notesMasterIdLst>
  <p:sldIdLst>
    <p:sldId id="337" r:id="rId13"/>
    <p:sldId id="276" r:id="rId14"/>
    <p:sldId id="287" r:id="rId15"/>
    <p:sldId id="277" r:id="rId16"/>
    <p:sldId id="339" r:id="rId17"/>
    <p:sldId id="288" r:id="rId18"/>
    <p:sldId id="340" r:id="rId19"/>
    <p:sldId id="327" r:id="rId20"/>
    <p:sldId id="292" r:id="rId21"/>
    <p:sldId id="341" r:id="rId22"/>
    <p:sldId id="316" r:id="rId23"/>
    <p:sldId id="342" r:id="rId24"/>
    <p:sldId id="343" r:id="rId25"/>
    <p:sldId id="344" r:id="rId26"/>
    <p:sldId id="307" r:id="rId27"/>
    <p:sldId id="308" r:id="rId28"/>
    <p:sldId id="309" r:id="rId29"/>
    <p:sldId id="332" r:id="rId30"/>
    <p:sldId id="345" r:id="rId31"/>
    <p:sldId id="346" r:id="rId32"/>
    <p:sldId id="347" r:id="rId33"/>
    <p:sldId id="334" r:id="rId34"/>
    <p:sldId id="348" r:id="rId35"/>
    <p:sldId id="335" r:id="rId36"/>
    <p:sldId id="349" r:id="rId37"/>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5E7"/>
    <a:srgbClr val="D24CDC"/>
    <a:srgbClr val="BD8E79"/>
    <a:srgbClr val="B37D65"/>
    <a:srgbClr val="8F5D47"/>
    <a:srgbClr val="B43C00"/>
    <a:srgbClr val="BF27CB"/>
    <a:srgbClr val="F3CEF6"/>
    <a:srgbClr val="A521AF"/>
    <a:srgbClr val="AD2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3" autoAdjust="0"/>
  </p:normalViewPr>
  <p:slideViewPr>
    <p:cSldViewPr>
      <p:cViewPr varScale="1">
        <p:scale>
          <a:sx n="63" d="100"/>
          <a:sy n="63" d="100"/>
        </p:scale>
        <p:origin x="996" y="9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4/5/2022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9567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pPr marL="0" marR="0" lvl="0" indent="0" algn="r" defTabSz="110109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0109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78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295CC-E057-4A62-B462-0FC7E02321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137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pPr marL="0" marR="0" lvl="0" indent="0" algn="r" defTabSz="110109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0109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620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a:t>
            </a:fld>
            <a:endParaRPr lang="zh-CN" altLang="en-US"/>
          </a:p>
        </p:txBody>
      </p:sp>
    </p:spTree>
    <p:extLst>
      <p:ext uri="{BB962C8B-B14F-4D97-AF65-F5344CB8AC3E}">
        <p14:creationId xmlns:p14="http://schemas.microsoft.com/office/powerpoint/2010/main" val="192545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410228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9880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17100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pPr marL="0" marR="0" lvl="0" indent="0" algn="r" defTabSz="110109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0109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524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64468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pPr marL="0" marR="0" lvl="0" indent="0" algn="r" defTabSz="110109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0109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86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giảng</a:t>
            </a:r>
            <a:r>
              <a:rPr lang="en-US" baseline="0"/>
              <a:t> giải thêm về ruộng bậc thang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9816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1367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3647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5209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3392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0895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7824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3317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9815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9139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0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174566810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216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88826"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88840" cy="2247075"/>
          </a:xfrm>
          <a:prstGeom prst="rect">
            <a:avLst/>
          </a:prstGeom>
        </p:spPr>
      </p:pic>
    </p:spTree>
    <p:extLst>
      <p:ext uri="{BB962C8B-B14F-4D97-AF65-F5344CB8AC3E}">
        <p14:creationId xmlns:p14="http://schemas.microsoft.com/office/powerpoint/2010/main" val="35075486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20483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98651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83414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7820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26"/>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05296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26"/>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4441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2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54271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482350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66286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360973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747647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0940" y="319894"/>
            <a:ext cx="11223876"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888" tIns="60944" rIns="121888" bIns="60944" numCol="1" anchor="t" anchorCtr="0" compatLnSpc="1">
            <a:prstTxWarp prst="textNoShape">
              <a:avLst/>
            </a:prstTxWarp>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p:cNvSpPr txBox="1"/>
          <p:nvPr userDrawn="1"/>
        </p:nvSpPr>
        <p:spPr>
          <a:xfrm>
            <a:off x="7970281" y="6502401"/>
            <a:ext cx="2852704" cy="256545"/>
          </a:xfrm>
          <a:prstGeom prst="rect">
            <a:avLst/>
          </a:prstGeom>
          <a:noFill/>
        </p:spPr>
        <p:txBody>
          <a:bodyPr wrap="square" rtlCol="0">
            <a:sp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14767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771" y="233254"/>
            <a:ext cx="11382788"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109" y="1762125"/>
            <a:ext cx="1144023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601" y="341096"/>
            <a:ext cx="2574074"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2" name="TextBox 11"/>
          <p:cNvSpPr txBox="1"/>
          <p:nvPr userDrawn="1"/>
        </p:nvSpPr>
        <p:spPr>
          <a:xfrm>
            <a:off x="7970281" y="6502401"/>
            <a:ext cx="2852704" cy="256545"/>
          </a:xfrm>
          <a:prstGeom prst="rect">
            <a:avLst/>
          </a:prstGeom>
          <a:noFill/>
        </p:spPr>
        <p:txBody>
          <a:bodyPr wrap="square" rtlCol="0">
            <a:sp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92718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771" y="233254"/>
            <a:ext cx="11382788"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109" y="1762125"/>
            <a:ext cx="1144023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601" y="341096"/>
            <a:ext cx="2574074"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533404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0940" y="319894"/>
            <a:ext cx="11223876"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888" tIns="60944" rIns="121888" bIns="60944" numCol="1" anchor="t" anchorCtr="0" compatLnSpc="1">
            <a:prstTxWarp prst="textNoShape">
              <a:avLst/>
            </a:prstTxWarp>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33993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771" y="233254"/>
            <a:ext cx="11382788"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109" y="1762125"/>
            <a:ext cx="1144023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601" y="341096"/>
            <a:ext cx="2574074"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01091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0940" y="319894"/>
            <a:ext cx="11223876"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888" tIns="60944" rIns="121888" bIns="60944" numCol="1" anchor="t" anchorCtr="0" compatLnSpc="1">
            <a:prstTxWarp prst="textNoShape">
              <a:avLst/>
            </a:prstTxWarp>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6310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771" y="233254"/>
            <a:ext cx="11382788"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109" y="1762125"/>
            <a:ext cx="1144023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601" y="341096"/>
            <a:ext cx="2574074"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135693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0940" y="319894"/>
            <a:ext cx="11223876"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888" tIns="60944" rIns="121888" bIns="60944" numCol="1" anchor="t" anchorCtr="0" compatLnSpc="1">
            <a:prstTxWarp prst="textNoShape">
              <a:avLst/>
            </a:prstTxWarp>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044404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26820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7970281" y="6502401"/>
            <a:ext cx="2852704" cy="256545"/>
          </a:xfrm>
          <a:prstGeom prst="rect">
            <a:avLst/>
          </a:prstGeom>
          <a:noFill/>
        </p:spPr>
        <p:txBody>
          <a:bodyPr wrap="square" rtlCol="0">
            <a:sp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05425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744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41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178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303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03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29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4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396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130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45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520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277293527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3722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249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821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17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59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8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038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630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261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885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808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61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324344380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0879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675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118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2717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388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258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19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9945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878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623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98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9874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141789656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97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641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906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000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127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991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40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72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552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037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229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282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215263900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20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6860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5616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093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67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5671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7055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52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8498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974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560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232176265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932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71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a:t>Click to edit Master title style</a:t>
            </a:r>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4/5/2022</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63A1C593-65D0-4073-BCC9-577B9352EA97}" type="datetimeFigureOut">
              <a:rPr lang="en-US" smtClean="0">
                <a:solidFill>
                  <a:prstClr val="black">
                    <a:tint val="75000"/>
                  </a:prstClr>
                </a:solidFill>
              </a:rPr>
              <a:pPr defTabSz="914126"/>
              <a:t>4/5/2022</a:t>
            </a:fld>
            <a:endParaRPr lang="en-US">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9675755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721" y="719333"/>
            <a:ext cx="1028732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786" y="1583467"/>
            <a:ext cx="1028732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7970281" y="6502401"/>
            <a:ext cx="2852704" cy="256545"/>
          </a:xfrm>
          <a:prstGeom prst="rect">
            <a:avLst/>
          </a:prstGeom>
          <a:noFill/>
        </p:spPr>
        <p:txBody>
          <a:bodyPr wrap="square" rtlCol="0">
            <a:sp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1182497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2028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651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621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18007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68266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4/5/2022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91421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image" Target="../media/image8.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9.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3.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png"/><Relationship Id="rId7"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99.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control" Target="../activeX/activeX1.xml"/><Relationship Id="rId7" Type="http://schemas.openxmlformats.org/officeDocument/2006/relationships/image" Target="../media/image2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540" y="1291352"/>
            <a:ext cx="2660951" cy="891268"/>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2438658"/>
            <a:ext cx="12188822" cy="400460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577030"/>
            <a:ext cx="12814739" cy="2010184"/>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259" y="943494"/>
            <a:ext cx="12328217" cy="10690398"/>
          </a:xfrm>
          <a:prstGeom prst="rect">
            <a:avLst/>
          </a:prstGeom>
        </p:spPr>
      </p:pic>
      <p:sp>
        <p:nvSpPr>
          <p:cNvPr id="26" name="任意多边形 25"/>
          <p:cNvSpPr/>
          <p:nvPr/>
        </p:nvSpPr>
        <p:spPr>
          <a:xfrm>
            <a:off x="1867530" y="1801328"/>
            <a:ext cx="8336065" cy="4591049"/>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2399" dirty="0">
              <a:ln w="0"/>
              <a:solidFill>
                <a:srgbClr val="5B9BD5"/>
              </a:solidFill>
              <a:effectLst>
                <a:outerShdw blurRad="38100" dist="25400" dir="5400000" algn="ctr" rotWithShape="0">
                  <a:srgbClr val="6E747A">
                    <a:alpha val="43000"/>
                  </a:srgbClr>
                </a:outerShdw>
              </a:effectLst>
              <a:latin typeface=".VnArial" pitchFamily="34" charset="0"/>
              <a:ea typeface="宋体" panose="02010600030101010101" pitchFamily="2" charset="-122"/>
              <a:cs typeface="+mn-ea"/>
              <a:sym typeface="+mn-lt"/>
            </a:endParaRPr>
          </a:p>
        </p:txBody>
      </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8795718" y="-32051"/>
            <a:ext cx="3393107" cy="3284201"/>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4840455"/>
            <a:ext cx="2750720" cy="1620398"/>
          </a:xfrm>
          <a:prstGeom prst="rect">
            <a:avLst/>
          </a:prstGeom>
        </p:spPr>
      </p:pic>
      <p:grpSp>
        <p:nvGrpSpPr>
          <p:cNvPr id="108" name="组合 107"/>
          <p:cNvGrpSpPr/>
          <p:nvPr/>
        </p:nvGrpSpPr>
        <p:grpSpPr>
          <a:xfrm>
            <a:off x="639540" y="3456990"/>
            <a:ext cx="1404913" cy="2686753"/>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9405161" y="4800367"/>
            <a:ext cx="2783664" cy="1620398"/>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9667721" y="3330334"/>
            <a:ext cx="2175990" cy="3376352"/>
          </a:xfrm>
          <a:prstGeom prst="rect">
            <a:avLst/>
          </a:prstGeom>
        </p:spPr>
      </p:pic>
      <p:sp>
        <p:nvSpPr>
          <p:cNvPr id="92" name="任意多边形 91"/>
          <p:cNvSpPr/>
          <p:nvPr/>
        </p:nvSpPr>
        <p:spPr>
          <a:xfrm>
            <a:off x="-6576" y="6167979"/>
            <a:ext cx="12188825" cy="686038"/>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2399">
              <a:solidFill>
                <a:prstClr val="white"/>
              </a:solidFill>
              <a:latin typeface="Calibri"/>
              <a:ea typeface="宋体" panose="02010600030101010101" pitchFamily="2" charset="-122"/>
              <a:cs typeface="+mn-ea"/>
              <a:sym typeface="+mn-lt"/>
            </a:endParaRPr>
          </a:p>
        </p:txBody>
      </p:sp>
      <p:sp>
        <p:nvSpPr>
          <p:cNvPr id="111" name="任意多边形 110"/>
          <p:cNvSpPr/>
          <p:nvPr/>
        </p:nvSpPr>
        <p:spPr>
          <a:xfrm>
            <a:off x="-6576" y="6290984"/>
            <a:ext cx="12188825" cy="56888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2399">
              <a:solidFill>
                <a:prstClr val="white"/>
              </a:solidFill>
              <a:latin typeface="Calibri"/>
              <a:ea typeface="宋体" panose="02010600030101010101" pitchFamily="2" charset="-122"/>
              <a:cs typeface="+mn-ea"/>
              <a:sym typeface="+mn-lt"/>
            </a:endParaRPr>
          </a:p>
        </p:txBody>
      </p:sp>
      <p:sp>
        <p:nvSpPr>
          <p:cNvPr id="112" name="任意多边形 111"/>
          <p:cNvSpPr/>
          <p:nvPr/>
        </p:nvSpPr>
        <p:spPr>
          <a:xfrm>
            <a:off x="-6576" y="6706686"/>
            <a:ext cx="12188825" cy="365544"/>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2399">
              <a:solidFill>
                <a:prstClr val="white"/>
              </a:solidFill>
              <a:latin typeface="Calibri"/>
              <a:ea typeface="宋体" panose="02010600030101010101" pitchFamily="2" charset="-122"/>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12408444" y="-1022008"/>
            <a:ext cx="812588" cy="812588"/>
          </a:xfrm>
          <a:prstGeom prst="rect">
            <a:avLst/>
          </a:prstGeom>
        </p:spPr>
      </p:pic>
      <p:sp>
        <p:nvSpPr>
          <p:cNvPr id="22" name="TextBox 21">
            <a:extLst>
              <a:ext uri="{FF2B5EF4-FFF2-40B4-BE49-F238E27FC236}">
                <a16:creationId xmlns:a16="http://schemas.microsoft.com/office/drawing/2014/main" id="{FF041EC8-55B2-4FCF-BB45-E1C5B0EA5B49}"/>
              </a:ext>
            </a:extLst>
          </p:cNvPr>
          <p:cNvSpPr txBox="1"/>
          <p:nvPr/>
        </p:nvSpPr>
        <p:spPr>
          <a:xfrm>
            <a:off x="1375359" y="3117691"/>
            <a:ext cx="9237728" cy="1568867"/>
          </a:xfrm>
          <a:prstGeom prst="rect">
            <a:avLst/>
          </a:prstGeom>
          <a:noFill/>
        </p:spPr>
        <p:txBody>
          <a:bodyPr wrap="square" rtlCol="0">
            <a:spAutoFit/>
          </a:bodyPr>
          <a:lstStyle/>
          <a:p>
            <a:pPr algn="ctr" defTabSz="914126">
              <a:lnSpc>
                <a:spcPct val="150000"/>
              </a:lnSpc>
            </a:pPr>
            <a:r>
              <a:rPr lang="en-US" sz="3199" b="1" dirty="0">
                <a:solidFill>
                  <a:srgbClr val="17479D"/>
                </a:solidFill>
                <a:latin typeface="UTM Avo" panose="02040603050506020204" pitchFamily="18" charset="0"/>
              </a:rPr>
              <a:t>CHÀO MỪNG CÁC EM </a:t>
            </a:r>
          </a:p>
          <a:p>
            <a:pPr algn="ctr" defTabSz="914126">
              <a:lnSpc>
                <a:spcPct val="150000"/>
              </a:lnSpc>
            </a:pPr>
            <a:r>
              <a:rPr lang="en-US" sz="3199" b="1" dirty="0">
                <a:solidFill>
                  <a:srgbClr val="17479D"/>
                </a:solidFill>
                <a:latin typeface="UTM Avo" panose="02040603050506020204" pitchFamily="18" charset="0"/>
              </a:rPr>
              <a:t>ĐẾN VỚI TIẾT HỌC MÔN TIẾNG VIỆT </a:t>
            </a:r>
          </a:p>
        </p:txBody>
      </p:sp>
    </p:spTree>
    <p:extLst>
      <p:ext uri="{BB962C8B-B14F-4D97-AF65-F5344CB8AC3E}">
        <p14:creationId xmlns:p14="http://schemas.microsoft.com/office/powerpoint/2010/main" val="1345141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0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repeatCount="indefinite" fill="hold" display="0">
                  <p:stCondLst>
                    <p:cond delay="indefinite"/>
                  </p:stCondLst>
                  <p:endCondLst>
                    <p:cond evt="onStopAudio" delay="0">
                      <p:tgtEl>
                        <p:sldTgt/>
                      </p:tgtEl>
                    </p:cond>
                  </p:endCondLst>
                </p:cTn>
                <p:tgtEl>
                  <p:spTgt spid="3"/>
                </p:tgtEl>
              </p:cMediaNode>
            </p:audio>
          </p:childTnLst>
        </p:cTn>
      </p:par>
    </p:tnLst>
    <p:bldLst>
      <p:bldP spid="26" grpId="0" bldLvl="0" animBg="1"/>
      <p:bldP spid="92" grpId="0" bldLvl="0" animBg="1"/>
      <p:bldP spid="111" grpId="0" bldLvl="0" animBg="1"/>
      <p:bldP spid="1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67452"/>
            <a:ext cx="11865637" cy="7013453"/>
            <a:chOff x="98848" y="-30521"/>
            <a:chExt cx="8901546" cy="5260087"/>
          </a:xfrm>
          <a:solidFill>
            <a:schemeClr val="bg1"/>
          </a:solidFill>
        </p:grpSpPr>
        <p:sp>
          <p:nvSpPr>
            <p:cNvPr id="4" name="TextBox 3"/>
            <p:cNvSpPr txBox="1"/>
            <p:nvPr/>
          </p:nvSpPr>
          <p:spPr>
            <a:xfrm>
              <a:off x="2262068" y="-30521"/>
              <a:ext cx="4575107" cy="484648"/>
            </a:xfrm>
            <a:prstGeom prst="rect">
              <a:avLst/>
            </a:prstGeom>
            <a:noFill/>
          </p:spPr>
          <p:txBody>
            <a:bodyPr wrap="square" lIns="91305" tIns="45654" rIns="91305" bIns="45654"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Arial" pitchFamily="34" charset="0"/>
                  <a:ea typeface="Arial-Rounded" pitchFamily="34" charset="0"/>
                  <a:cs typeface="Arial" pitchFamily="34" charset="0"/>
                </a:rPr>
                <a:t>CẢM ƠN ANH HÀ MÃ</a:t>
              </a:r>
            </a:p>
          </p:txBody>
        </p:sp>
        <p:sp>
          <p:nvSpPr>
            <p:cNvPr id="5" name="TextBox 4"/>
            <p:cNvSpPr txBox="1"/>
            <p:nvPr/>
          </p:nvSpPr>
          <p:spPr>
            <a:xfrm>
              <a:off x="98848" y="451437"/>
              <a:ext cx="8901546" cy="4778129"/>
            </a:xfrm>
            <a:prstGeom prst="rect">
              <a:avLst/>
            </a:prstGeom>
            <a:noFill/>
          </p:spPr>
          <p:txBody>
            <a:bodyPr wrap="square" lIns="91305" tIns="45654" rIns="91305" bIns="45654" rtlCol="0">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rủ cún vào rừng chơi, khi quay về thì bị lạc đường. Gặp cô hươu, dê hỏi: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Cô kia, về làng đi lối nào?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Không biết. – Hươu lắc đầu, bỏ đi.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Đi tiếp, tới một con sông, thấy anh hà mã, dê nói to: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Bọn tôi muốn về làng, hãy đưa bọn tôi qua sông!</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phật ý, định bỏ đi. Thấy vậy cún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Chào anh hà mã, anh giúp bọn em qua sông được không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Được chứ! Em ngoan quá! – Hà mã vui vẻ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 Cún đáp rồi quay sang nói nhỏ với dê:</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Cậu quên lời cô dặn rồi à? Muốn ai đó giúp, phải hỏi một cách lịch sự, còn </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khi họ giúp mình phải nói “cảm ơn”!</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con hơi xấu hổ. Sang bên kia sông, dê nói với hà mã:</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đã giúp. Em biết mình sai rồi. Em xin lỗi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mỉm cười: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Em biết lỗi là tốt rồi. Giờ các em cứ đi theo đường này là về làng thôi.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smtClean="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(Theo </a:t>
              </a:r>
              <a:r>
                <a:rPr kumimoji="0" lang="en-US" sz="2400" b="0" i="1"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Cùng con rèn thói quen tốt)</a:t>
              </a: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a:p>
              <a:pPr marL="0" marR="0" lvl="0" indent="0" algn="just" defTabSz="11010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p:txBody>
        </p:sp>
      </p:gr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90" y="538052"/>
            <a:ext cx="702551" cy="12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28503" y="1034729"/>
            <a:ext cx="555009" cy="492089"/>
            <a:chOff x="2592188" y="4624456"/>
            <a:chExt cx="609600" cy="540351"/>
          </a:xfrm>
        </p:grpSpPr>
        <p:sp>
          <p:nvSpPr>
            <p:cNvPr id="13" name="Oval 12"/>
            <p:cNvSpPr/>
            <p:nvPr/>
          </p:nvSpPr>
          <p:spPr>
            <a:xfrm>
              <a:off x="2696633" y="4665631"/>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2592188" y="4624456"/>
              <a:ext cx="609600" cy="5403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Arial" pitchFamily="34" charset="0"/>
                  <a:ea typeface="Aachen" pitchFamily="18" charset="0"/>
                  <a:cs typeface="Arial" pitchFamily="34" charset="0"/>
                </a:rPr>
                <a:t>1</a:t>
              </a:r>
            </a:p>
          </p:txBody>
        </p:sp>
      </p:gr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47" y="1085976"/>
            <a:ext cx="702551" cy="362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246089" y="2791089"/>
            <a:ext cx="555009" cy="492090"/>
            <a:chOff x="2590799" y="4394401"/>
            <a:chExt cx="609600" cy="540352"/>
          </a:xfrm>
        </p:grpSpPr>
        <p:sp>
          <p:nvSpPr>
            <p:cNvPr id="19" name="Oval 18"/>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2590799" y="4394401"/>
              <a:ext cx="609600" cy="5403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Arial" pitchFamily="34" charset="0"/>
                  <a:ea typeface="Aachen" pitchFamily="18" charset="0"/>
                  <a:cs typeface="Arial" pitchFamily="34" charset="0"/>
                </a:rPr>
                <a:t>2</a:t>
              </a:r>
            </a:p>
          </p:txBody>
        </p:sp>
      </p:gr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9" y="4447080"/>
            <a:ext cx="702551" cy="172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358228" y="5167629"/>
            <a:ext cx="555009" cy="492090"/>
            <a:chOff x="2725649" y="4604572"/>
            <a:chExt cx="609600" cy="540352"/>
          </a:xfrm>
        </p:grpSpPr>
        <p:sp>
          <p:nvSpPr>
            <p:cNvPr id="26" name="Oval 25"/>
            <p:cNvSpPr/>
            <p:nvPr/>
          </p:nvSpPr>
          <p:spPr>
            <a:xfrm>
              <a:off x="2806048" y="4675468"/>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2725649" y="4604572"/>
              <a:ext cx="609600" cy="5403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Arial" pitchFamily="34" charset="0"/>
                  <a:ea typeface="Aachen" pitchFamily="18" charset="0"/>
                  <a:cs typeface="Arial" pitchFamily="34" charset="0"/>
                </a:rPr>
                <a:t>3</a:t>
              </a:r>
            </a:p>
          </p:txBody>
        </p:sp>
      </p:grpSp>
      <p:sp>
        <p:nvSpPr>
          <p:cNvPr id="21" name="Cloud 20"/>
          <p:cNvSpPr/>
          <p:nvPr/>
        </p:nvSpPr>
        <p:spPr>
          <a:xfrm>
            <a:off x="0" y="0"/>
            <a:ext cx="2818226" cy="72747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 tiếp</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59174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9"/>
          <p:cNvCxnSpPr/>
          <p:nvPr/>
        </p:nvCxnSpPr>
        <p:spPr>
          <a:xfrm flipH="1">
            <a:off x="5982256" y="535348"/>
            <a:ext cx="35956" cy="594165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椭圆 3"/>
          <p:cNvSpPr/>
          <p:nvPr/>
        </p:nvSpPr>
        <p:spPr>
          <a:xfrm>
            <a:off x="5469388" y="703056"/>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6" name="椭圆 5"/>
          <p:cNvSpPr/>
          <p:nvPr/>
        </p:nvSpPr>
        <p:spPr>
          <a:xfrm>
            <a:off x="5488821" y="2053305"/>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10" name="文本框 11"/>
          <p:cNvSpPr txBox="1"/>
          <p:nvPr/>
        </p:nvSpPr>
        <p:spPr>
          <a:xfrm>
            <a:off x="6814309" y="762000"/>
            <a:ext cx="5336276" cy="773008"/>
          </a:xfrm>
          <a:prstGeom prst="rect">
            <a:avLst/>
          </a:prstGeom>
          <a:noFill/>
        </p:spPr>
        <p:txBody>
          <a:bodyPr wrap="square" lIns="110213" tIns="55106" rIns="110213" bIns="55106" rtlCol="0">
            <a:spAutoFit/>
          </a:bodyPr>
          <a:lstStyle/>
          <a:p>
            <a:r>
              <a:rPr lang="en-US" altLang="zh-CN" sz="4300" b="1" dirty="0">
                <a:solidFill>
                  <a:srgbClr val="F29A5B"/>
                </a:solidFill>
                <a:latin typeface="Arial" panose="020B0604020202020204" pitchFamily="34" charset="0"/>
                <a:cs typeface="Arial" panose="020B0604020202020204" pitchFamily="34" charset="0"/>
              </a:rPr>
              <a:t>P</a:t>
            </a:r>
            <a:r>
              <a:rPr lang="en-US" altLang="zh-CN" sz="4300" b="1" dirty="0" smtClean="0">
                <a:solidFill>
                  <a:srgbClr val="F29A5B"/>
                </a:solidFill>
                <a:latin typeface="Arial" panose="020B0604020202020204" pitchFamily="34" charset="0"/>
                <a:cs typeface="Arial" panose="020B0604020202020204" pitchFamily="34" charset="0"/>
              </a:rPr>
              <a:t>hật </a:t>
            </a:r>
            <a:r>
              <a:rPr lang="en-US" altLang="zh-CN" sz="4300" b="1" dirty="0">
                <a:solidFill>
                  <a:srgbClr val="F29A5B"/>
                </a:solidFill>
                <a:latin typeface="Arial" panose="020B0604020202020204" pitchFamily="34" charset="0"/>
                <a:cs typeface="Arial" panose="020B0604020202020204" pitchFamily="34" charset="0"/>
              </a:rPr>
              <a:t>ý</a:t>
            </a:r>
            <a:endParaRPr lang="zh-CN" altLang="en-US" sz="4300" b="1" dirty="0">
              <a:solidFill>
                <a:srgbClr val="F29A5B"/>
              </a:solidFill>
              <a:latin typeface="Arial" panose="020B0604020202020204" pitchFamily="34" charset="0"/>
              <a:cs typeface="Arial" panose="020B0604020202020204" pitchFamily="34" charset="0"/>
            </a:endParaRPr>
          </a:p>
        </p:txBody>
      </p:sp>
      <p:sp>
        <p:nvSpPr>
          <p:cNvPr id="15" name="文本框 16"/>
          <p:cNvSpPr txBox="1"/>
          <p:nvPr/>
        </p:nvSpPr>
        <p:spPr>
          <a:xfrm>
            <a:off x="372940" y="2384662"/>
            <a:ext cx="5488064" cy="665286"/>
          </a:xfrm>
          <a:prstGeom prst="rect">
            <a:avLst/>
          </a:prstGeom>
          <a:noFill/>
        </p:spPr>
        <p:txBody>
          <a:bodyPr wrap="square" lIns="110213" tIns="55106" rIns="110213" bIns="55106" rtlCol="0">
            <a:spAutoFit/>
          </a:bodyPr>
          <a:lstStyle/>
          <a:p>
            <a:pPr algn="just"/>
            <a:r>
              <a:rPr lang="en-US" altLang="zh-CN" sz="3600" dirty="0">
                <a:solidFill>
                  <a:schemeClr val="tx1">
                    <a:lumMod val="65000"/>
                    <a:lumOff val="35000"/>
                  </a:schemeClr>
                </a:solidFill>
                <a:latin typeface="Arial" panose="020B0604020202020204" pitchFamily="34" charset="0"/>
                <a:cs typeface="Arial" panose="020B0604020202020204" pitchFamily="34" charset="0"/>
              </a:rPr>
              <a:t>(nghĩa trong bài) lễ phép</a:t>
            </a:r>
            <a:endParaRPr lang="zh-CN" altLang="en-US" sz="3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文本框 17"/>
          <p:cNvSpPr txBox="1"/>
          <p:nvPr/>
        </p:nvSpPr>
        <p:spPr>
          <a:xfrm>
            <a:off x="385394" y="1611654"/>
            <a:ext cx="2740291" cy="773008"/>
          </a:xfrm>
          <a:prstGeom prst="rect">
            <a:avLst/>
          </a:prstGeom>
          <a:noFill/>
        </p:spPr>
        <p:txBody>
          <a:bodyPr wrap="square" lIns="110213" tIns="55106" rIns="110213" bIns="55106" rtlCol="0">
            <a:spAutoFit/>
          </a:bodyPr>
          <a:lstStyle/>
          <a:p>
            <a:r>
              <a:rPr lang="en-US" altLang="zh-CN" sz="4300" b="1" dirty="0">
                <a:solidFill>
                  <a:srgbClr val="A5C0A4"/>
                </a:solidFill>
                <a:latin typeface="Arial" panose="020B0604020202020204" pitchFamily="34" charset="0"/>
                <a:cs typeface="Arial" panose="020B0604020202020204" pitchFamily="34" charset="0"/>
              </a:rPr>
              <a:t>Lịch sự</a:t>
            </a:r>
            <a:endParaRPr lang="zh-CN" altLang="en-US" sz="4300" b="1" dirty="0">
              <a:solidFill>
                <a:srgbClr val="A5C0A4"/>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9" name="文本框 10"/>
          <p:cNvSpPr txBox="1"/>
          <p:nvPr/>
        </p:nvSpPr>
        <p:spPr>
          <a:xfrm>
            <a:off x="6856412" y="1447800"/>
            <a:ext cx="5913640" cy="665286"/>
          </a:xfrm>
          <a:prstGeom prst="rect">
            <a:avLst/>
          </a:prstGeom>
          <a:noFill/>
        </p:spPr>
        <p:txBody>
          <a:bodyPr wrap="square" lIns="110213" tIns="55106" rIns="110213" bIns="55106" rtlCol="0">
            <a:spAutoFit/>
          </a:bodyPr>
          <a:lstStyle/>
          <a:p>
            <a:r>
              <a:rPr lang="en-US" altLang="zh-CN" sz="3600" dirty="0">
                <a:solidFill>
                  <a:schemeClr val="tx1">
                    <a:lumMod val="65000"/>
                    <a:lumOff val="35000"/>
                  </a:schemeClr>
                </a:solidFill>
                <a:latin typeface="Arial" panose="020B0604020202020204" pitchFamily="34" charset="0"/>
                <a:cs typeface="Arial" panose="020B0604020202020204" pitchFamily="34" charset="0"/>
              </a:rPr>
              <a:t>Không hài lòng</a:t>
            </a:r>
            <a:endParaRPr lang="zh-CN" altLang="en-US" sz="3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椭圆 6"/>
          <p:cNvSpPr/>
          <p:nvPr/>
        </p:nvSpPr>
        <p:spPr>
          <a:xfrm>
            <a:off x="5547735" y="3431785"/>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19" name="文本框 13"/>
          <p:cNvSpPr txBox="1"/>
          <p:nvPr/>
        </p:nvSpPr>
        <p:spPr>
          <a:xfrm>
            <a:off x="6788344" y="3431785"/>
            <a:ext cx="3847173" cy="773008"/>
          </a:xfrm>
          <a:prstGeom prst="rect">
            <a:avLst/>
          </a:prstGeom>
          <a:noFill/>
        </p:spPr>
        <p:txBody>
          <a:bodyPr wrap="square" lIns="110213" tIns="55106" rIns="110213" bIns="55106" rtlCol="0">
            <a:spAutoFit/>
          </a:bodyPr>
          <a:lstStyle/>
          <a:p>
            <a:r>
              <a:rPr lang="en-US" altLang="zh-CN" sz="4300" b="1" dirty="0">
                <a:solidFill>
                  <a:srgbClr val="B09277"/>
                </a:solidFill>
                <a:latin typeface="Arial" panose="020B0604020202020204" pitchFamily="34" charset="0"/>
                <a:cs typeface="Arial" panose="020B0604020202020204" pitchFamily="34" charset="0"/>
              </a:rPr>
              <a:t>H</a:t>
            </a:r>
            <a:r>
              <a:rPr lang="en-US" altLang="zh-CN" sz="4300" b="1" dirty="0" smtClean="0">
                <a:solidFill>
                  <a:srgbClr val="B09277"/>
                </a:solidFill>
                <a:latin typeface="Arial" panose="020B0604020202020204" pitchFamily="34" charset="0"/>
                <a:cs typeface="Arial" panose="020B0604020202020204" pitchFamily="34" charset="0"/>
              </a:rPr>
              <a:t>à </a:t>
            </a:r>
            <a:r>
              <a:rPr lang="en-US" altLang="zh-CN" sz="4300" b="1" dirty="0">
                <a:solidFill>
                  <a:srgbClr val="B09277"/>
                </a:solidFill>
                <a:latin typeface="Arial" panose="020B0604020202020204" pitchFamily="34" charset="0"/>
                <a:cs typeface="Arial" panose="020B0604020202020204" pitchFamily="34" charset="0"/>
              </a:rPr>
              <a:t>mã</a:t>
            </a:r>
            <a:endParaRPr lang="zh-CN" altLang="en-US" sz="4300" b="1" dirty="0">
              <a:solidFill>
                <a:srgbClr val="B09277"/>
              </a:solidFill>
              <a:latin typeface="Arial" panose="020B0604020202020204" pitchFamily="34" charset="0"/>
              <a:cs typeface="Arial" panose="020B0604020202020204" pitchFamily="34" charset="0"/>
            </a:endParaRPr>
          </a:p>
        </p:txBody>
      </p:sp>
      <p:pic>
        <p:nvPicPr>
          <p:cNvPr id="2" name="Picture 1" descr="&lt;strong&gt;Hippo&lt;/strong&gt; | PNG Al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132" y="2327869"/>
            <a:ext cx="2621285" cy="2139700"/>
          </a:xfrm>
          <a:prstGeom prst="rect">
            <a:avLst/>
          </a:prstGeom>
        </p:spPr>
      </p:pic>
      <p:sp>
        <p:nvSpPr>
          <p:cNvPr id="14" name="文本框 12"/>
          <p:cNvSpPr txBox="1"/>
          <p:nvPr/>
        </p:nvSpPr>
        <p:spPr>
          <a:xfrm>
            <a:off x="6278269" y="4307490"/>
            <a:ext cx="5913640" cy="1834837"/>
          </a:xfrm>
          <a:prstGeom prst="rect">
            <a:avLst/>
          </a:prstGeom>
          <a:noFill/>
        </p:spPr>
        <p:txBody>
          <a:bodyPr wrap="square" lIns="110213" tIns="55106" rIns="110213" bIns="55106" rtlCol="0">
            <a:spAutoFit/>
          </a:bodyPr>
          <a:lstStyle/>
          <a:p>
            <a:r>
              <a:rPr lang="vi-VN" sz="2800" dirty="0"/>
              <a:t>thú lớn gần với lợn, da trần và dày, đầu to, mõm rộng, mắt nhỏ, tai ngắn, ăn cỏ, thường sống thành đàn ở vùng sông, đầm châu Phi.</a:t>
            </a:r>
          </a:p>
        </p:txBody>
      </p:sp>
      <p:sp>
        <p:nvSpPr>
          <p:cNvPr id="20" name="椭圆 7"/>
          <p:cNvSpPr/>
          <p:nvPr/>
        </p:nvSpPr>
        <p:spPr>
          <a:xfrm>
            <a:off x="5353392" y="5085086"/>
            <a:ext cx="986870" cy="987128"/>
          </a:xfrm>
          <a:prstGeom prst="ellips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23" name="文本框 14"/>
          <p:cNvSpPr txBox="1"/>
          <p:nvPr/>
        </p:nvSpPr>
        <p:spPr>
          <a:xfrm>
            <a:off x="385394" y="5528450"/>
            <a:ext cx="5913640" cy="1219284"/>
          </a:xfrm>
          <a:prstGeom prst="rect">
            <a:avLst/>
          </a:prstGeom>
          <a:noFill/>
        </p:spPr>
        <p:txBody>
          <a:bodyPr wrap="square" lIns="110213" tIns="55106" rIns="110213" bIns="55106" rtlCol="0">
            <a:spAutoFit/>
          </a:bodyPr>
          <a:lstStyle/>
          <a:p>
            <a:r>
              <a:rPr lang="en-US" sz="3600" dirty="0"/>
              <a:t>cảm thấy hổ thẹn khi thấy mình có lỗi </a:t>
            </a:r>
          </a:p>
        </p:txBody>
      </p:sp>
      <p:sp>
        <p:nvSpPr>
          <p:cNvPr id="24" name="文本框 15"/>
          <p:cNvSpPr txBox="1"/>
          <p:nvPr/>
        </p:nvSpPr>
        <p:spPr>
          <a:xfrm>
            <a:off x="366121" y="4761590"/>
            <a:ext cx="3840972" cy="773008"/>
          </a:xfrm>
          <a:prstGeom prst="rect">
            <a:avLst/>
          </a:prstGeom>
          <a:noFill/>
        </p:spPr>
        <p:txBody>
          <a:bodyPr wrap="square" lIns="110213" tIns="55106" rIns="110213" bIns="55106" rtlCol="0">
            <a:spAutoFit/>
          </a:bodyPr>
          <a:lstStyle/>
          <a:p>
            <a:r>
              <a:rPr lang="en-US" altLang="zh-CN" sz="4300" b="1" dirty="0">
                <a:solidFill>
                  <a:srgbClr val="C8D85B"/>
                </a:solidFill>
                <a:latin typeface="Arial" panose="020B0604020202020204" pitchFamily="34" charset="0"/>
                <a:cs typeface="Arial" panose="020B0604020202020204" pitchFamily="34" charset="0"/>
              </a:rPr>
              <a:t>X</a:t>
            </a:r>
            <a:r>
              <a:rPr lang="en-US" altLang="zh-CN" sz="4300" b="1" dirty="0" smtClean="0">
                <a:solidFill>
                  <a:srgbClr val="C8D85B"/>
                </a:solidFill>
                <a:latin typeface="Arial" panose="020B0604020202020204" pitchFamily="34" charset="0"/>
                <a:cs typeface="Arial" panose="020B0604020202020204" pitchFamily="34" charset="0"/>
              </a:rPr>
              <a:t>ấu </a:t>
            </a:r>
            <a:r>
              <a:rPr lang="en-US" altLang="zh-CN" sz="4300" b="1" dirty="0">
                <a:solidFill>
                  <a:srgbClr val="C8D85B"/>
                </a:solidFill>
                <a:latin typeface="Arial" panose="020B0604020202020204" pitchFamily="34" charset="0"/>
                <a:cs typeface="Arial" panose="020B0604020202020204" pitchFamily="34" charset="0"/>
              </a:rPr>
              <a:t>hổ</a:t>
            </a:r>
            <a:endParaRPr lang="zh-CN" altLang="en-US" sz="4300" b="1" dirty="0">
              <a:solidFill>
                <a:srgbClr val="C8D8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38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21" presetClass="entr" presetSubtype="1"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heel(1)">
                                      <p:cBhvr>
                                        <p:cTn id="56" dur="20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5" grpId="0"/>
      <p:bldP spid="16" grpId="0"/>
      <p:bldP spid="9" grpId="0"/>
      <p:bldP spid="13" grpId="0" animBg="1"/>
      <p:bldP spid="19" grpId="0"/>
      <p:bldP spid="14" grpId="0"/>
      <p:bldP spid="20"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734" y="425964"/>
            <a:ext cx="10993085" cy="5959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2418"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15" name="图片 73732" descr="PPT素材-12"/>
          <p:cNvPicPr>
            <a:picLocks noChangeAspect="1"/>
          </p:cNvPicPr>
          <p:nvPr/>
        </p:nvPicPr>
        <p:blipFill>
          <a:blip r:embed="rId2"/>
          <a:stretch>
            <a:fillRect/>
          </a:stretch>
        </p:blipFill>
        <p:spPr>
          <a:xfrm>
            <a:off x="499734" y="114187"/>
            <a:ext cx="10540385" cy="5968288"/>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56246" y="3200742"/>
            <a:ext cx="11200099" cy="1234631"/>
          </a:xfrm>
          <a:prstGeom prst="rect">
            <a:avLst/>
          </a:prstGeom>
          <a:noFill/>
          <a:ln>
            <a:noFill/>
          </a:ln>
        </p:spPr>
        <p:txBody>
          <a:bodyPr wrap="square">
            <a:spAutoFit/>
          </a:bodyPr>
          <a:lstStyle/>
          <a:p>
            <a:pPr marL="0" marR="0" lvl="0" indent="0" algn="ctr" defTabSz="1218773" rtl="0" eaLnBrk="1" fontAlgn="auto" latinLnBrk="0" hangingPunct="1">
              <a:lnSpc>
                <a:spcPct val="150000"/>
              </a:lnSpc>
              <a:spcBef>
                <a:spcPts val="0"/>
              </a:spcBef>
              <a:spcAft>
                <a:spcPts val="0"/>
              </a:spcAft>
              <a:buClrTx/>
              <a:buSzTx/>
              <a:buFontTx/>
              <a:buNone/>
              <a:tabLst/>
              <a:defRPr/>
            </a:pPr>
            <a:r>
              <a:rPr kumimoji="0" lang="en-US" altLang="zh-CN" sz="494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Luyện</a:t>
            </a:r>
            <a:r>
              <a:rPr kumimoji="0" lang="en-US" altLang="zh-CN" sz="494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 </a:t>
            </a:r>
            <a:r>
              <a:rPr kumimoji="0" lang="en-US" altLang="zh-CN" sz="494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đọc</a:t>
            </a:r>
            <a:r>
              <a:rPr kumimoji="0" lang="en-US" altLang="zh-CN" sz="494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 </a:t>
            </a:r>
            <a:r>
              <a:rPr kumimoji="0" lang="en-US" altLang="zh-CN" sz="494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nhóm</a:t>
            </a:r>
            <a:endParaRPr kumimoji="0" lang="zh-CN" altLang="en-US" sz="494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4425" y="40330"/>
            <a:ext cx="1285345" cy="19089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642" y="246370"/>
            <a:ext cx="3260636" cy="2423740"/>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5">
            <a:extLst>
              <a:ext uri="{28A0092B-C50C-407E-A947-70E740481C1C}">
                <a14:useLocalDpi xmlns:a14="http://schemas.microsoft.com/office/drawing/2010/main" val="0"/>
              </a:ext>
            </a:extLst>
          </a:blip>
          <a:srcRect t="86683" r="63070"/>
          <a:stretch/>
        </p:blipFill>
        <p:spPr>
          <a:xfrm>
            <a:off x="2461887" y="5794399"/>
            <a:ext cx="8393862" cy="945838"/>
          </a:xfrm>
          <a:prstGeom prst="rect">
            <a:avLst/>
          </a:prstGeom>
        </p:spPr>
      </p:pic>
    </p:spTree>
    <p:extLst>
      <p:ext uri="{BB962C8B-B14F-4D97-AF65-F5344CB8AC3E}">
        <p14:creationId xmlns:p14="http://schemas.microsoft.com/office/powerpoint/2010/main" val="4142008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152401"/>
            <a:ext cx="11865637" cy="6945918"/>
            <a:chOff x="98848" y="-199219"/>
            <a:chExt cx="8901546" cy="5209436"/>
          </a:xfrm>
          <a:solidFill>
            <a:schemeClr val="bg1"/>
          </a:solidFill>
        </p:grpSpPr>
        <p:sp>
          <p:nvSpPr>
            <p:cNvPr id="4" name="TextBox 3"/>
            <p:cNvSpPr txBox="1"/>
            <p:nvPr/>
          </p:nvSpPr>
          <p:spPr>
            <a:xfrm>
              <a:off x="2262068" y="-199219"/>
              <a:ext cx="4575107" cy="484648"/>
            </a:xfrm>
            <a:prstGeom prst="rect">
              <a:avLst/>
            </a:prstGeom>
            <a:noFill/>
          </p:spPr>
          <p:txBody>
            <a:bodyPr wrap="square" lIns="91305" tIns="45654" rIns="91305" bIns="45654"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Arial" pitchFamily="34" charset="0"/>
                  <a:ea typeface="Arial-Rounded" pitchFamily="34" charset="0"/>
                  <a:cs typeface="Arial" pitchFamily="34" charset="0"/>
                </a:rPr>
                <a:t>CẢM ƠN ANH HÀ MÃ</a:t>
              </a:r>
            </a:p>
          </p:txBody>
        </p:sp>
        <p:sp>
          <p:nvSpPr>
            <p:cNvPr id="5" name="TextBox 4"/>
            <p:cNvSpPr txBox="1"/>
            <p:nvPr/>
          </p:nvSpPr>
          <p:spPr>
            <a:xfrm>
              <a:off x="98848" y="232088"/>
              <a:ext cx="8901546" cy="4778129"/>
            </a:xfrm>
            <a:prstGeom prst="rect">
              <a:avLst/>
            </a:prstGeom>
            <a:noFill/>
          </p:spPr>
          <p:txBody>
            <a:bodyPr wrap="square" lIns="91305" tIns="45654" rIns="91305" bIns="45654" rtlCol="0">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rủ cún vào rừng chơi, khi quay về thì bị lạc đường. Gặp cô hươu, dê hỏi: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Cô kia, về làng đi lối nào?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Không biết. – Hươu lắc đầu, bỏ đi.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Đi tiếp, tới một con sông, thấy anh hà mã, dê nói to: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Bọn tôi muốn về làng, hãy đưa bọn tôi qua sông!</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phật ý, định bỏ đi. Thấy vậy cún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Chào anh hà mã, anh giúp bọn em qua sông được không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Được chứ! Em ngoan quá! – Hà mã vui vẻ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 Cún đáp rồi quay sang nói nhỏ với dê:</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Cậu quên lời cô dặn rồi à? Muốn ai đó giúp, phải hỏi một cách lịch sự,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còn</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khi</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họ giúp mình phải nói “cảm ơn”!</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con hơi xấu hổ. Sang bên kia sông, dê nói với hà mã:</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đã giúp. Em biết mình sai rồi. Em xin lỗi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mỉm cười: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Em biết lỗi là tốt rồi. Giờ các em cứ đi theo đường này là về làng thôi.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smtClean="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(Theo </a:t>
              </a:r>
              <a:r>
                <a:rPr kumimoji="0" lang="en-US" sz="2400" b="0" i="1"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Cùng con rèn thói quen tốt)</a:t>
              </a: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a:p>
              <a:pPr marL="0" marR="0" lvl="0" indent="0" algn="just" defTabSz="11010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p:txBody>
        </p:sp>
      </p:grpSp>
      <p:sp>
        <p:nvSpPr>
          <p:cNvPr id="6" name="Cloud 5"/>
          <p:cNvSpPr/>
          <p:nvPr/>
        </p:nvSpPr>
        <p:spPr>
          <a:xfrm>
            <a:off x="0" y="0"/>
            <a:ext cx="2818226" cy="72747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toàn bài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47277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3732" descr="PPT素材-12"/>
          <p:cNvPicPr>
            <a:picLocks noChangeAspect="1"/>
          </p:cNvPicPr>
          <p:nvPr/>
        </p:nvPicPr>
        <p:blipFill>
          <a:blip r:embed="rId2"/>
          <a:stretch>
            <a:fillRect/>
          </a:stretch>
        </p:blipFill>
        <p:spPr>
          <a:xfrm>
            <a:off x="499734" y="114187"/>
            <a:ext cx="10540385" cy="5968288"/>
          </a:xfrm>
          <a:prstGeom prst="rect">
            <a:avLst/>
          </a:prstGeom>
          <a:noFill/>
          <a:ln w="9525">
            <a:noFill/>
          </a:ln>
        </p:spPr>
      </p:pic>
      <p:sp>
        <p:nvSpPr>
          <p:cNvPr id="7"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526301" y="2494755"/>
            <a:ext cx="6416936" cy="923090"/>
          </a:xfrm>
          <a:prstGeom prst="rect">
            <a:avLst/>
          </a:prstGeom>
          <a:noFill/>
          <a:ln>
            <a:noFill/>
          </a:ln>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altLang="zh-CN" sz="5398" b="1" i="0" u="none" strike="noStrike" kern="1200" cap="none" spc="800" normalizeH="0" baseline="0" noProof="0" dirty="0" err="1">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Tìm</a:t>
            </a:r>
            <a:r>
              <a:rPr kumimoji="0" lang="en-US" altLang="zh-CN" sz="5398" b="1" i="0" u="none" strike="noStrike" kern="1200" cap="none" spc="800" normalizeH="0" baseline="0" noProof="0" dirty="0">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 </a:t>
            </a:r>
            <a:r>
              <a:rPr kumimoji="0" lang="en-US" altLang="zh-CN" sz="5398" b="1" i="0" u="none" strike="noStrike" kern="1200" cap="none" spc="800" normalizeH="0" baseline="0" noProof="0" dirty="0" err="1">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hiểu</a:t>
            </a:r>
            <a:r>
              <a:rPr kumimoji="0" lang="en-US" altLang="zh-CN" sz="5398" b="1" i="0" u="none" strike="noStrike" kern="1200" cap="none" spc="800" normalizeH="0" baseline="0" noProof="0" dirty="0">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 </a:t>
            </a:r>
            <a:r>
              <a:rPr kumimoji="0" lang="en-US" altLang="zh-CN" sz="5398" b="1" i="0" u="none" strike="noStrike" kern="1200" cap="none" spc="800" normalizeH="0" baseline="0" noProof="0" dirty="0" err="1">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bài</a:t>
            </a:r>
            <a:endParaRPr kumimoji="0" lang="zh-CN" altLang="en-US" sz="5398" b="1" i="0" u="none" strike="noStrike" kern="1200" cap="none" spc="800" normalizeH="0" baseline="0" noProof="0" dirty="0">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endParaRPr>
          </a:p>
        </p:txBody>
      </p:sp>
      <p:pic>
        <p:nvPicPr>
          <p:cNvPr id="9"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4425" y="40330"/>
            <a:ext cx="1285345" cy="1908928"/>
          </a:xfrm>
          <a:prstGeom prst="rect">
            <a:avLst/>
          </a:prstGeom>
        </p:spPr>
      </p:pic>
      <p:pic>
        <p:nvPicPr>
          <p:cNvPr id="10"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4">
            <a:extLst>
              <a:ext uri="{28A0092B-C50C-407E-A947-70E740481C1C}">
                <a14:useLocalDpi xmlns:a14="http://schemas.microsoft.com/office/drawing/2010/main" val="0"/>
              </a:ext>
            </a:extLst>
          </a:blip>
          <a:srcRect t="86683" r="63070"/>
          <a:stretch/>
        </p:blipFill>
        <p:spPr>
          <a:xfrm>
            <a:off x="2461887" y="5794399"/>
            <a:ext cx="8393862" cy="945838"/>
          </a:xfrm>
          <a:prstGeom prst="rect">
            <a:avLst/>
          </a:prstGeom>
        </p:spPr>
      </p:pic>
    </p:spTree>
    <p:extLst>
      <p:ext uri="{BB962C8B-B14F-4D97-AF65-F5344CB8AC3E}">
        <p14:creationId xmlns:p14="http://schemas.microsoft.com/office/powerpoint/2010/main" val="2973633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711849" y="2274858"/>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2" name="Rounded Rectangle 1"/>
          <p:cNvSpPr/>
          <p:nvPr/>
        </p:nvSpPr>
        <p:spPr>
          <a:xfrm>
            <a:off x="531812" y="1143000"/>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dirty="0">
                <a:latin typeface="Arial" pitchFamily="34" charset="0"/>
                <a:ea typeface="Arial-Rounded" pitchFamily="34" charset="0"/>
                <a:cs typeface="Arial" pitchFamily="34" charset="0"/>
              </a:rPr>
              <a:t>1. Hươu đã làm gì khi nghe dê hỏi?</a:t>
            </a:r>
          </a:p>
        </p:txBody>
      </p:sp>
      <p:sp>
        <p:nvSpPr>
          <p:cNvPr id="4" name="Rounded Rectangle 3"/>
          <p:cNvSpPr/>
          <p:nvPr/>
        </p:nvSpPr>
        <p:spPr>
          <a:xfrm>
            <a:off x="531812" y="2819400"/>
            <a:ext cx="10744199" cy="20574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600" b="1" dirty="0">
                <a:solidFill>
                  <a:srgbClr val="865B3E"/>
                </a:solidFill>
                <a:latin typeface="Arial" panose="020B0604020202020204" pitchFamily="34" charset="0"/>
                <a:cs typeface="Arial" panose="020B0604020202020204" pitchFamily="34" charset="0"/>
              </a:rPr>
              <a:t>Hươu trả lời “Không biết”, rồi lắc đầu bỏ đi.</a:t>
            </a:r>
          </a:p>
        </p:txBody>
      </p:sp>
    </p:spTree>
    <p:extLst>
      <p:ext uri="{BB962C8B-B14F-4D97-AF65-F5344CB8AC3E}">
        <p14:creationId xmlns:p14="http://schemas.microsoft.com/office/powerpoint/2010/main" val="861358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543595" y="3609362"/>
            <a:ext cx="414414" cy="657838"/>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67581" y="4267200"/>
            <a:ext cx="9366442" cy="15995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dirty="0">
                <a:solidFill>
                  <a:srgbClr val="865B3E"/>
                </a:solidFill>
                <a:latin typeface="Arial" panose="020B0604020202020204" pitchFamily="34" charset="0"/>
                <a:cs typeface="Arial" panose="020B0604020202020204" pitchFamily="34" charset="0"/>
              </a:rPr>
              <a:t>c. vui vẻ đồng ý đưa qua sông</a:t>
            </a:r>
          </a:p>
        </p:txBody>
      </p:sp>
      <p:sp>
        <p:nvSpPr>
          <p:cNvPr id="2" name="Rounded Rectangle 1"/>
          <p:cNvSpPr/>
          <p:nvPr/>
        </p:nvSpPr>
        <p:spPr>
          <a:xfrm>
            <a:off x="675545" y="152401"/>
            <a:ext cx="10829067" cy="3428398"/>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endParaRPr lang="en-US" sz="3900" dirty="0">
              <a:latin typeface="Arial" pitchFamily="34" charset="0"/>
              <a:ea typeface="Arial-Rounded" pitchFamily="34" charset="0"/>
              <a:cs typeface="Arial" pitchFamily="34" charset="0"/>
            </a:endParaRPr>
          </a:p>
          <a:p>
            <a:pPr algn="just"/>
            <a:r>
              <a:rPr lang="en-US" sz="3900" dirty="0">
                <a:latin typeface="Arial" pitchFamily="34" charset="0"/>
                <a:ea typeface="Arial-Rounded" pitchFamily="34" charset="0"/>
                <a:cs typeface="Arial" pitchFamily="34" charset="0"/>
              </a:rPr>
              <a:t>2. Ý nào sau đây đúng với thái độ của hà mã khi cún nhờ đưa qua sông?</a:t>
            </a:r>
          </a:p>
          <a:p>
            <a:pPr marL="742950" indent="-742950" algn="just">
              <a:buAutoNum type="alphaLcPeriod"/>
            </a:pPr>
            <a:r>
              <a:rPr lang="en-US" sz="3900" dirty="0">
                <a:latin typeface="Arial" pitchFamily="34" charset="0"/>
                <a:ea typeface="Arial-Rounded" pitchFamily="34" charset="0"/>
                <a:cs typeface="Arial" pitchFamily="34" charset="0"/>
              </a:rPr>
              <a:t>bực mình bỏ đi</a:t>
            </a:r>
          </a:p>
          <a:p>
            <a:pPr marL="742950" indent="-742950" algn="just">
              <a:buAutoNum type="alphaLcPeriod"/>
            </a:pPr>
            <a:r>
              <a:rPr lang="en-US" sz="3900" dirty="0">
                <a:latin typeface="Arial" pitchFamily="34" charset="0"/>
                <a:ea typeface="Arial-Rounded" pitchFamily="34" charset="0"/>
                <a:cs typeface="Arial" pitchFamily="34" charset="0"/>
              </a:rPr>
              <a:t>bực mình nhưng đồng ý đưa qua sông</a:t>
            </a:r>
          </a:p>
          <a:p>
            <a:pPr marL="742950" indent="-742950" algn="just">
              <a:buAutoNum type="alphaLcPeriod"/>
            </a:pPr>
            <a:r>
              <a:rPr lang="en-US" sz="3900" dirty="0">
                <a:latin typeface="Arial" pitchFamily="34" charset="0"/>
                <a:ea typeface="Arial-Rounded" pitchFamily="34" charset="0"/>
                <a:cs typeface="Arial" pitchFamily="34" charset="0"/>
              </a:rPr>
              <a:t>vui vẻ đồng ý đưa qua sông</a:t>
            </a:r>
          </a:p>
          <a:p>
            <a:pPr marL="742950" indent="-742950" algn="just">
              <a:buAutoNum type="alphaLcPeriod"/>
            </a:pPr>
            <a:endParaRPr lang="en-US" sz="39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776049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2115" y="762000"/>
            <a:ext cx="101346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dirty="0">
                <a:latin typeface="Arial" pitchFamily="34" charset="0"/>
                <a:ea typeface="Arial-Rounded" pitchFamily="34" charset="0"/>
                <a:cs typeface="Arial" pitchFamily="34" charset="0"/>
              </a:rPr>
              <a:t>3. Vì sao dê con thấy xấu hổ?</a:t>
            </a:r>
          </a:p>
        </p:txBody>
      </p:sp>
      <p:sp>
        <p:nvSpPr>
          <p:cNvPr id="3" name="Down Arrow 2"/>
          <p:cNvSpPr/>
          <p:nvPr/>
        </p:nvSpPr>
        <p:spPr>
          <a:xfrm>
            <a:off x="5792149"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866956" y="2928314"/>
            <a:ext cx="10134599" cy="2699961"/>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000" i="1" dirty="0"/>
              <a:t>Vì dê con nhận ra mình đã không nhớ lời cô dặn, đã không nói năng lịch sự, lễ phép nên không được cô hươu và anh hà mã giúp. </a:t>
            </a:r>
            <a:endParaRPr lang="en-US" sz="40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1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2115" y="762000"/>
            <a:ext cx="101346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dirty="0">
                <a:latin typeface="Arial" pitchFamily="34" charset="0"/>
                <a:ea typeface="Arial-Rounded" pitchFamily="34" charset="0"/>
                <a:cs typeface="Arial" pitchFamily="34" charset="0"/>
              </a:rPr>
              <a:t>4. </a:t>
            </a:r>
            <a:r>
              <a:rPr lang="en-US" sz="4400" dirty="0"/>
              <a:t>Em học được điều gì từ câu chuyện này? </a:t>
            </a:r>
            <a:endParaRPr lang="en-US" sz="4400" dirty="0">
              <a:latin typeface="Arial" pitchFamily="34" charset="0"/>
              <a:ea typeface="Arial-Rounded" pitchFamily="34" charset="0"/>
              <a:cs typeface="Arial" pitchFamily="34" charset="0"/>
            </a:endParaRPr>
          </a:p>
        </p:txBody>
      </p:sp>
      <p:sp>
        <p:nvSpPr>
          <p:cNvPr id="3" name="Down Arrow 2"/>
          <p:cNvSpPr/>
          <p:nvPr/>
        </p:nvSpPr>
        <p:spPr>
          <a:xfrm>
            <a:off x="5792149"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866956" y="2928314"/>
            <a:ext cx="10134599" cy="2699961"/>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vi-VN" sz="3600" dirty="0"/>
              <a:t>Qua câu chuyện này, các em đã biết: Khi muốn nhờ người khác làm việc gì đó giúp mình, phải nói một cách lịch sự, lễ phép. Khi được người khác giúp đỡ, phải cảm ơn một cách lịch sự.</a:t>
            </a:r>
            <a:endParaRPr lang="en-US" sz="3600" dirty="0"/>
          </a:p>
        </p:txBody>
      </p:sp>
    </p:spTree>
    <p:extLst>
      <p:ext uri="{BB962C8B-B14F-4D97-AF65-F5344CB8AC3E}">
        <p14:creationId xmlns:p14="http://schemas.microsoft.com/office/powerpoint/2010/main" val="265799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33"/>
            <a:ext cx="2631873" cy="3520074"/>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018" y="5123897"/>
            <a:ext cx="1858307" cy="1858307"/>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34" y="-967933"/>
            <a:ext cx="10499930" cy="6538663"/>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4458" y="1357703"/>
            <a:ext cx="2107656" cy="5319863"/>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1758" y="2438557"/>
            <a:ext cx="7182705" cy="769241"/>
          </a:xfrm>
          <a:prstGeom prst="rect">
            <a:avLst/>
          </a:prstGeom>
          <a:noFill/>
          <a:ln>
            <a:noFill/>
          </a:ln>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Luyện</a:t>
            </a:r>
            <a:r>
              <a:rPr kumimoji="0" lang="en-US" altLang="zh-CN" sz="439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 </a:t>
            </a:r>
            <a:r>
              <a:rPr kumimoji="0" lang="en-US" altLang="zh-CN" sz="439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đọc</a:t>
            </a:r>
            <a:r>
              <a:rPr kumimoji="0" lang="en-US" altLang="zh-CN" sz="439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 </a:t>
            </a:r>
            <a:r>
              <a:rPr kumimoji="0" lang="en-US" altLang="zh-CN" sz="439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lại</a:t>
            </a:r>
            <a:endParaRPr kumimoji="0" lang="zh-CN" altLang="en-US" sz="439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781" y="271888"/>
            <a:ext cx="1101477" cy="1101477"/>
          </a:xfrm>
          <a:prstGeom prst="rect">
            <a:avLst/>
          </a:prstGeom>
        </p:spPr>
      </p:pic>
    </p:spTree>
    <p:extLst>
      <p:ext uri="{BB962C8B-B14F-4D97-AF65-F5344CB8AC3E}">
        <p14:creationId xmlns:p14="http://schemas.microsoft.com/office/powerpoint/2010/main" val="117968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47"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fltVal val="0"/>
                                          </p:val>
                                        </p:tav>
                                        <p:tav tm="100000">
                                          <p:val>
                                            <p:strVal val="#ppt_h"/>
                                          </p:val>
                                        </p:tav>
                                      </p:tavLst>
                                    </p:anim>
                                    <p:animEffect transition="in" filter="fade">
                                      <p:cBhvr>
                                        <p:cTn id="22" dur="750"/>
                                        <p:tgtEl>
                                          <p:spTgt spid="9"/>
                                        </p:tgtEl>
                                      </p:cBhvr>
                                    </p:animEffect>
                                  </p:childTnLst>
                                </p:cTn>
                              </p:par>
                            </p:childTnLst>
                          </p:cTn>
                        </p:par>
                        <p:par>
                          <p:cTn id="23" fill="hold">
                            <p:stCondLst>
                              <p:cond delay="275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2553" b="7440"/>
          <a:stretch>
            <a:fillRect/>
          </a:stretch>
        </p:blipFill>
        <p:spPr>
          <a:xfrm>
            <a:off x="-10297" y="76200"/>
            <a:ext cx="12188825" cy="6856215"/>
          </a:xfrm>
          <a:prstGeom prst="rect">
            <a:avLst/>
          </a:prstGeom>
        </p:spPr>
      </p:pic>
      <p:sp>
        <p:nvSpPr>
          <p:cNvPr id="6" name="矩形 5"/>
          <p:cNvSpPr/>
          <p:nvPr/>
        </p:nvSpPr>
        <p:spPr>
          <a:xfrm>
            <a:off x="3821196" y="2176598"/>
            <a:ext cx="4790208" cy="7861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99"/>
          </a:p>
        </p:txBody>
      </p:sp>
      <p:sp>
        <p:nvSpPr>
          <p:cNvPr id="14" name="文本框 13"/>
          <p:cNvSpPr txBox="1"/>
          <p:nvPr/>
        </p:nvSpPr>
        <p:spPr>
          <a:xfrm>
            <a:off x="3310895" y="1864722"/>
            <a:ext cx="4550990" cy="830997"/>
          </a:xfrm>
          <a:prstGeom prst="rect">
            <a:avLst/>
          </a:prstGeom>
          <a:noFill/>
        </p:spPr>
        <p:txBody>
          <a:bodyPr wrap="square" rtlCol="0">
            <a:spAutoFit/>
          </a:bodyPr>
          <a:lstStyle/>
          <a:p>
            <a:pPr algn="dist"/>
            <a:r>
              <a:rPr lang="en-US" altLang="zh-CN" sz="4800" b="1" dirty="0">
                <a:solidFill>
                  <a:srgbClr val="FF0000"/>
                </a:solidFill>
                <a:latin typeface="Times New Roman" panose="02020603050405020304" pitchFamily="18" charset="0"/>
                <a:ea typeface="Windsor" panose="00000400000000000000" pitchFamily="2" charset="0"/>
                <a:cs typeface="Times New Roman" panose="02020603050405020304" pitchFamily="18" charset="0"/>
              </a:rPr>
              <a:t>KHỞI ĐỘNG</a:t>
            </a:r>
            <a:endParaRPr lang="zh-CN" altLang="en-US" sz="4800" b="1" dirty="0">
              <a:solidFill>
                <a:srgbClr val="FF0000"/>
              </a:solidFill>
              <a:latin typeface="Times New Roman" panose="02020603050405020304" pitchFamily="18" charset="0"/>
              <a:ea typeface="Windsor" panose="000004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152401"/>
            <a:ext cx="11865637" cy="6945918"/>
            <a:chOff x="98848" y="-199219"/>
            <a:chExt cx="8901546" cy="5209436"/>
          </a:xfrm>
          <a:solidFill>
            <a:schemeClr val="bg1"/>
          </a:solidFill>
        </p:grpSpPr>
        <p:sp>
          <p:nvSpPr>
            <p:cNvPr id="4" name="TextBox 3"/>
            <p:cNvSpPr txBox="1"/>
            <p:nvPr/>
          </p:nvSpPr>
          <p:spPr>
            <a:xfrm>
              <a:off x="2262068" y="-199219"/>
              <a:ext cx="4575107" cy="484648"/>
            </a:xfrm>
            <a:prstGeom prst="rect">
              <a:avLst/>
            </a:prstGeom>
            <a:noFill/>
          </p:spPr>
          <p:txBody>
            <a:bodyPr wrap="square" lIns="91305" tIns="45654" rIns="91305" bIns="45654"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Arial" pitchFamily="34" charset="0"/>
                  <a:ea typeface="Arial-Rounded" pitchFamily="34" charset="0"/>
                  <a:cs typeface="Arial" pitchFamily="34" charset="0"/>
                </a:rPr>
                <a:t>CẢM ƠN ANH HÀ MÃ</a:t>
              </a:r>
            </a:p>
          </p:txBody>
        </p:sp>
        <p:sp>
          <p:nvSpPr>
            <p:cNvPr id="5" name="TextBox 4"/>
            <p:cNvSpPr txBox="1"/>
            <p:nvPr/>
          </p:nvSpPr>
          <p:spPr>
            <a:xfrm>
              <a:off x="98848" y="232088"/>
              <a:ext cx="8901546" cy="4778129"/>
            </a:xfrm>
            <a:prstGeom prst="rect">
              <a:avLst/>
            </a:prstGeom>
            <a:noFill/>
          </p:spPr>
          <p:txBody>
            <a:bodyPr wrap="square" lIns="91305" tIns="45654" rIns="91305" bIns="45654" rtlCol="0">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rủ cún vào rừng chơi, khi quay về thì bị lạc đường. Gặp cô hươu, dê hỏi: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Cô kia, về làng đi lối nào?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Không biết. – Hươu lắc đầu, bỏ đi.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Đi tiếp, tới một con sông, thấy anh hà mã, dê nói to: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Bọn tôi muốn về làng, hãy đưa bọn tôi qua sông!</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phật ý, định bỏ đi. Thấy vậy cún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Chào anh hà mã, anh giúp bọn em qua sông được không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Được chứ! Em ngoan quá! – Hà mã vui vẻ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 Cún đáp rồi quay sang nói nhỏ với dê:</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Cậu quên lời cô dặn rồi à? Muốn ai đó giúp, phải hỏi một cách lịch sự,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còn</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khi</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họ giúp mình phải nói “cảm ơn”!</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con hơi xấu hổ. Sang bên kia sông, dê nói với hà mã:</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đã giúp. Em biết mình sai rồi. Em xin lỗi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mỉm cười: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Em biết lỗi là tốt rồi. Giờ các em cứ đi theo đường này là về làng thôi.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smtClean="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(Theo </a:t>
              </a:r>
              <a:r>
                <a:rPr kumimoji="0" lang="en-US" sz="2400" b="0" i="1"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Cùng con rèn thói quen tốt)</a:t>
              </a: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a:p>
              <a:pPr marL="0" marR="0" lvl="0" indent="0" algn="just" defTabSz="11010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04765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363" y="1382766"/>
            <a:ext cx="10665814" cy="3656369"/>
          </a:xfrm>
          <a:prstGeom prst="rect">
            <a:avLst/>
          </a:prstGeom>
        </p:spPr>
      </p:pic>
      <p:sp>
        <p:nvSpPr>
          <p:cNvPr id="5" name="Rectangle 33"/>
          <p:cNvSpPr/>
          <p:nvPr/>
        </p:nvSpPr>
        <p:spPr>
          <a:xfrm>
            <a:off x="3925744" y="1599803"/>
            <a:ext cx="6063863" cy="707702"/>
          </a:xfrm>
          <a:prstGeom prst="rect">
            <a:avLst/>
          </a:prstGeom>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Luyện</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tập</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theo</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văn</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bản</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đọc</a:t>
            </a:r>
            <a:endParaRPr kumimoji="0" lang="en-US" sz="3999" b="1" i="0" u="none" strike="noStrike" kern="1200" cap="none" spc="0" normalizeH="0" baseline="0" noProof="0" dirty="0">
              <a:ln>
                <a:noFill/>
              </a:ln>
              <a:solidFill>
                <a:srgbClr val="FF0000"/>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2711751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8012" y="1295400"/>
            <a:ext cx="10744200" cy="31242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5400" b="1" dirty="0" err="1"/>
              <a:t>Câu</a:t>
            </a:r>
            <a:r>
              <a:rPr lang="en-US" sz="5400" b="1" dirty="0"/>
              <a:t> 1. </a:t>
            </a:r>
            <a:r>
              <a:rPr lang="en-US" sz="5400" b="1" dirty="0" err="1"/>
              <a:t>Trong</a:t>
            </a:r>
            <a:r>
              <a:rPr lang="en-US" sz="5400" b="1" dirty="0"/>
              <a:t> </a:t>
            </a:r>
            <a:r>
              <a:rPr lang="en-US" sz="5400" b="1" dirty="0" err="1"/>
              <a:t>bài</a:t>
            </a:r>
            <a:r>
              <a:rPr lang="en-US" sz="5400" b="1" dirty="0"/>
              <a:t> </a:t>
            </a:r>
            <a:r>
              <a:rPr lang="en-US" sz="5400" b="1" dirty="0" err="1"/>
              <a:t>đọc</a:t>
            </a:r>
            <a:r>
              <a:rPr lang="en-US" sz="5400" b="1" dirty="0"/>
              <a:t>, </a:t>
            </a:r>
            <a:r>
              <a:rPr lang="en-US" sz="5400" b="1" dirty="0" err="1"/>
              <a:t>câu</a:t>
            </a:r>
            <a:r>
              <a:rPr lang="en-US" sz="5400" b="1" dirty="0"/>
              <a:t> </a:t>
            </a:r>
            <a:r>
              <a:rPr lang="en-US" sz="5400" b="1" dirty="0" err="1"/>
              <a:t>nào</a:t>
            </a:r>
            <a:r>
              <a:rPr lang="en-US" sz="5400" b="1" dirty="0"/>
              <a:t> </a:t>
            </a:r>
            <a:r>
              <a:rPr lang="en-US" sz="5400" b="1" dirty="0" err="1"/>
              <a:t>là</a:t>
            </a:r>
            <a:r>
              <a:rPr lang="en-US" sz="5400" b="1" dirty="0"/>
              <a:t> </a:t>
            </a:r>
            <a:r>
              <a:rPr lang="en-US" sz="5400" b="1" dirty="0" err="1"/>
              <a:t>câu</a:t>
            </a:r>
            <a:r>
              <a:rPr lang="en-US" sz="5400" b="1" dirty="0"/>
              <a:t> </a:t>
            </a:r>
            <a:r>
              <a:rPr lang="en-US" sz="5400" b="1" dirty="0" err="1"/>
              <a:t>hỏi</a:t>
            </a:r>
            <a:r>
              <a:rPr lang="en-US" sz="5400" b="1" dirty="0"/>
              <a:t> </a:t>
            </a:r>
            <a:r>
              <a:rPr lang="en-US" sz="5400" b="1" dirty="0" err="1"/>
              <a:t>lịch</a:t>
            </a:r>
            <a:r>
              <a:rPr lang="en-US" sz="5400" b="1" dirty="0"/>
              <a:t> </a:t>
            </a:r>
            <a:r>
              <a:rPr lang="en-US" sz="5400" b="1" dirty="0" err="1"/>
              <a:t>sự</a:t>
            </a:r>
            <a:r>
              <a:rPr lang="en-US" sz="5400" b="1" dirty="0"/>
              <a:t> </a:t>
            </a:r>
            <a:r>
              <a:rPr lang="en-US" sz="5400" b="1" dirty="0" err="1"/>
              <a:t>với</a:t>
            </a:r>
            <a:r>
              <a:rPr lang="en-US" sz="5400" b="1" dirty="0"/>
              <a:t> </a:t>
            </a:r>
            <a:r>
              <a:rPr lang="en-US" sz="5400" b="1" dirty="0" err="1"/>
              <a:t>người</a:t>
            </a:r>
            <a:r>
              <a:rPr lang="en-US" sz="5400" b="1" dirty="0"/>
              <a:t> </a:t>
            </a:r>
            <a:r>
              <a:rPr lang="en-US" sz="5400" b="1" dirty="0" err="1"/>
              <a:t>lớn</a:t>
            </a:r>
            <a:r>
              <a:rPr lang="en-US" sz="5400" b="1" dirty="0"/>
              <a:t> </a:t>
            </a:r>
            <a:r>
              <a:rPr lang="en-US" sz="5400" b="1" dirty="0" err="1"/>
              <a:t>tuổi</a:t>
            </a:r>
            <a:r>
              <a:rPr lang="en-US" sz="5400" b="1" dirty="0"/>
              <a:t>? </a:t>
            </a:r>
            <a:endParaRPr lang="en-US" sz="66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0060285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76200"/>
            <a:ext cx="11865637" cy="6412469"/>
            <a:chOff x="98848" y="-256370"/>
            <a:chExt cx="8901546" cy="4809350"/>
          </a:xfrm>
          <a:solidFill>
            <a:schemeClr val="bg1"/>
          </a:solidFill>
        </p:grpSpPr>
        <p:sp>
          <p:nvSpPr>
            <p:cNvPr id="4" name="TextBox 3"/>
            <p:cNvSpPr txBox="1"/>
            <p:nvPr/>
          </p:nvSpPr>
          <p:spPr>
            <a:xfrm>
              <a:off x="2156785" y="-256370"/>
              <a:ext cx="4575107" cy="392315"/>
            </a:xfrm>
            <a:prstGeom prst="rect">
              <a:avLst/>
            </a:prstGeom>
            <a:noFill/>
          </p:spPr>
          <p:txBody>
            <a:bodyPr wrap="square" lIns="91305" tIns="45654" rIns="91305" bIns="45654"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79646">
                      <a:lumMod val="75000"/>
                    </a:srgbClr>
                  </a:solidFill>
                  <a:effectLst/>
                  <a:uLnTx/>
                  <a:uFillTx/>
                  <a:latin typeface="Arial" pitchFamily="34" charset="0"/>
                  <a:ea typeface="Arial-Rounded" pitchFamily="34" charset="0"/>
                  <a:cs typeface="Arial" pitchFamily="34" charset="0"/>
                </a:rPr>
                <a:t>CẢM ƠN ANH HÀ MÃ</a:t>
              </a:r>
            </a:p>
          </p:txBody>
        </p:sp>
        <p:sp>
          <p:nvSpPr>
            <p:cNvPr id="5" name="TextBox 4"/>
            <p:cNvSpPr txBox="1"/>
            <p:nvPr/>
          </p:nvSpPr>
          <p:spPr>
            <a:xfrm>
              <a:off x="98848" y="51849"/>
              <a:ext cx="8901546" cy="4501131"/>
            </a:xfrm>
            <a:prstGeom prst="rect">
              <a:avLst/>
            </a:prstGeom>
            <a:noFill/>
          </p:spPr>
          <p:txBody>
            <a:bodyPr wrap="square" lIns="91305" tIns="45654" rIns="91305" bIns="45654" rtlCol="0">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rủ cún vào rừng chơi, khi quay về thì bị lạc đường. Gặp cô hươu, dê hỏi: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Cô kia, về làng đi lối nào?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Không biết. – Hươu lắc đầu, bỏ đi.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Đi tiếp, tới một con sông, thấy anh hà mã, dê nói to: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Bọn tôi muốn về làng, hãy đưa bọn tôi qua sông!</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phật ý, định bỏ đi. Thấy vậy cún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Chào anh hà mã, anh giúp bọn em qua sông được không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Được chứ! Em ngoan quá! – Hà mã vui vẻ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 Cún đáp rồi quay sang nói nhỏ với dê:</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Cậu quên lời cô dặn rồi à? Muốn ai đó giúp, phải hỏi một cách lịch sự,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còn</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khi</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họ giúp mình phải nói “cảm ơn”!</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con hơi xấu hổ. Sang bên kia sông, dê nói với hà mã:</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đã giúp. Em biết mình sai rồi. Em xin lỗi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mỉm cười: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Em biết lỗi là tốt rồi. Giờ các em cứ đi theo đường này là về làng thôi.</a:t>
              </a:r>
            </a:p>
            <a:p>
              <a:pPr marL="0" marR="0" lvl="0" indent="0" algn="just" defTabSz="11010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p:txBody>
        </p:sp>
      </p:grpSp>
      <p:sp>
        <p:nvSpPr>
          <p:cNvPr id="6" name="Rounded Rectangle 5"/>
          <p:cNvSpPr/>
          <p:nvPr/>
        </p:nvSpPr>
        <p:spPr>
          <a:xfrm>
            <a:off x="150812" y="6172200"/>
            <a:ext cx="11882465" cy="6858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2800" b="1" dirty="0" err="1"/>
              <a:t>Câu</a:t>
            </a:r>
            <a:r>
              <a:rPr lang="en-US" sz="2800" b="1" dirty="0"/>
              <a:t> 1. </a:t>
            </a:r>
            <a:r>
              <a:rPr lang="en-US" sz="2800" b="1" dirty="0" err="1"/>
              <a:t>Trong</a:t>
            </a:r>
            <a:r>
              <a:rPr lang="en-US" sz="2800" b="1" dirty="0"/>
              <a:t> </a:t>
            </a:r>
            <a:r>
              <a:rPr lang="en-US" sz="2800" b="1" dirty="0" err="1"/>
              <a:t>bài</a:t>
            </a:r>
            <a:r>
              <a:rPr lang="en-US" sz="2800" b="1" dirty="0"/>
              <a:t> </a:t>
            </a:r>
            <a:r>
              <a:rPr lang="en-US" sz="2800" b="1" dirty="0" err="1"/>
              <a:t>đọc</a:t>
            </a:r>
            <a:r>
              <a:rPr lang="en-US" sz="2800" b="1" dirty="0"/>
              <a:t>, </a:t>
            </a:r>
            <a:r>
              <a:rPr lang="en-US" sz="2800" b="1" dirty="0" err="1"/>
              <a:t>câu</a:t>
            </a:r>
            <a:r>
              <a:rPr lang="en-US" sz="2800" b="1" dirty="0"/>
              <a:t> </a:t>
            </a:r>
            <a:r>
              <a:rPr lang="en-US" sz="2800" b="1" dirty="0" err="1"/>
              <a:t>nào</a:t>
            </a:r>
            <a:r>
              <a:rPr lang="en-US" sz="2800" b="1" dirty="0"/>
              <a:t> </a:t>
            </a:r>
            <a:r>
              <a:rPr lang="en-US" sz="2800" b="1" dirty="0" err="1"/>
              <a:t>là</a:t>
            </a:r>
            <a:r>
              <a:rPr lang="en-US" sz="2800" b="1" dirty="0"/>
              <a:t> </a:t>
            </a:r>
            <a:r>
              <a:rPr lang="en-US" sz="2800" b="1" dirty="0" err="1"/>
              <a:t>câu</a:t>
            </a:r>
            <a:r>
              <a:rPr lang="en-US" sz="2800" b="1" dirty="0"/>
              <a:t> </a:t>
            </a:r>
            <a:r>
              <a:rPr lang="en-US" sz="2800" b="1" dirty="0" err="1"/>
              <a:t>hỏi</a:t>
            </a:r>
            <a:r>
              <a:rPr lang="en-US" sz="2800" b="1" dirty="0"/>
              <a:t> </a:t>
            </a:r>
            <a:r>
              <a:rPr lang="en-US" sz="2800" b="1" dirty="0" err="1"/>
              <a:t>lịch</a:t>
            </a:r>
            <a:r>
              <a:rPr lang="en-US" sz="2800" b="1" dirty="0"/>
              <a:t> </a:t>
            </a:r>
            <a:r>
              <a:rPr lang="en-US" sz="2800" b="1" dirty="0" err="1"/>
              <a:t>sự</a:t>
            </a:r>
            <a:r>
              <a:rPr lang="en-US" sz="2800" b="1" dirty="0"/>
              <a:t> </a:t>
            </a:r>
            <a:r>
              <a:rPr lang="en-US" sz="2800" b="1" dirty="0" err="1"/>
              <a:t>với</a:t>
            </a:r>
            <a:r>
              <a:rPr lang="en-US" sz="2800" b="1" dirty="0"/>
              <a:t> </a:t>
            </a:r>
            <a:r>
              <a:rPr lang="en-US" sz="2800" b="1" dirty="0" err="1"/>
              <a:t>người</a:t>
            </a:r>
            <a:r>
              <a:rPr lang="en-US" sz="2800" b="1" dirty="0"/>
              <a:t> </a:t>
            </a:r>
            <a:r>
              <a:rPr lang="en-US" sz="2800" b="1" dirty="0" err="1"/>
              <a:t>lớn</a:t>
            </a:r>
            <a:r>
              <a:rPr lang="en-US" sz="2800" b="1" dirty="0"/>
              <a:t> </a:t>
            </a:r>
            <a:r>
              <a:rPr lang="en-US" sz="2800" b="1" dirty="0" err="1"/>
              <a:t>tuổi</a:t>
            </a:r>
            <a:r>
              <a:rPr lang="en-US" sz="2800" b="1" dirty="0"/>
              <a:t>? </a:t>
            </a:r>
            <a:endParaRPr lang="en-US" sz="3600" b="1" dirty="0">
              <a:latin typeface="Arial" pitchFamily="34" charset="0"/>
              <a:ea typeface="Arial-Rounded" pitchFamily="34" charset="0"/>
              <a:cs typeface="Arial" pitchFamily="34" charset="0"/>
            </a:endParaRPr>
          </a:p>
        </p:txBody>
      </p:sp>
      <p:cxnSp>
        <p:nvCxnSpPr>
          <p:cNvPr id="3" name="Straight Connector 2"/>
          <p:cNvCxnSpPr/>
          <p:nvPr/>
        </p:nvCxnSpPr>
        <p:spPr>
          <a:xfrm>
            <a:off x="1522412" y="3048000"/>
            <a:ext cx="815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157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5949" y="255557"/>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4000" b="1" dirty="0" err="1"/>
              <a:t>Câu</a:t>
            </a:r>
            <a:r>
              <a:rPr lang="en-US" sz="4000" b="1" dirty="0"/>
              <a:t> 2. </a:t>
            </a:r>
            <a:r>
              <a:rPr lang="en-US" sz="4000" b="1" dirty="0" err="1"/>
              <a:t>Dựa</a:t>
            </a:r>
            <a:r>
              <a:rPr lang="en-US" sz="4000" b="1" dirty="0"/>
              <a:t> </a:t>
            </a:r>
            <a:r>
              <a:rPr lang="en-US" sz="4000" b="1" dirty="0" err="1"/>
              <a:t>vào</a:t>
            </a:r>
            <a:r>
              <a:rPr lang="en-US" sz="4000" b="1" dirty="0"/>
              <a:t> </a:t>
            </a:r>
            <a:r>
              <a:rPr lang="en-US" sz="4000" b="1" dirty="0" err="1"/>
              <a:t>bài</a:t>
            </a:r>
            <a:r>
              <a:rPr lang="en-US" sz="4000" b="1" dirty="0"/>
              <a:t> </a:t>
            </a:r>
            <a:r>
              <a:rPr lang="en-US" sz="4000" b="1" dirty="0" err="1"/>
              <a:t>đọc</a:t>
            </a:r>
            <a:r>
              <a:rPr lang="en-US" sz="4000" b="1" dirty="0"/>
              <a:t>, </a:t>
            </a:r>
            <a:r>
              <a:rPr lang="en-US" sz="4000" b="1" dirty="0" err="1"/>
              <a:t>nói</a:t>
            </a:r>
            <a:r>
              <a:rPr lang="en-US" sz="4000" b="1" dirty="0"/>
              <a:t> </a:t>
            </a:r>
            <a:r>
              <a:rPr lang="en-US" sz="4000" b="1" dirty="0" err="1"/>
              <a:t>tiếp</a:t>
            </a:r>
            <a:r>
              <a:rPr lang="en-US" sz="4000" b="1" dirty="0"/>
              <a:t> </a:t>
            </a:r>
            <a:r>
              <a:rPr lang="en-US" sz="4000" b="1" dirty="0" err="1"/>
              <a:t>các</a:t>
            </a:r>
            <a:r>
              <a:rPr lang="en-US" sz="4000" b="1" dirty="0"/>
              <a:t> </a:t>
            </a:r>
            <a:r>
              <a:rPr lang="en-US" sz="4000" b="1" dirty="0" err="1"/>
              <a:t>câu</a:t>
            </a:r>
            <a:r>
              <a:rPr lang="en-US" sz="4000" b="1" dirty="0"/>
              <a:t>:</a:t>
            </a:r>
            <a:endParaRPr lang="en-US" sz="4400" b="1" dirty="0">
              <a:latin typeface="Arial" pitchFamily="34" charset="0"/>
              <a:ea typeface="Arial-Rounded" pitchFamily="34" charset="0"/>
              <a:cs typeface="Arial" pitchFamily="34" charset="0"/>
            </a:endParaRPr>
          </a:p>
        </p:txBody>
      </p:sp>
      <p:sp>
        <p:nvSpPr>
          <p:cNvPr id="6" name="Rectangle 5"/>
          <p:cNvSpPr/>
          <p:nvPr/>
        </p:nvSpPr>
        <p:spPr>
          <a:xfrm>
            <a:off x="1040" y="1813560"/>
            <a:ext cx="8913837" cy="646331"/>
          </a:xfrm>
          <a:prstGeom prst="rect">
            <a:avLst/>
          </a:prstGeom>
        </p:spPr>
        <p:txBody>
          <a:bodyPr wrap="square">
            <a:spAutoFit/>
          </a:bodyPr>
          <a:lstStyle/>
          <a:p>
            <a:pPr marL="514350" indent="-514350" algn="ctr">
              <a:buAutoNum type="alphaLcPeriod"/>
            </a:pPr>
            <a:r>
              <a:rPr lang="en-US" sz="3600" b="1" dirty="0">
                <a:solidFill>
                  <a:srgbClr val="865B3E"/>
                </a:solidFill>
                <a:latin typeface="Arial" panose="020B0604020202020204" pitchFamily="34" charset="0"/>
                <a:cs typeface="Arial" panose="020B0604020202020204" pitchFamily="34" charset="0"/>
              </a:rPr>
              <a:t>Muốn ai đó giúp, em cần phải</a:t>
            </a:r>
            <a:r>
              <a:rPr lang="en-US" sz="3600" b="1" dirty="0" smtClean="0">
                <a:solidFill>
                  <a:srgbClr val="865B3E"/>
                </a:solidFill>
                <a:latin typeface="Arial" panose="020B0604020202020204" pitchFamily="34" charset="0"/>
                <a:cs typeface="Arial" panose="020B0604020202020204" pitchFamily="34" charset="0"/>
              </a:rPr>
              <a:t>…</a:t>
            </a:r>
          </a:p>
        </p:txBody>
      </p:sp>
      <p:sp>
        <p:nvSpPr>
          <p:cNvPr id="7" name="Rectangle 6"/>
          <p:cNvSpPr/>
          <p:nvPr/>
        </p:nvSpPr>
        <p:spPr>
          <a:xfrm>
            <a:off x="17845" y="3234211"/>
            <a:ext cx="8913837" cy="646331"/>
          </a:xfrm>
          <a:prstGeom prst="rect">
            <a:avLst/>
          </a:prstGeom>
        </p:spPr>
        <p:txBody>
          <a:bodyPr wrap="square">
            <a:spAutoFit/>
          </a:bodyPr>
          <a:lstStyle/>
          <a:p>
            <a:pPr algn="ctr"/>
            <a:r>
              <a:rPr lang="en-US" sz="3600" b="1" dirty="0" smtClean="0">
                <a:solidFill>
                  <a:srgbClr val="865B3E"/>
                </a:solidFill>
                <a:latin typeface="Arial" panose="020B0604020202020204" pitchFamily="34" charset="0"/>
                <a:cs typeface="Arial" panose="020B0604020202020204" pitchFamily="34" charset="0"/>
              </a:rPr>
              <a:t>b. Được </a:t>
            </a:r>
            <a:r>
              <a:rPr lang="en-US" sz="3600" b="1" dirty="0">
                <a:solidFill>
                  <a:srgbClr val="865B3E"/>
                </a:solidFill>
                <a:latin typeface="Arial" panose="020B0604020202020204" pitchFamily="34" charset="0"/>
                <a:cs typeface="Arial" panose="020B0604020202020204" pitchFamily="34" charset="0"/>
              </a:rPr>
              <a:t>ai đó giúp, em cần </a:t>
            </a:r>
            <a:r>
              <a:rPr lang="en-US" sz="3600" b="1" dirty="0" smtClean="0">
                <a:solidFill>
                  <a:srgbClr val="865B3E"/>
                </a:solidFill>
                <a:latin typeface="Arial" panose="020B0604020202020204" pitchFamily="34" charset="0"/>
                <a:cs typeface="Arial" panose="020B0604020202020204" pitchFamily="34" charset="0"/>
              </a:rPr>
              <a:t>phải...</a:t>
            </a:r>
            <a:endParaRPr lang="en-US" sz="3600" b="1" dirty="0">
              <a:solidFill>
                <a:srgbClr val="865B3E"/>
              </a:solidFill>
              <a:latin typeface="Arial" panose="020B0604020202020204" pitchFamily="34" charset="0"/>
              <a:cs typeface="Arial" panose="020B0604020202020204" pitchFamily="34" charset="0"/>
            </a:endParaRPr>
          </a:p>
        </p:txBody>
      </p:sp>
      <p:sp>
        <p:nvSpPr>
          <p:cNvPr id="8" name="Rectangle 7"/>
          <p:cNvSpPr/>
          <p:nvPr/>
        </p:nvSpPr>
        <p:spPr>
          <a:xfrm>
            <a:off x="5180012" y="1803050"/>
            <a:ext cx="8913837" cy="1200329"/>
          </a:xfrm>
          <a:prstGeom prst="rect">
            <a:avLst/>
          </a:prstGeom>
        </p:spPr>
        <p:txBody>
          <a:bodyPr wrap="square">
            <a:spAutoFit/>
          </a:bodyPr>
          <a:lstStyle/>
          <a:p>
            <a:pPr algn="ctr"/>
            <a:r>
              <a:rPr lang="en-US" sz="3600" b="1" dirty="0">
                <a:solidFill>
                  <a:srgbClr val="FF0000"/>
                </a:solidFill>
                <a:latin typeface="Arial" panose="020B0604020202020204" pitchFamily="34" charset="0"/>
                <a:cs typeface="Arial" panose="020B0604020202020204" pitchFamily="34" charset="0"/>
              </a:rPr>
              <a:t>h</a:t>
            </a:r>
            <a:r>
              <a:rPr lang="en-US" sz="3600" b="1" dirty="0" smtClean="0">
                <a:solidFill>
                  <a:srgbClr val="FF0000"/>
                </a:solidFill>
                <a:latin typeface="Arial" panose="020B0604020202020204" pitchFamily="34" charset="0"/>
                <a:cs typeface="Arial" panose="020B0604020202020204" pitchFamily="34" charset="0"/>
              </a:rPr>
              <a:t>ỏi hoặc yêu cầu</a:t>
            </a:r>
          </a:p>
          <a:p>
            <a:pPr algn="ctr"/>
            <a:r>
              <a:rPr lang="en-US" sz="3600" b="1" dirty="0" smtClean="0">
                <a:solidFill>
                  <a:srgbClr val="FF0000"/>
                </a:solidFill>
                <a:latin typeface="Arial" panose="020B0604020202020204" pitchFamily="34" charset="0"/>
                <a:cs typeface="Arial" panose="020B0604020202020204" pitchFamily="34" charset="0"/>
              </a:rPr>
              <a:t> </a:t>
            </a:r>
            <a:endParaRPr lang="en-US" sz="3600"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359542" y="2367558"/>
            <a:ext cx="8913837" cy="646331"/>
          </a:xfrm>
          <a:prstGeom prst="rect">
            <a:avLst/>
          </a:prstGeom>
        </p:spPr>
        <p:txBody>
          <a:bodyPr wrap="square">
            <a:spAutoFit/>
          </a:bodyPr>
          <a:lstStyle/>
          <a:p>
            <a:pPr algn="ctr"/>
            <a:r>
              <a:rPr lang="en-US" sz="3600" b="1" dirty="0" smtClean="0">
                <a:solidFill>
                  <a:srgbClr val="FF0000"/>
                </a:solidFill>
                <a:latin typeface="Arial" panose="020B0604020202020204" pitchFamily="34" charset="0"/>
                <a:cs typeface="Arial" panose="020B0604020202020204" pitchFamily="34" charset="0"/>
              </a:rPr>
              <a:t>một cách lịch sự.</a:t>
            </a:r>
            <a:endParaRPr lang="en-US" sz="3600" b="1"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5027612" y="3234211"/>
            <a:ext cx="8913837" cy="1200329"/>
          </a:xfrm>
          <a:prstGeom prst="rect">
            <a:avLst/>
          </a:prstGeom>
        </p:spPr>
        <p:txBody>
          <a:bodyPr wrap="square">
            <a:spAutoFit/>
          </a:bodyPr>
          <a:lstStyle/>
          <a:p>
            <a:pPr algn="ctr"/>
            <a:r>
              <a:rPr lang="en-US" sz="3600" b="1" dirty="0">
                <a:solidFill>
                  <a:srgbClr val="FF0000"/>
                </a:solidFill>
                <a:latin typeface="Arial" panose="020B0604020202020204" pitchFamily="34" charset="0"/>
                <a:cs typeface="Arial" panose="020B0604020202020204" pitchFamily="34" charset="0"/>
              </a:rPr>
              <a:t>n</a:t>
            </a:r>
            <a:r>
              <a:rPr lang="en-US" sz="3600" b="1" dirty="0" smtClean="0">
                <a:solidFill>
                  <a:srgbClr val="FF0000"/>
                </a:solidFill>
                <a:latin typeface="Arial" panose="020B0604020202020204" pitchFamily="34" charset="0"/>
                <a:cs typeface="Arial" panose="020B0604020202020204" pitchFamily="34" charset="0"/>
              </a:rPr>
              <a:t>ói lời cảm ơn.</a:t>
            </a:r>
          </a:p>
          <a:p>
            <a:pPr algn="ctr"/>
            <a:r>
              <a:rPr lang="en-US" sz="3600" b="1" dirty="0" smtClean="0">
                <a:solidFill>
                  <a:srgbClr val="FF0000"/>
                </a:solidFill>
                <a:latin typeface="Arial" panose="020B0604020202020204" pitchFamily="34" charset="0"/>
                <a:cs typeface="Arial" panose="020B0604020202020204" pitchFamily="34" charset="0"/>
              </a:rPr>
              <a:t> </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958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978" y="-286798"/>
            <a:ext cx="10763295" cy="6702669"/>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6108003"/>
            <a:ext cx="12188825" cy="744521"/>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 y="894"/>
            <a:ext cx="12188825" cy="368205"/>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129" y="871659"/>
            <a:ext cx="2863646" cy="2423086"/>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123" y="2728083"/>
            <a:ext cx="7631158" cy="1569251"/>
          </a:xfrm>
          <a:prstGeom prst="rect">
            <a:avLst/>
          </a:prstGeom>
          <a:noFill/>
        </p:spPr>
        <p:txBody>
          <a:bodyPr wrap="square" rtlCol="0">
            <a:spAutoFit/>
          </a:bodyPr>
          <a:lstStyle/>
          <a:p>
            <a:pPr marL="0" marR="0" lvl="0" indent="0" algn="ctr" defTabSz="914126" rtl="0" eaLnBrk="1" fontAlgn="auto" latinLnBrk="0" hangingPunct="1">
              <a:lnSpc>
                <a:spcPct val="15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Tạm</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biệt</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và</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hẹn</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gặp</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lại</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p>
          <a:p>
            <a:pPr marL="0" marR="0" lvl="0" indent="0" algn="ctr" defTabSz="914126" rtl="0" eaLnBrk="1" fontAlgn="auto" latinLnBrk="0" hangingPunct="1">
              <a:lnSpc>
                <a:spcPct val="15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các</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con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vào</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những</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tiết</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học</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sau</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a:t>
            </a:r>
          </a:p>
        </p:txBody>
      </p:sp>
      <p:pic>
        <p:nvPicPr>
          <p:cNvPr id="12" name="图片 14340" descr="28"/>
          <p:cNvPicPr>
            <a:picLocks noChangeAspect="1"/>
          </p:cNvPicPr>
          <p:nvPr/>
        </p:nvPicPr>
        <p:blipFill>
          <a:blip r:embed="rId6"/>
          <a:stretch>
            <a:fillRect/>
          </a:stretch>
        </p:blipFill>
        <p:spPr>
          <a:xfrm>
            <a:off x="9332954" y="4722413"/>
            <a:ext cx="2715681" cy="2127038"/>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215" y="189383"/>
            <a:ext cx="2088285" cy="3101412"/>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9247" y="425277"/>
            <a:ext cx="2823095" cy="141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9750" y="253194"/>
            <a:ext cx="9277274" cy="542014"/>
          </a:xfrm>
          <a:prstGeom prst="rect">
            <a:avLst/>
          </a:prstGeom>
          <a:noFill/>
        </p:spPr>
        <p:txBody>
          <a:bodyPr wrap="square" lIns="110048" tIns="55026" rIns="110048" bIns="55026" rtlCol="0">
            <a:spAutoFit/>
          </a:bodyPr>
          <a:lstStyle/>
          <a:p>
            <a:pPr algn="just"/>
            <a:r>
              <a:rPr lang="en-US" sz="2800" b="1" dirty="0">
                <a:solidFill>
                  <a:srgbClr val="002060"/>
                </a:solidFill>
                <a:latin typeface="Arial" pitchFamily="34" charset="0"/>
                <a:ea typeface="Arial-Rounded" pitchFamily="34" charset="0"/>
                <a:cs typeface="Arial" pitchFamily="34" charset="0"/>
              </a:rPr>
              <a:t>Em nói lời đáp thế nào trong những tình huống sau: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3364" y1="45833" x2="23364" y2="45833"/>
                        <a14:foregroundMark x1="25234" y1="38889" x2="25234" y2="38889"/>
                        <a14:foregroundMark x1="34579" y1="43056" x2="34579" y2="43056"/>
                        <a14:foregroundMark x1="38318" y1="43056" x2="38318" y2="43056"/>
                        <a14:foregroundMark x1="44860" y1="43056" x2="44860" y2="43056"/>
                        <a14:foregroundMark x1="47664" y1="43056" x2="47664" y2="43056"/>
                        <a14:foregroundMark x1="48598" y1="38889" x2="48598" y2="38889"/>
                        <a14:foregroundMark x1="44860" y1="34722" x2="44860" y2="34722"/>
                        <a14:foregroundMark x1="44860" y1="34722" x2="36449" y2="31944"/>
                        <a14:foregroundMark x1="25234" y1="40278" x2="25234" y2="40278"/>
                        <a14:foregroundMark x1="25234" y1="40278" x2="25234" y2="40278"/>
                        <a14:foregroundMark x1="25234" y1="40278" x2="25234" y2="40278"/>
                        <a14:foregroundMark x1="22430" y1="34722" x2="22430" y2="34722"/>
                        <a14:foregroundMark x1="21495" y1="33333" x2="21495" y2="33333"/>
                        <a14:foregroundMark x1="21495" y1="33333" x2="21495" y2="33333"/>
                        <a14:foregroundMark x1="14953" y1="51389" x2="14953" y2="51389"/>
                        <a14:foregroundMark x1="15888" y1="51389" x2="15888" y2="51389"/>
                        <a14:foregroundMark x1="15888" y1="56944" x2="15888" y2="56944"/>
                        <a14:foregroundMark x1="15888" y1="56944" x2="15888" y2="56944"/>
                        <a14:foregroundMark x1="14953" y1="54167" x2="14953" y2="48611"/>
                        <a14:foregroundMark x1="14953" y1="44444" x2="14953" y2="44444"/>
                        <a14:foregroundMark x1="14953" y1="38889" x2="14953" y2="38889"/>
                        <a14:foregroundMark x1="14953" y1="37500" x2="14953" y2="37500"/>
                        <a14:foregroundMark x1="14953" y1="27778" x2="14953" y2="27778"/>
                        <a14:foregroundMark x1="14953" y1="27778" x2="14953" y2="27778"/>
                        <a14:foregroundMark x1="14953" y1="27778" x2="14953" y2="27778"/>
                        <a14:foregroundMark x1="18692" y1="22222" x2="23364" y2="22222"/>
                        <a14:foregroundMark x1="33645" y1="22222" x2="33645" y2="22222"/>
                        <a14:foregroundMark x1="33645" y1="22222" x2="33645" y2="22222"/>
                        <a14:foregroundMark x1="43925" y1="22222" x2="43925" y2="22222"/>
                        <a14:foregroundMark x1="43925" y1="22222" x2="43925" y2="22222"/>
                        <a14:foregroundMark x1="45794" y1="22222" x2="52336" y2="22222"/>
                        <a14:foregroundMark x1="52336" y1="22222" x2="52336" y2="22222"/>
                      </a14:backgroundRemoval>
                    </a14:imgEffect>
                  </a14:imgLayer>
                </a14:imgProps>
              </a:ext>
            </a:extLst>
          </a:blip>
          <a:stretch>
            <a:fillRect/>
          </a:stretch>
        </p:blipFill>
        <p:spPr>
          <a:xfrm>
            <a:off x="61912" y="132772"/>
            <a:ext cx="815411" cy="548688"/>
          </a:xfrm>
          <a:prstGeom prst="rect">
            <a:avLst/>
          </a:prstGeom>
        </p:spPr>
      </p:pic>
      <p:pic>
        <p:nvPicPr>
          <p:cNvPr id="4" name="Picture 3"/>
          <p:cNvPicPr>
            <a:picLocks noChangeAspect="1"/>
          </p:cNvPicPr>
          <p:nvPr/>
        </p:nvPicPr>
        <p:blipFill>
          <a:blip r:embed="rId5"/>
          <a:stretch>
            <a:fillRect/>
          </a:stretch>
        </p:blipFill>
        <p:spPr>
          <a:xfrm>
            <a:off x="1042577" y="253194"/>
            <a:ext cx="836327" cy="610027"/>
          </a:xfrm>
          <a:prstGeom prst="rect">
            <a:avLst/>
          </a:prstGeom>
        </p:spPr>
      </p:pic>
      <p:pic>
        <p:nvPicPr>
          <p:cNvPr id="8" name="Picture 7"/>
          <p:cNvPicPr>
            <a:picLocks noChangeAspect="1"/>
          </p:cNvPicPr>
          <p:nvPr/>
        </p:nvPicPr>
        <p:blipFill rotWithShape="1">
          <a:blip r:embed="rId6"/>
          <a:srcRect l="772" t="21457" r="49007"/>
          <a:stretch/>
        </p:blipFill>
        <p:spPr>
          <a:xfrm>
            <a:off x="877323" y="1600200"/>
            <a:ext cx="4953000" cy="3749136"/>
          </a:xfrm>
          <a:prstGeom prst="rect">
            <a:avLst/>
          </a:prstGeom>
        </p:spPr>
      </p:pic>
      <p:pic>
        <p:nvPicPr>
          <p:cNvPr id="9" name="Picture 8"/>
          <p:cNvPicPr>
            <a:picLocks noChangeAspect="1"/>
          </p:cNvPicPr>
          <p:nvPr/>
        </p:nvPicPr>
        <p:blipFill rotWithShape="1">
          <a:blip r:embed="rId6"/>
          <a:srcRect l="50439" t="21051"/>
          <a:stretch/>
        </p:blipFill>
        <p:spPr>
          <a:xfrm>
            <a:off x="6698387" y="1539336"/>
            <a:ext cx="4941710" cy="3810000"/>
          </a:xfrm>
          <a:prstGeom prst="rect">
            <a:avLst/>
          </a:prstGeom>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pic>
        <p:nvPicPr>
          <p:cNvPr id="3" name="Picture 2"/>
          <p:cNvPicPr>
            <a:picLocks noChangeAspect="1"/>
          </p:cNvPicPr>
          <p:nvPr/>
        </p:nvPicPr>
        <p:blipFill>
          <a:blip r:embed="rId2"/>
          <a:stretch>
            <a:fillRect/>
          </a:stretch>
        </p:blipFill>
        <p:spPr>
          <a:xfrm>
            <a:off x="-20859" y="-25400"/>
            <a:ext cx="12209684" cy="3520995"/>
          </a:xfrm>
          <a:prstGeom prst="rect">
            <a:avLst/>
          </a:prstGeom>
        </p:spPr>
      </p:pic>
      <p:pic>
        <p:nvPicPr>
          <p:cNvPr id="5" name="Picture 4" descr="Файл:&lt;strong&gt;Hippo&lt;/strong&gt; at the memphis zoo.JPG — Вікіпеді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307" y="3418840"/>
            <a:ext cx="3820269" cy="2545254"/>
          </a:xfrm>
          <a:prstGeom prst="rect">
            <a:avLst/>
          </a:prstGeom>
        </p:spPr>
      </p:pic>
      <p:pic>
        <p:nvPicPr>
          <p:cNvPr id="6" name="Picture 5" descr="&lt;strong&gt;Hippo&lt;/strong&gt; | Free Stock Photo | Illustration of a &lt;strong&gt;cartoon&lt;/strong&gt; &lt;strong&gt;hippo&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12" y="4136122"/>
            <a:ext cx="2478659" cy="2478659"/>
          </a:xfrm>
          <a:prstGeom prst="rect">
            <a:avLst/>
          </a:prstGeom>
        </p:spPr>
      </p:pic>
      <p:pic>
        <p:nvPicPr>
          <p:cNvPr id="25" name="Picture 24" descr="&lt;strong&gt;Hippo&lt;/strong&gt; | Free Stock Photo | Illustration of a &lt;strong&gt;cartoon&lt;/strong&gt; &lt;strong&gt;hippo&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0166" y="4353941"/>
            <a:ext cx="2478659" cy="2478659"/>
          </a:xfrm>
          <a:prstGeom prst="rect">
            <a:avLst/>
          </a:prstGeom>
        </p:spPr>
      </p:pic>
    </p:spTree>
    <p:extLst>
      <p:ext uri="{BB962C8B-B14F-4D97-AF65-F5344CB8AC3E}">
        <p14:creationId xmlns:p14="http://schemas.microsoft.com/office/powerpoint/2010/main" val="530126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6">
            <a:extLst>
              <a:ext uri="{FF2B5EF4-FFF2-40B4-BE49-F238E27FC236}">
                <a16:creationId xmlns:a16="http://schemas.microsoft.com/office/drawing/2014/main" id="{C6C51C26-5FFC-4D05-BCFF-A026D9D144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894"/>
            <a:ext cx="12188826" cy="6856214"/>
          </a:xfrm>
          <a:prstGeom prst="rect">
            <a:avLst/>
          </a:prstGeom>
        </p:spPr>
      </p:pic>
      <p:sp>
        <p:nvSpPr>
          <p:cNvPr id="3" name="Rectangle 41">
            <a:extLst>
              <a:ext uri="{FF2B5EF4-FFF2-40B4-BE49-F238E27FC236}">
                <a16:creationId xmlns:a16="http://schemas.microsoft.com/office/drawing/2014/main" id="{8AC1515A-87AE-405E-8901-CA4B8F62AA47}"/>
              </a:ext>
            </a:extLst>
          </p:cNvPr>
          <p:cNvSpPr/>
          <p:nvPr/>
        </p:nvSpPr>
        <p:spPr>
          <a:xfrm>
            <a:off x="4664593" y="966476"/>
            <a:ext cx="8512205" cy="646163"/>
          </a:xfrm>
          <a:prstGeom prst="rect">
            <a:avLst/>
          </a:prstGeom>
        </p:spPr>
        <p:txBody>
          <a:bodyPr wrap="square">
            <a:spAutoFit/>
          </a:bodyPr>
          <a:lstStyle/>
          <a:p>
            <a:pPr defTabSz="914126"/>
            <a:r>
              <a:rPr lang="en-US" sz="3599" b="1" dirty="0">
                <a:solidFill>
                  <a:srgbClr val="0000FF"/>
                </a:solidFill>
                <a:latin typeface="Arial"/>
                <a:cs typeface="Times New Roman" pitchFamily="18" charset="0"/>
              </a:rPr>
              <a:t>YÊU CẦU CẦN ĐẠT</a:t>
            </a:r>
            <a:endParaRPr lang="vi-VN" sz="3599" b="1" dirty="0">
              <a:solidFill>
                <a:srgbClr val="0000FF"/>
              </a:solidFill>
              <a:latin typeface="Arial" panose="020B0604020202020204" pitchFamily="34" charset="0"/>
              <a:cs typeface="Times New Roman" pitchFamily="18" charset="0"/>
            </a:endParaRPr>
          </a:p>
        </p:txBody>
      </p:sp>
      <p:sp>
        <p:nvSpPr>
          <p:cNvPr id="4" name="Hình chữ nhật: Góc Tròn 2">
            <a:extLst>
              <a:ext uri="{FF2B5EF4-FFF2-40B4-BE49-F238E27FC236}">
                <a16:creationId xmlns:a16="http://schemas.microsoft.com/office/drawing/2014/main" id="{C80951C1-5E30-47CC-806F-235746522BFF}"/>
              </a:ext>
            </a:extLst>
          </p:cNvPr>
          <p:cNvSpPr/>
          <p:nvPr/>
        </p:nvSpPr>
        <p:spPr>
          <a:xfrm>
            <a:off x="3056518" y="1893811"/>
            <a:ext cx="8264942" cy="1216448"/>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r>
              <a:rPr lang="en-US" sz="2399" b="1" dirty="0" smtClean="0">
                <a:solidFill>
                  <a:srgbClr val="002060"/>
                </a:solidFill>
                <a:latin typeface="Times New Roman" panose="02020603050405020304" pitchFamily="18" charset="0"/>
                <a:cs typeface="Times New Roman" panose="02020603050405020304" pitchFamily="18" charset="0"/>
              </a:rPr>
              <a:t>1. Đọc đúng, rõ ràng; biết phân biệt giọng của người kể với giọng các nhân vật trong câu chuyện.</a:t>
            </a:r>
            <a:endParaRPr lang="en-US" sz="2399" b="1" dirty="0">
              <a:solidFill>
                <a:srgbClr val="002060"/>
              </a:solidFill>
              <a:latin typeface="Times New Roman" panose="02020603050405020304" pitchFamily="18" charset="0"/>
              <a:cs typeface="Times New Roman" panose="02020603050405020304" pitchFamily="18" charset="0"/>
            </a:endParaRPr>
          </a:p>
        </p:txBody>
      </p:sp>
      <p:sp>
        <p:nvSpPr>
          <p:cNvPr id="5" name="Hình chữ nhật: Góc Tròn 3">
            <a:extLst>
              <a:ext uri="{FF2B5EF4-FFF2-40B4-BE49-F238E27FC236}">
                <a16:creationId xmlns:a16="http://schemas.microsoft.com/office/drawing/2014/main" id="{B4A57ACB-AC00-44D8-A227-E199238C3085}"/>
              </a:ext>
            </a:extLst>
          </p:cNvPr>
          <p:cNvSpPr/>
          <p:nvPr/>
        </p:nvSpPr>
        <p:spPr>
          <a:xfrm>
            <a:off x="3148350" y="3672604"/>
            <a:ext cx="8173110" cy="133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US" sz="2399" b="1" dirty="0" smtClean="0">
                <a:solidFill>
                  <a:srgbClr val="002060"/>
                </a:solidFill>
                <a:latin typeface="Times New Roman" panose="02020603050405020304" pitchFamily="18" charset="0"/>
              </a:rPr>
              <a:t>2. Nhận biết các nhân vật và sự việc trong câu chuyện, hiểu được ý nghĩa của câu chuyện: Cần phải nói năng lễ phép, lịch sự với mọi người.</a:t>
            </a:r>
            <a:endParaRPr lang="en-US" sz="2399" b="1" dirty="0">
              <a:solidFill>
                <a:srgbClr val="002060"/>
              </a:solidFill>
              <a:latin typeface="Arial"/>
            </a:endParaRPr>
          </a:p>
        </p:txBody>
      </p:sp>
    </p:spTree>
    <p:extLst>
      <p:ext uri="{BB962C8B-B14F-4D97-AF65-F5344CB8AC3E}">
        <p14:creationId xmlns:p14="http://schemas.microsoft.com/office/powerpoint/2010/main" val="5853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152401"/>
            <a:ext cx="11865637" cy="6945918"/>
            <a:chOff x="98848" y="-199219"/>
            <a:chExt cx="8901546" cy="5209436"/>
          </a:xfrm>
          <a:solidFill>
            <a:schemeClr val="bg1"/>
          </a:solidFill>
        </p:grpSpPr>
        <p:sp>
          <p:nvSpPr>
            <p:cNvPr id="4" name="TextBox 3"/>
            <p:cNvSpPr txBox="1"/>
            <p:nvPr/>
          </p:nvSpPr>
          <p:spPr>
            <a:xfrm>
              <a:off x="2262068" y="-199219"/>
              <a:ext cx="4575107" cy="484648"/>
            </a:xfrm>
            <a:prstGeom prst="rect">
              <a:avLst/>
            </a:prstGeom>
            <a:noFill/>
          </p:spPr>
          <p:txBody>
            <a:bodyPr wrap="square" lIns="91305" tIns="45654" rIns="91305" bIns="45654" rtlCol="0">
              <a:spAutoFit/>
            </a:bodyPr>
            <a:lstStyle/>
            <a:p>
              <a:pPr algn="ctr"/>
              <a:r>
                <a:rPr lang="en-US" sz="3600" b="1" dirty="0">
                  <a:solidFill>
                    <a:schemeClr val="accent6">
                      <a:lumMod val="75000"/>
                    </a:schemeClr>
                  </a:solidFill>
                  <a:latin typeface="Arial" pitchFamily="34" charset="0"/>
                  <a:ea typeface="Arial-Rounded" pitchFamily="34" charset="0"/>
                  <a:cs typeface="Arial" pitchFamily="34" charset="0"/>
                </a:rPr>
                <a:t>CẢM ƠN ANH HÀ MÃ</a:t>
              </a:r>
            </a:p>
          </p:txBody>
        </p:sp>
        <p:sp>
          <p:nvSpPr>
            <p:cNvPr id="5" name="TextBox 4"/>
            <p:cNvSpPr txBox="1"/>
            <p:nvPr/>
          </p:nvSpPr>
          <p:spPr>
            <a:xfrm>
              <a:off x="98848" y="232088"/>
              <a:ext cx="8901546" cy="4778129"/>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Dê rủ cún vào rừng chơi, khi quay về thì bị lạc đường. Gặp cô hươu, dê hỏi:</a:t>
              </a:r>
            </a:p>
            <a:p>
              <a:pPr algn="just"/>
              <a:r>
                <a:rPr lang="en-US" sz="2400" dirty="0">
                  <a:latin typeface="Arial" pitchFamily="34" charset="0"/>
                  <a:ea typeface="Arial-Rounded" pitchFamily="34" charset="0"/>
                  <a:cs typeface="Arial" pitchFamily="34" charset="0"/>
                </a:rPr>
                <a:t>	- Cô kia, về làng đi lối nào?</a:t>
              </a:r>
            </a:p>
            <a:p>
              <a:pPr algn="just"/>
              <a:r>
                <a:rPr lang="en-US" sz="2400" dirty="0">
                  <a:latin typeface="Arial" pitchFamily="34" charset="0"/>
                  <a:ea typeface="Arial-Rounded" pitchFamily="34" charset="0"/>
                  <a:cs typeface="Arial" pitchFamily="34" charset="0"/>
                </a:rPr>
                <a:t>	- Không biết. – Hươu lắc đầu, bỏ đi.</a:t>
              </a:r>
            </a:p>
            <a:p>
              <a:pPr algn="just"/>
              <a:r>
                <a:rPr lang="en-US" sz="2400" dirty="0">
                  <a:latin typeface="Arial" pitchFamily="34" charset="0"/>
                  <a:ea typeface="Arial-Rounded" pitchFamily="34" charset="0"/>
                  <a:cs typeface="Arial" pitchFamily="34" charset="0"/>
                </a:rPr>
                <a:t>	Đi tiếp, tới một con sông, thấy anh hà mã, dê nói to:</a:t>
              </a:r>
            </a:p>
            <a:p>
              <a:pPr algn="just"/>
              <a:r>
                <a:rPr lang="en-US" sz="2400" dirty="0">
                  <a:latin typeface="Arial" pitchFamily="34" charset="0"/>
                  <a:ea typeface="Arial-Rounded" pitchFamily="34" charset="0"/>
                  <a:cs typeface="Arial" pitchFamily="34" charset="0"/>
                </a:rPr>
                <a:t>	- Bọn tôi muốn về làng, hãy đưa bọn tôi qua sông!</a:t>
              </a:r>
            </a:p>
            <a:p>
              <a:pPr algn="just"/>
              <a:r>
                <a:rPr lang="en-US" sz="2400" dirty="0">
                  <a:latin typeface="Arial" pitchFamily="34" charset="0"/>
                  <a:ea typeface="Arial-Rounded" pitchFamily="34" charset="0"/>
                  <a:cs typeface="Arial" pitchFamily="34" charset="0"/>
                </a:rPr>
                <a:t>	Hà mã phật ý, định bỏ đi. Thấy vậy cún nói:</a:t>
              </a:r>
            </a:p>
            <a:p>
              <a:pPr algn="just"/>
              <a:r>
                <a:rPr lang="en-US" sz="2400" dirty="0">
                  <a:latin typeface="Arial" pitchFamily="34" charset="0"/>
                  <a:ea typeface="Arial-Rounded" pitchFamily="34" charset="0"/>
                  <a:cs typeface="Arial" pitchFamily="34" charset="0"/>
                </a:rPr>
                <a:t>	- Chào anh hà mã, anh giúp bọn em qua sông được không ạ?</a:t>
              </a:r>
            </a:p>
            <a:p>
              <a:pPr algn="just"/>
              <a:r>
                <a:rPr lang="en-US" sz="2400" dirty="0">
                  <a:latin typeface="Arial" pitchFamily="34" charset="0"/>
                  <a:ea typeface="Arial-Rounded" pitchFamily="34" charset="0"/>
                  <a:cs typeface="Arial" pitchFamily="34" charset="0"/>
                </a:rPr>
                <a:t>	- Được chứ! Em ngoan quá! – Hà mã vui vẻ nói.</a:t>
              </a:r>
            </a:p>
            <a:p>
              <a:pPr algn="just"/>
              <a:r>
                <a:rPr lang="en-US" sz="2400" dirty="0">
                  <a:latin typeface="Arial" pitchFamily="34" charset="0"/>
                  <a:ea typeface="Arial-Rounded" pitchFamily="34" charset="0"/>
                  <a:cs typeface="Arial" pitchFamily="34" charset="0"/>
                </a:rPr>
                <a:t>	- Cảm ơn anh! – Cún đáp rồi quay sang nói nhỏ với dê:</a:t>
              </a:r>
            </a:p>
            <a:p>
              <a:pPr algn="just"/>
              <a:r>
                <a:rPr lang="en-US" sz="2400" dirty="0">
                  <a:latin typeface="Arial" pitchFamily="34" charset="0"/>
                  <a:ea typeface="Arial-Rounded" pitchFamily="34" charset="0"/>
                  <a:cs typeface="Arial" pitchFamily="34" charset="0"/>
                </a:rPr>
                <a:t>	- Cậu quên lời cô dặn rồi à? Muốn ai đó giúp, phải hỏi một cách lịch sự, </a:t>
              </a:r>
              <a:r>
                <a:rPr lang="en-US" sz="2400" dirty="0" err="1">
                  <a:latin typeface="Arial" pitchFamily="34" charset="0"/>
                  <a:ea typeface="Arial-Rounded" pitchFamily="34" charset="0"/>
                  <a:cs typeface="Arial" pitchFamily="34" charset="0"/>
                </a:rPr>
                <a:t>còn</a:t>
              </a:r>
              <a:r>
                <a:rPr lang="en-US" sz="2400" dirty="0">
                  <a:latin typeface="Arial" pitchFamily="34" charset="0"/>
                  <a:ea typeface="Arial-Rounded" pitchFamily="34" charset="0"/>
                  <a:cs typeface="Arial" pitchFamily="34" charset="0"/>
                </a:rPr>
                <a:t> </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họ giúp mình phải nói “cảm ơn”!</a:t>
              </a:r>
            </a:p>
            <a:p>
              <a:pPr algn="just"/>
              <a:r>
                <a:rPr lang="en-US" sz="2400" dirty="0">
                  <a:latin typeface="Arial" pitchFamily="34" charset="0"/>
                  <a:ea typeface="Arial-Rounded" pitchFamily="34" charset="0"/>
                  <a:cs typeface="Arial" pitchFamily="34" charset="0"/>
                </a:rPr>
                <a:t>	Dê con hơi xấu hổ. Sang bên kia sông, dê nói với hà mã:</a:t>
              </a:r>
            </a:p>
            <a:p>
              <a:pPr algn="just"/>
              <a:r>
                <a:rPr lang="en-US" sz="2400" dirty="0">
                  <a:latin typeface="Arial" pitchFamily="34" charset="0"/>
                  <a:ea typeface="Arial-Rounded" pitchFamily="34" charset="0"/>
                  <a:cs typeface="Arial" pitchFamily="34" charset="0"/>
                </a:rPr>
                <a:t>	- Cảm ơn anh đã giúp. Em biết mình sai rồi. Em xin lỗi ạ!</a:t>
              </a:r>
            </a:p>
            <a:p>
              <a:pPr algn="just"/>
              <a:r>
                <a:rPr lang="en-US" sz="2400" dirty="0">
                  <a:latin typeface="Arial" pitchFamily="34" charset="0"/>
                  <a:ea typeface="Arial-Rounded" pitchFamily="34" charset="0"/>
                  <a:cs typeface="Arial" pitchFamily="34" charset="0"/>
                </a:rPr>
                <a:t>	Hà mã mỉm cười:</a:t>
              </a:r>
            </a:p>
            <a:p>
              <a:pPr algn="just"/>
              <a:r>
                <a:rPr lang="en-US" sz="2400" dirty="0">
                  <a:latin typeface="Arial" pitchFamily="34" charset="0"/>
                  <a:ea typeface="Arial-Rounded" pitchFamily="34" charset="0"/>
                  <a:cs typeface="Arial" pitchFamily="34" charset="0"/>
                </a:rPr>
                <a:t>	- Em biết lỗi là tốt rồi. Giờ các em cứ đi theo đường này là về làng thôi.</a:t>
              </a:r>
            </a:p>
            <a:p>
              <a:pPr algn="just"/>
              <a:r>
                <a:rPr lang="en-US" sz="2400" dirty="0">
                  <a:latin typeface="Arial" pitchFamily="34" charset="0"/>
                  <a:ea typeface="Arial-Rounded" pitchFamily="34" charset="0"/>
                  <a:cs typeface="Arial" pitchFamily="34" charset="0"/>
                </a:rPr>
                <a:t>                                      </a:t>
              </a:r>
              <a:r>
                <a:rPr lang="en-US" sz="2400" dirty="0" smtClean="0">
                  <a:latin typeface="Arial" pitchFamily="34" charset="0"/>
                  <a:ea typeface="Arial-Rounded" pitchFamily="34" charset="0"/>
                  <a:cs typeface="Arial" pitchFamily="34" charset="0"/>
                </a:rPr>
                <a:t>                                           </a:t>
              </a:r>
              <a:r>
                <a:rPr lang="en-US" sz="2400" dirty="0">
                  <a:latin typeface="Arial" pitchFamily="34" charset="0"/>
                  <a:ea typeface="Arial-Rounded" pitchFamily="34" charset="0"/>
                  <a:cs typeface="Arial" pitchFamily="34" charset="0"/>
                </a:rPr>
                <a:t>(Theo </a:t>
              </a:r>
              <a:r>
                <a:rPr lang="en-US" sz="2400" i="1" dirty="0">
                  <a:latin typeface="Arial" pitchFamily="34" charset="0"/>
                  <a:ea typeface="Arial-Rounded" pitchFamily="34" charset="0"/>
                  <a:cs typeface="Arial" pitchFamily="34" charset="0"/>
                </a:rPr>
                <a:t>Cùng con rèn thói quen tốt)</a:t>
              </a:r>
              <a:endParaRPr lang="en-US" sz="2400" dirty="0">
                <a:latin typeface="Arial" pitchFamily="34" charset="0"/>
                <a:ea typeface="Arial-Rounded" pitchFamily="34" charset="0"/>
                <a:cs typeface="Arial" pitchFamily="34" charset="0"/>
              </a:endParaRPr>
            </a:p>
            <a:p>
              <a:pPr algn="just"/>
              <a:endParaRPr lang="en-US" sz="2400" dirty="0">
                <a:latin typeface="Arial" pitchFamily="34" charset="0"/>
                <a:ea typeface="Arial-Rounded" pitchFamily="34" charset="0"/>
                <a:cs typeface="Arial" pitchFamily="34" charset="0"/>
              </a:endParaRPr>
            </a:p>
          </p:txBody>
        </p:sp>
      </p:grpSp>
      <p:sp>
        <p:nvSpPr>
          <p:cNvPr id="6" name="Cloud 5"/>
          <p:cNvSpPr/>
          <p:nvPr/>
        </p:nvSpPr>
        <p:spPr>
          <a:xfrm>
            <a:off x="0" y="0"/>
            <a:ext cx="2818226" cy="72747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a:t>
            </a:r>
            <a:r>
              <a:rPr lang="en-US" sz="24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toàn bài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22" y="-285605"/>
            <a:ext cx="10095340" cy="7142712"/>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84730" y="2787354"/>
            <a:ext cx="4600510" cy="4600510"/>
          </a:xfrm>
          <a:prstGeom prst="rect">
            <a:avLst/>
          </a:prstGeom>
        </p:spPr>
      </p:pic>
      <p:pic>
        <p:nvPicPr>
          <p:cNvPr id="6"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2845" y="824665"/>
            <a:ext cx="4122311" cy="6032444"/>
          </a:xfrm>
          <a:prstGeom prst="rect">
            <a:avLst/>
          </a:prstGeom>
        </p:spPr>
      </p:pic>
      <p:sp>
        <p:nvSpPr>
          <p:cNvPr id="7" name="Rounded Rectangle 6"/>
          <p:cNvSpPr/>
          <p:nvPr/>
        </p:nvSpPr>
        <p:spPr>
          <a:xfrm>
            <a:off x="3176494" y="935950"/>
            <a:ext cx="5189584" cy="6298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599"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599"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599"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599"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599"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599"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3599"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ontrols>
      <mc:AlternateContent xmlns:mc="http://schemas.openxmlformats.org/markup-compatibility/2006">
        <mc:Choice xmlns:v="urn:schemas-microsoft-com:vml" Requires="v">
          <p:control spid="1028" name="TextBox3" r:id="rId3" imgW="5877000" imgH="3429000"/>
        </mc:Choice>
        <mc:Fallback>
          <p:control name="TextBox3" r:id="rId3" imgW="5877000" imgH="3429000">
            <p:pic>
              <p:nvPicPr>
                <p:cNvPr id="9" name="TextBox3">
                  <a:extLst>
                    <a:ext uri="{FF2B5EF4-FFF2-40B4-BE49-F238E27FC236}">
                      <a16:creationId xmlns:a16="http://schemas.microsoft.com/office/drawing/2014/main" id="{64689E19-0BDB-4A7B-BBB9-7DE2E47BBFCF}"/>
                    </a:ext>
                  </a:extLst>
                </p:cNvPr>
                <p:cNvPicPr>
                  <a:picLocks/>
                </p:cNvPicPr>
                <p:nvPr/>
              </p:nvPicPr>
              <p:blipFill>
                <a:blip r:embed="rId8"/>
                <a:stretch>
                  <a:fillRect/>
                </a:stretch>
              </p:blipFill>
              <p:spPr>
                <a:xfrm>
                  <a:off x="2835640" y="1693244"/>
                  <a:ext cx="5874299" cy="3425754"/>
                </a:xfrm>
                <a:prstGeom prst="rect">
                  <a:avLst/>
                </a:prstGeom>
              </p:spPr>
            </p:pic>
          </p:control>
        </mc:Fallback>
      </mc:AlternateContent>
    </p:controls>
    <p:extLst>
      <p:ext uri="{BB962C8B-B14F-4D97-AF65-F5344CB8AC3E}">
        <p14:creationId xmlns:p14="http://schemas.microsoft.com/office/powerpoint/2010/main" val="2797336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67452"/>
            <a:ext cx="11865637" cy="7013453"/>
            <a:chOff x="98848" y="-30521"/>
            <a:chExt cx="8901546" cy="5260087"/>
          </a:xfrm>
          <a:solidFill>
            <a:schemeClr val="bg1"/>
          </a:solidFill>
        </p:grpSpPr>
        <p:sp>
          <p:nvSpPr>
            <p:cNvPr id="4" name="TextBox 3"/>
            <p:cNvSpPr txBox="1"/>
            <p:nvPr/>
          </p:nvSpPr>
          <p:spPr>
            <a:xfrm>
              <a:off x="2262068" y="-30521"/>
              <a:ext cx="4575107" cy="484648"/>
            </a:xfrm>
            <a:prstGeom prst="rect">
              <a:avLst/>
            </a:prstGeom>
            <a:noFill/>
          </p:spPr>
          <p:txBody>
            <a:bodyPr wrap="square" lIns="91305" tIns="45654" rIns="91305" bIns="45654" rtlCol="0">
              <a:spAutoFit/>
            </a:bodyPr>
            <a:lstStyle/>
            <a:p>
              <a:pPr algn="ctr"/>
              <a:r>
                <a:rPr lang="en-US" sz="3600" b="1" dirty="0">
                  <a:solidFill>
                    <a:schemeClr val="accent6">
                      <a:lumMod val="75000"/>
                    </a:schemeClr>
                  </a:solidFill>
                  <a:latin typeface="Arial" pitchFamily="34" charset="0"/>
                  <a:ea typeface="Arial-Rounded" pitchFamily="34" charset="0"/>
                  <a:cs typeface="Arial" pitchFamily="34" charset="0"/>
                </a:rPr>
                <a:t>CẢM ƠN ANH HÀ MÃ</a:t>
              </a:r>
            </a:p>
          </p:txBody>
        </p:sp>
        <p:sp>
          <p:nvSpPr>
            <p:cNvPr id="5" name="TextBox 4"/>
            <p:cNvSpPr txBox="1"/>
            <p:nvPr/>
          </p:nvSpPr>
          <p:spPr>
            <a:xfrm>
              <a:off x="98848" y="451437"/>
              <a:ext cx="8901546" cy="4778129"/>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Dê rủ cún vào rừng chơi, khi quay về thì bị lạc đường. Gặp cô hươu, dê hỏi:</a:t>
              </a:r>
            </a:p>
            <a:p>
              <a:pPr algn="just"/>
              <a:r>
                <a:rPr lang="en-US" sz="2400" dirty="0">
                  <a:latin typeface="Arial" pitchFamily="34" charset="0"/>
                  <a:ea typeface="Arial-Rounded" pitchFamily="34" charset="0"/>
                  <a:cs typeface="Arial" pitchFamily="34" charset="0"/>
                </a:rPr>
                <a:t>	- Cô kia, về làng đi lối nào?</a:t>
              </a:r>
            </a:p>
            <a:p>
              <a:pPr algn="just"/>
              <a:r>
                <a:rPr lang="en-US" sz="2400" dirty="0">
                  <a:latin typeface="Arial" pitchFamily="34" charset="0"/>
                  <a:ea typeface="Arial-Rounded" pitchFamily="34" charset="0"/>
                  <a:cs typeface="Arial" pitchFamily="34" charset="0"/>
                </a:rPr>
                <a:t>	- Không biết. – Hươu lắc đầu, bỏ đi.</a:t>
              </a:r>
            </a:p>
            <a:p>
              <a:pPr algn="just"/>
              <a:r>
                <a:rPr lang="en-US" sz="2400" dirty="0">
                  <a:latin typeface="Arial" pitchFamily="34" charset="0"/>
                  <a:ea typeface="Arial-Rounded" pitchFamily="34" charset="0"/>
                  <a:cs typeface="Arial" pitchFamily="34" charset="0"/>
                </a:rPr>
                <a:t>	Đi tiếp, tới một con sông, thấy anh hà mã, dê nói to:</a:t>
              </a:r>
            </a:p>
            <a:p>
              <a:pPr algn="just"/>
              <a:r>
                <a:rPr lang="en-US" sz="2400" dirty="0">
                  <a:latin typeface="Arial" pitchFamily="34" charset="0"/>
                  <a:ea typeface="Arial-Rounded" pitchFamily="34" charset="0"/>
                  <a:cs typeface="Arial" pitchFamily="34" charset="0"/>
                </a:rPr>
                <a:t>	- Bọn tôi muốn về làng, hãy đưa bọn tôi qua sông!</a:t>
              </a:r>
            </a:p>
            <a:p>
              <a:pPr algn="just"/>
              <a:r>
                <a:rPr lang="en-US" sz="2400" dirty="0">
                  <a:latin typeface="Arial" pitchFamily="34" charset="0"/>
                  <a:ea typeface="Arial-Rounded" pitchFamily="34" charset="0"/>
                  <a:cs typeface="Arial" pitchFamily="34" charset="0"/>
                </a:rPr>
                <a:t>	Hà mã phật ý, định bỏ đi. Thấy vậy cún nói:</a:t>
              </a:r>
            </a:p>
            <a:p>
              <a:pPr algn="just"/>
              <a:r>
                <a:rPr lang="en-US" sz="2400" dirty="0">
                  <a:latin typeface="Arial" pitchFamily="34" charset="0"/>
                  <a:ea typeface="Arial-Rounded" pitchFamily="34" charset="0"/>
                  <a:cs typeface="Arial" pitchFamily="34" charset="0"/>
                </a:rPr>
                <a:t>	- Chào anh hà mã, anh giúp bọn em qua sông được không ạ?</a:t>
              </a:r>
            </a:p>
            <a:p>
              <a:pPr algn="just"/>
              <a:r>
                <a:rPr lang="en-US" sz="2400" dirty="0">
                  <a:latin typeface="Arial" pitchFamily="34" charset="0"/>
                  <a:ea typeface="Arial-Rounded" pitchFamily="34" charset="0"/>
                  <a:cs typeface="Arial" pitchFamily="34" charset="0"/>
                </a:rPr>
                <a:t>	- Được chứ! Em ngoan quá! – Hà mã vui vẻ nói.</a:t>
              </a:r>
            </a:p>
            <a:p>
              <a:pPr algn="just"/>
              <a:r>
                <a:rPr lang="en-US" sz="2400" dirty="0">
                  <a:latin typeface="Arial" pitchFamily="34" charset="0"/>
                  <a:ea typeface="Arial-Rounded" pitchFamily="34" charset="0"/>
                  <a:cs typeface="Arial" pitchFamily="34" charset="0"/>
                </a:rPr>
                <a:t>	- Cảm ơn anh! – Cún đáp rồi quay sang nói nhỏ với dê:</a:t>
              </a:r>
            </a:p>
            <a:p>
              <a:pPr algn="just"/>
              <a:r>
                <a:rPr lang="en-US" sz="2400" dirty="0">
                  <a:latin typeface="Arial" pitchFamily="34" charset="0"/>
                  <a:ea typeface="Arial-Rounded" pitchFamily="34" charset="0"/>
                  <a:cs typeface="Arial" pitchFamily="34" charset="0"/>
                </a:rPr>
                <a:t>	- Cậu quên lời cô dặn rồi à? Muốn ai đó giúp, phải hỏi một cách lịch sự, còn </a:t>
              </a:r>
            </a:p>
            <a:p>
              <a:pPr algn="just"/>
              <a:r>
                <a:rPr lang="en-US" sz="2400" dirty="0">
                  <a:latin typeface="Arial" pitchFamily="34" charset="0"/>
                  <a:ea typeface="Arial-Rounded" pitchFamily="34" charset="0"/>
                  <a:cs typeface="Arial" pitchFamily="34" charset="0"/>
                </a:rPr>
                <a:t>           khi họ giúp mình phải nói “cảm ơn”!</a:t>
              </a:r>
            </a:p>
            <a:p>
              <a:pPr algn="just"/>
              <a:r>
                <a:rPr lang="en-US" sz="2400" dirty="0">
                  <a:latin typeface="Arial" pitchFamily="34" charset="0"/>
                  <a:ea typeface="Arial-Rounded" pitchFamily="34" charset="0"/>
                  <a:cs typeface="Arial" pitchFamily="34" charset="0"/>
                </a:rPr>
                <a:t>	Dê con hơi xấu hổ. Sang bên kia sông, dê nói với hà mã:</a:t>
              </a:r>
            </a:p>
            <a:p>
              <a:pPr algn="just"/>
              <a:r>
                <a:rPr lang="en-US" sz="2400" dirty="0">
                  <a:latin typeface="Arial" pitchFamily="34" charset="0"/>
                  <a:ea typeface="Arial-Rounded" pitchFamily="34" charset="0"/>
                  <a:cs typeface="Arial" pitchFamily="34" charset="0"/>
                </a:rPr>
                <a:t>	- Cảm ơn anh đã giúp. Em biết mình sai rồi. Em xin lỗi ạ!</a:t>
              </a:r>
            </a:p>
            <a:p>
              <a:pPr algn="just"/>
              <a:r>
                <a:rPr lang="en-US" sz="2400" dirty="0">
                  <a:latin typeface="Arial" pitchFamily="34" charset="0"/>
                  <a:ea typeface="Arial-Rounded" pitchFamily="34" charset="0"/>
                  <a:cs typeface="Arial" pitchFamily="34" charset="0"/>
                </a:rPr>
                <a:t>	Hà mã mỉm cười:</a:t>
              </a:r>
            </a:p>
            <a:p>
              <a:pPr algn="just"/>
              <a:r>
                <a:rPr lang="en-US" sz="2400" dirty="0">
                  <a:latin typeface="Arial" pitchFamily="34" charset="0"/>
                  <a:ea typeface="Arial-Rounded" pitchFamily="34" charset="0"/>
                  <a:cs typeface="Arial" pitchFamily="34" charset="0"/>
                </a:rPr>
                <a:t>	- Em biết lỗi là tốt rồi. Giờ các em cứ đi theo đường này là về làng thôi.</a:t>
              </a:r>
            </a:p>
            <a:p>
              <a:pPr algn="just"/>
              <a:r>
                <a:rPr lang="en-US" sz="2400" dirty="0">
                  <a:latin typeface="Arial" pitchFamily="34" charset="0"/>
                  <a:ea typeface="Arial-Rounded" pitchFamily="34" charset="0"/>
                  <a:cs typeface="Arial" pitchFamily="34" charset="0"/>
                </a:rPr>
                <a:t>                                      </a:t>
              </a:r>
              <a:r>
                <a:rPr lang="en-US" sz="2400" dirty="0" smtClean="0">
                  <a:latin typeface="Arial" pitchFamily="34" charset="0"/>
                  <a:ea typeface="Arial-Rounded" pitchFamily="34" charset="0"/>
                  <a:cs typeface="Arial" pitchFamily="34" charset="0"/>
                </a:rPr>
                <a:t>                                          </a:t>
              </a:r>
              <a:r>
                <a:rPr lang="en-US" sz="2400" dirty="0">
                  <a:latin typeface="Arial" pitchFamily="34" charset="0"/>
                  <a:ea typeface="Arial-Rounded" pitchFamily="34" charset="0"/>
                  <a:cs typeface="Arial" pitchFamily="34" charset="0"/>
                </a:rPr>
                <a:t>(Theo </a:t>
              </a:r>
              <a:r>
                <a:rPr lang="en-US" sz="2400" i="1" dirty="0">
                  <a:latin typeface="Arial" pitchFamily="34" charset="0"/>
                  <a:ea typeface="Arial-Rounded" pitchFamily="34" charset="0"/>
                  <a:cs typeface="Arial" pitchFamily="34" charset="0"/>
                </a:rPr>
                <a:t>Cùng con rèn thói quen tốt)</a:t>
              </a:r>
              <a:endParaRPr lang="en-US" sz="2400" dirty="0">
                <a:latin typeface="Arial" pitchFamily="34" charset="0"/>
                <a:ea typeface="Arial-Rounded" pitchFamily="34" charset="0"/>
                <a:cs typeface="Arial" pitchFamily="34" charset="0"/>
              </a:endParaRPr>
            </a:p>
            <a:p>
              <a:pPr algn="just"/>
              <a:endParaRPr lang="en-US" sz="2400" dirty="0">
                <a:latin typeface="Arial" pitchFamily="34" charset="0"/>
                <a:ea typeface="Arial-Rounded" pitchFamily="34" charset="0"/>
                <a:cs typeface="Arial" pitchFamily="34" charset="0"/>
              </a:endParaRPr>
            </a:p>
          </p:txBody>
        </p:sp>
      </p:gr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90" y="538052"/>
            <a:ext cx="702551" cy="12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28503" y="1034729"/>
            <a:ext cx="555009" cy="492089"/>
            <a:chOff x="2592188" y="4624456"/>
            <a:chExt cx="609600" cy="540351"/>
          </a:xfrm>
        </p:grpSpPr>
        <p:sp>
          <p:nvSpPr>
            <p:cNvPr id="13" name="Oval 12"/>
            <p:cNvSpPr/>
            <p:nvPr/>
          </p:nvSpPr>
          <p:spPr>
            <a:xfrm>
              <a:off x="2696633" y="4665631"/>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Oval 14"/>
            <p:cNvSpPr/>
            <p:nvPr/>
          </p:nvSpPr>
          <p:spPr>
            <a:xfrm>
              <a:off x="2592188" y="4624456"/>
              <a:ext cx="609600" cy="5403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solidFill>
                    <a:schemeClr val="tx1"/>
                  </a:solidFill>
                  <a:latin typeface="Arial" pitchFamily="34" charset="0"/>
                  <a:ea typeface="Aachen" pitchFamily="18" charset="0"/>
                  <a:cs typeface="Arial" pitchFamily="34" charset="0"/>
                </a:rPr>
                <a:t>1</a:t>
              </a:r>
            </a:p>
          </p:txBody>
        </p:sp>
      </p:gr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47" y="1085976"/>
            <a:ext cx="702551" cy="362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246089" y="2791089"/>
            <a:ext cx="555009" cy="492090"/>
            <a:chOff x="2590799" y="4394401"/>
            <a:chExt cx="609600" cy="540352"/>
          </a:xfrm>
        </p:grpSpPr>
        <p:sp>
          <p:nvSpPr>
            <p:cNvPr id="19" name="Oval 18"/>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20" name="Oval 19"/>
            <p:cNvSpPr/>
            <p:nvPr/>
          </p:nvSpPr>
          <p:spPr>
            <a:xfrm>
              <a:off x="2590799" y="4394401"/>
              <a:ext cx="609600" cy="5403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solidFill>
                    <a:schemeClr val="tx1"/>
                  </a:solidFill>
                  <a:latin typeface="Arial" pitchFamily="34" charset="0"/>
                  <a:ea typeface="Aachen" pitchFamily="18" charset="0"/>
                  <a:cs typeface="Arial" pitchFamily="34" charset="0"/>
                </a:rPr>
                <a:t>2</a:t>
              </a:r>
            </a:p>
          </p:txBody>
        </p:sp>
      </p:gr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9" y="4447080"/>
            <a:ext cx="702551" cy="172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358228" y="5167629"/>
            <a:ext cx="555009" cy="492090"/>
            <a:chOff x="2725649" y="4604572"/>
            <a:chExt cx="609600" cy="540352"/>
          </a:xfrm>
        </p:grpSpPr>
        <p:sp>
          <p:nvSpPr>
            <p:cNvPr id="26" name="Oval 25"/>
            <p:cNvSpPr/>
            <p:nvPr/>
          </p:nvSpPr>
          <p:spPr>
            <a:xfrm>
              <a:off x="2806048" y="4675468"/>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27" name="Oval 26"/>
            <p:cNvSpPr/>
            <p:nvPr/>
          </p:nvSpPr>
          <p:spPr>
            <a:xfrm>
              <a:off x="2725649" y="4604572"/>
              <a:ext cx="609600" cy="5403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solidFill>
                    <a:schemeClr val="tx1"/>
                  </a:solidFill>
                  <a:latin typeface="Arial" pitchFamily="34" charset="0"/>
                  <a:ea typeface="Aachen" pitchFamily="18" charset="0"/>
                  <a:cs typeface="Arial" pitchFamily="34" charset="0"/>
                </a:rPr>
                <a:t>3</a:t>
              </a:r>
            </a:p>
          </p:txBody>
        </p:sp>
      </p:grpSp>
      <p:sp>
        <p:nvSpPr>
          <p:cNvPr id="21" name="Cloud 20"/>
          <p:cNvSpPr/>
          <p:nvPr/>
        </p:nvSpPr>
        <p:spPr>
          <a:xfrm>
            <a:off x="0" y="0"/>
            <a:ext cx="2818226" cy="72747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a:t>
            </a:r>
            <a:r>
              <a:rPr lang="en-US" sz="24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nối tiếp</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69152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3386" y="655649"/>
            <a:ext cx="5891265" cy="711305"/>
          </a:xfrm>
          <a:prstGeom prst="rect">
            <a:avLst/>
          </a:prstGeom>
          <a:solidFill>
            <a:schemeClr val="bg1"/>
          </a:solidFill>
          <a:ln>
            <a:solidFill>
              <a:srgbClr val="AD27B7"/>
            </a:solidFill>
          </a:ln>
        </p:spPr>
        <p:txBody>
          <a:bodyPr wrap="square" lIns="110063" tIns="55033" rIns="110063" bIns="55033" rtlCol="0">
            <a:spAutoFit/>
          </a:bodyPr>
          <a:lstStyle/>
          <a:p>
            <a:pPr algn="ctr"/>
            <a:r>
              <a:rPr lang="en-US" sz="3900" b="1">
                <a:latin typeface="Arial" pitchFamily="34" charset="0"/>
                <a:ea typeface="Arial-Rounded" pitchFamily="34" charset="0"/>
                <a:cs typeface="Arial" pitchFamily="34" charset="0"/>
              </a:rPr>
              <a:t>Luyện đọc câu dài:</a:t>
            </a:r>
          </a:p>
        </p:txBody>
      </p:sp>
      <p:cxnSp>
        <p:nvCxnSpPr>
          <p:cNvPr id="5" name="Straight Connector 4"/>
          <p:cNvCxnSpPr/>
          <p:nvPr/>
        </p:nvCxnSpPr>
        <p:spPr>
          <a:xfrm flipH="1">
            <a:off x="4278136" y="2588499"/>
            <a:ext cx="158358" cy="566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456612" y="2588500"/>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8658" y="2588499"/>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646612" y="3315187"/>
            <a:ext cx="131582" cy="580822"/>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52436" y="2361232"/>
            <a:ext cx="11207028" cy="1588468"/>
          </a:xfrm>
          <a:prstGeom prst="rect">
            <a:avLst/>
          </a:prstGeom>
          <a:noFill/>
        </p:spPr>
        <p:txBody>
          <a:bodyPr wrap="square" lIns="110063" tIns="55033" rIns="110063" bIns="55033" rtlCol="0">
            <a:spAutoFit/>
          </a:bodyPr>
          <a:lstStyle/>
          <a:p>
            <a:pPr algn="just"/>
            <a:r>
              <a:rPr lang="en-US" sz="4800" dirty="0">
                <a:latin typeface="Arial" pitchFamily="34" charset="0"/>
                <a:ea typeface="Arial-Rounded" pitchFamily="34" charset="0"/>
                <a:cs typeface="Arial" pitchFamily="34" charset="0"/>
              </a:rPr>
              <a:t>	</a:t>
            </a:r>
            <a:r>
              <a:rPr lang="en-US" sz="4800" dirty="0"/>
              <a:t>Dê rủ cún vào rừng chơi, khi quay về  thì bị lạc đường.</a:t>
            </a:r>
            <a:endParaRPr lang="en-US" sz="48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8C149E28F3D4DBE962F16673739C2" ma:contentTypeVersion="2" ma:contentTypeDescription="Create a new document." ma:contentTypeScope="" ma:versionID="ca5b18eed23c1afd6f4fe60fe12dbbd4">
  <xsd:schema xmlns:xsd="http://www.w3.org/2001/XMLSchema" xmlns:xs="http://www.w3.org/2001/XMLSchema" xmlns:p="http://schemas.microsoft.com/office/2006/metadata/properties" xmlns:ns2="8c6cfe4c-d892-4354-bad1-555815a658c4" targetNamespace="http://schemas.microsoft.com/office/2006/metadata/properties" ma:root="true" ma:fieldsID="9aade71de4eb6a827de82e63fca38322" ns2:_="">
    <xsd:import namespace="8c6cfe4c-d892-4354-bad1-555815a658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cfe4c-d892-4354-bad1-555815a65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EC27C5-01D6-463F-919A-07C00BEA7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cfe4c-d892-4354-bad1-555815a65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3656CB-A1E5-43F1-9C21-02DF26F34B6B}">
  <ds:schemaRefs>
    <ds:schemaRef ds:uri="http://schemas.microsoft.com/sharepoint/v3/contenttype/forms"/>
  </ds:schemaRefs>
</ds:datastoreItem>
</file>

<file path=customXml/itemProps3.xml><?xml version="1.0" encoding="utf-8"?>
<ds:datastoreItem xmlns:ds="http://schemas.openxmlformats.org/officeDocument/2006/customXml" ds:itemID="{03770086-B76D-44DB-B19E-EE35CC95D7F7}">
  <ds:schemaRefs>
    <ds:schemaRef ds:uri="http://purl.org/dc/dcmitype/"/>
    <ds:schemaRef ds:uri="http://schemas.microsoft.com/office/2006/documentManagement/types"/>
    <ds:schemaRef ds:uri="http://www.w3.org/XML/1998/namespace"/>
    <ds:schemaRef ds:uri="http://schemas.openxmlformats.org/package/2006/metadata/core-properties"/>
    <ds:schemaRef ds:uri="8c6cfe4c-d892-4354-bad1-555815a658c4"/>
    <ds:schemaRef ds:uri="http://schemas.microsoft.com/office/infopath/2007/PartnerControls"/>
    <ds:schemaRef ds:uri="http://purl.org/dc/term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1673</TotalTime>
  <Words>579</Words>
  <Application>Microsoft Office PowerPoint</Application>
  <PresentationFormat>Custom</PresentationFormat>
  <Paragraphs>182</Paragraphs>
  <Slides>25</Slides>
  <Notes>12</Notes>
  <HiddenSlides>0</HiddenSlides>
  <MMClips>1</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25</vt:i4>
      </vt:variant>
    </vt:vector>
  </HeadingPairs>
  <TitlesOfParts>
    <vt:vector size="51" baseType="lpstr">
      <vt:lpstr>微软雅黑</vt:lpstr>
      <vt:lpstr>宋体</vt:lpstr>
      <vt:lpstr>.VnArial</vt:lpstr>
      <vt:lpstr>Aachen</vt:lpstr>
      <vt:lpstr>Arial</vt:lpstr>
      <vt:lpstr>Arial-Rounded</vt:lpstr>
      <vt:lpstr>Calibri</vt:lpstr>
      <vt:lpstr>Calibri Light</vt:lpstr>
      <vt:lpstr>等线</vt:lpstr>
      <vt:lpstr>iCiel Crocante</vt:lpstr>
      <vt:lpstr>iCiel Nabila</vt:lpstr>
      <vt:lpstr>Kalam</vt:lpstr>
      <vt:lpstr>Montserrat</vt:lpstr>
      <vt:lpstr>SVN-Gretoon</vt:lpstr>
      <vt:lpstr>Times New Roman</vt:lpstr>
      <vt:lpstr>UTM Avo</vt:lpstr>
      <vt:lpstr>Windsor</vt:lpstr>
      <vt:lpstr>Office Theme</vt:lpstr>
      <vt:lpstr>1_Office Theme</vt:lpstr>
      <vt:lpstr>1_Doodle Sketchbook by Slidesgo</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259</cp:revision>
  <dcterms:created xsi:type="dcterms:W3CDTF">2020-12-08T15:48:47Z</dcterms:created>
  <dcterms:modified xsi:type="dcterms:W3CDTF">2022-04-05T14:54:46Z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0x01010047B8C149E28F3D4DBE962F16673739C2</vt:lpwstr>
  </property>
</Properties>
</file>