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5" r:id="rId7"/>
  </p:sldMasterIdLst>
  <p:notesMasterIdLst>
    <p:notesMasterId r:id="rId17"/>
  </p:notesMasterIdLst>
  <p:sldIdLst>
    <p:sldId id="339" r:id="rId8"/>
    <p:sldId id="259" r:id="rId9"/>
    <p:sldId id="257" r:id="rId10"/>
    <p:sldId id="340" r:id="rId11"/>
    <p:sldId id="338" r:id="rId12"/>
    <p:sldId id="341" r:id="rId13"/>
    <p:sldId id="342" r:id="rId14"/>
    <p:sldId id="343" r:id="rId15"/>
    <p:sldId id="336" r:id="rId1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4B5"/>
    <a:srgbClr val="F6BB00"/>
    <a:srgbClr val="A9DA74"/>
    <a:srgbClr val="EBF6F9"/>
    <a:srgbClr val="FBD6B7"/>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2</a:t>
            </a:fld>
            <a:endParaRPr lang="zh-CN" altLang="en-US"/>
          </a:p>
        </p:txBody>
      </p:sp>
    </p:spTree>
    <p:extLst>
      <p:ext uri="{BB962C8B-B14F-4D97-AF65-F5344CB8AC3E}">
        <p14:creationId xmlns:p14="http://schemas.microsoft.com/office/powerpoint/2010/main" val="180654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4391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4782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8849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1187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744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3957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2655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0889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3498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6921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50883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9321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2965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77713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14046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41552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6596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08558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8047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01283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3753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71582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20142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1342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39529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68717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7814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98363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2634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5000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19269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11460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8802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20397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447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267839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97916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89C5F93-887A-4481-A204-754FB144E4BE}" type="datetimeFigureOut">
              <a:rPr lang="en-US" smtClean="0">
                <a:solidFill>
                  <a:prstClr val="black">
                    <a:tint val="75000"/>
                  </a:prstClr>
                </a:solidFill>
              </a:rPr>
              <a:pPr defTabSz="685800"/>
              <a:t>4/1/2022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84E047B-2186-4570-B73E-AAD78CC2A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884292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0.png"/><Relationship Id="rId15" Type="http://schemas.microsoft.com/office/2007/relationships/hdphoto" Target="../media/hdphoto4.wdp"/><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control" Target="../activeX/activeX3.xml"/><Relationship Id="rId7" Type="http://schemas.openxmlformats.org/officeDocument/2006/relationships/image" Target="../media/image17.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slideLayout" Target="../slideLayouts/slideLayout25.xml"/><Relationship Id="rId5" Type="http://schemas.openxmlformats.org/officeDocument/2006/relationships/control" Target="../activeX/activeX5.xml"/><Relationship Id="rId10" Type="http://schemas.openxmlformats.org/officeDocument/2006/relationships/image" Target="../media/image20.wmf"/><Relationship Id="rId4" Type="http://schemas.openxmlformats.org/officeDocument/2006/relationships/control" Target="../activeX/activeX4.xml"/><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1829998" y="2022887"/>
            <a:ext cx="5671961" cy="2941066"/>
          </a:xfrm>
          <a:prstGeom prst="rect">
            <a:avLst/>
          </a:prstGeom>
        </p:spPr>
      </p:pic>
      <p:sp>
        <p:nvSpPr>
          <p:cNvPr id="9" name="TextBox 8">
            <a:extLst>
              <a:ext uri="{FF2B5EF4-FFF2-40B4-BE49-F238E27FC236}">
                <a16:creationId xmlns:a16="http://schemas.microsoft.com/office/drawing/2014/main" id="{71BA69CD-87B6-434A-BBC6-4B07AB72125E}"/>
              </a:ext>
            </a:extLst>
          </p:cNvPr>
          <p:cNvSpPr txBox="1"/>
          <p:nvPr/>
        </p:nvSpPr>
        <p:spPr>
          <a:xfrm>
            <a:off x="1276167" y="291643"/>
            <a:ext cx="6779623" cy="1754326"/>
          </a:xfrm>
          <a:prstGeom prst="rect">
            <a:avLst/>
          </a:prstGeom>
          <a:noFill/>
        </p:spPr>
        <p:txBody>
          <a:bodyPr wrap="square" rtlCol="0">
            <a:spAutoFit/>
          </a:bodyPr>
          <a:lstStyle/>
          <a:p>
            <a:pPr algn="ctr" defTabSz="685800">
              <a:lnSpc>
                <a:spcPct val="150000"/>
              </a:lnSpc>
              <a:defRPr/>
            </a:pPr>
            <a:r>
              <a:rPr lang="en-US" sz="3600" b="1" dirty="0">
                <a:solidFill>
                  <a:srgbClr val="FF0000"/>
                </a:solidFill>
                <a:latin typeface="Arial" pitchFamily="34" charset="0"/>
                <a:cs typeface="Arial" pitchFamily="34" charset="0"/>
              </a:rPr>
              <a:t> Chào mừng các em </a:t>
            </a:r>
          </a:p>
          <a:p>
            <a:pPr algn="ctr" defTabSz="685800">
              <a:lnSpc>
                <a:spcPct val="150000"/>
              </a:lnSpc>
              <a:defRPr/>
            </a:pPr>
            <a:r>
              <a:rPr lang="en-US" sz="3600" b="1" dirty="0">
                <a:solidFill>
                  <a:srgbClr val="FF0000"/>
                </a:solidFill>
                <a:latin typeface="Arial" pitchFamily="34" charset="0"/>
                <a:cs typeface="Arial" pitchFamily="34" charset="0"/>
              </a:rPr>
              <a:t>đến với tiết học Tiếng Việt.</a:t>
            </a:r>
            <a:endParaRPr lang="vi-VN" sz="3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9509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0" y="0"/>
            <a:ext cx="9144000" cy="51435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5" t="14557" r="2984" b="6216"/>
          <a:stretch/>
        </p:blipFill>
        <p:spPr>
          <a:xfrm>
            <a:off x="1405635" y="590550"/>
            <a:ext cx="6332730" cy="4075043"/>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889" y="3258572"/>
            <a:ext cx="1203581" cy="1169291"/>
          </a:xfrm>
          <a:prstGeom prst="rect">
            <a:avLst/>
          </a:prstGeom>
        </p:spPr>
      </p:pic>
      <p:grpSp>
        <p:nvGrpSpPr>
          <p:cNvPr id="14" name="组合 13">
            <a:extLst>
              <a:ext uri="{FF2B5EF4-FFF2-40B4-BE49-F238E27FC236}">
                <a16:creationId xmlns:a16="http://schemas.microsoft.com/office/drawing/2014/main" id="{26594028-6525-4457-9820-22D8F044B913}"/>
              </a:ext>
            </a:extLst>
          </p:cNvPr>
          <p:cNvGrpSpPr/>
          <p:nvPr/>
        </p:nvGrpSpPr>
        <p:grpSpPr>
          <a:xfrm rot="289861">
            <a:off x="1732704" y="1451950"/>
            <a:ext cx="7937611" cy="1940663"/>
            <a:chOff x="5526963" y="2502042"/>
            <a:chExt cx="9814510" cy="2587548"/>
          </a:xfrm>
        </p:grpSpPr>
        <p:sp>
          <p:nvSpPr>
            <p:cNvPr id="15" name="文本框 14">
              <a:extLst>
                <a:ext uri="{FF2B5EF4-FFF2-40B4-BE49-F238E27FC236}">
                  <a16:creationId xmlns:a16="http://schemas.microsoft.com/office/drawing/2014/main" id="{04888BCB-98A8-4972-B00C-ACC00545E4C3}"/>
                </a:ext>
              </a:extLst>
            </p:cNvPr>
            <p:cNvSpPr txBox="1"/>
            <p:nvPr/>
          </p:nvSpPr>
          <p:spPr>
            <a:xfrm rot="21310139">
              <a:off x="5526963" y="3817449"/>
              <a:ext cx="7409773" cy="1272141"/>
            </a:xfrm>
            <a:prstGeom prst="rect">
              <a:avLst/>
            </a:prstGeom>
            <a:noFill/>
          </p:spPr>
          <p:txBody>
            <a:bodyPr wrap="square" rtlCol="0">
              <a:spAutoFit/>
            </a:bodyPr>
            <a:lstStyle/>
            <a:p>
              <a:pPr algn="ctr"/>
              <a:r>
                <a:rPr lang="en-US" altLang="zh-CN" sz="2800" b="1" dirty="0" smtClean="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Viết </a:t>
              </a:r>
              <a:r>
                <a:rPr lang="en-US" altLang="zh-CN" sz="2800" b="1" dirty="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đoạn văn giới thiệu </a:t>
              </a:r>
            </a:p>
            <a:p>
              <a:pPr algn="ctr"/>
              <a:r>
                <a:rPr lang="en-US" altLang="zh-CN" sz="2800" b="1" dirty="0" err="1">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một</a:t>
              </a:r>
              <a:r>
                <a:rPr lang="en-US" altLang="zh-CN" sz="2800" b="1" dirty="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 </a:t>
              </a:r>
              <a:r>
                <a:rPr lang="en-US" altLang="zh-CN" sz="2800" b="1" dirty="0" err="1">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đồ</a:t>
              </a:r>
              <a:r>
                <a:rPr lang="en-US" altLang="zh-CN" sz="2800" b="1" dirty="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 </a:t>
              </a:r>
              <a:r>
                <a:rPr lang="en-US" altLang="zh-CN" sz="2800" b="1" dirty="0" err="1">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dùng</a:t>
              </a:r>
              <a:r>
                <a:rPr lang="en-US" altLang="zh-CN" sz="2800" b="1" dirty="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 </a:t>
              </a:r>
              <a:r>
                <a:rPr lang="en-US" altLang="zh-CN" sz="2800" b="1" dirty="0" err="1">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học</a:t>
              </a:r>
              <a:r>
                <a:rPr lang="en-US" altLang="zh-CN" sz="2800" b="1" dirty="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 </a:t>
              </a:r>
              <a:r>
                <a:rPr lang="en-US" altLang="zh-CN" sz="2800" b="1" dirty="0" err="1">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rPr>
                <a:t>tập</a:t>
              </a:r>
              <a:endParaRPr lang="zh-CN" altLang="en-US" sz="2400" b="1" dirty="0">
                <a:ln w="1270">
                  <a:solidFill>
                    <a:srgbClr val="7C3C21"/>
                  </a:solidFill>
                </a:ln>
                <a:solidFill>
                  <a:srgbClr val="96D314"/>
                </a:solidFill>
                <a:effectLst>
                  <a:outerShdw blurRad="50800" dist="38100" dir="5400000" algn="t" rotWithShape="0">
                    <a:prstClr val="black">
                      <a:alpha val="12000"/>
                    </a:prstClr>
                  </a:outerShdw>
                </a:effectLst>
                <a:latin typeface="UVN Ly Do" panose="03020702040505070503" pitchFamily="66" charset="0"/>
                <a:ea typeface="小考拉体" panose="02000503000000000000" pitchFamily="2" charset="-122"/>
              </a:endParaRPr>
            </a:p>
          </p:txBody>
        </p:sp>
        <p:sp>
          <p:nvSpPr>
            <p:cNvPr id="16" name="矩形 15">
              <a:extLst>
                <a:ext uri="{FF2B5EF4-FFF2-40B4-BE49-F238E27FC236}">
                  <a16:creationId xmlns:a16="http://schemas.microsoft.com/office/drawing/2014/main" id="{22EA79A2-BCF7-41EB-9838-2A67EA477626}"/>
                </a:ext>
              </a:extLst>
            </p:cNvPr>
            <p:cNvSpPr/>
            <p:nvPr/>
          </p:nvSpPr>
          <p:spPr>
            <a:xfrm rot="21310139">
              <a:off x="7931702" y="2502042"/>
              <a:ext cx="7409771" cy="697626"/>
            </a:xfrm>
            <a:prstGeom prst="rect">
              <a:avLst/>
            </a:prstGeom>
            <a:noFill/>
          </p:spPr>
          <p:txBody>
            <a:bodyPr wrap="square" rtlCol="0">
              <a:spAutoFit/>
            </a:bodyPr>
            <a:lstStyle/>
            <a:p>
              <a:r>
                <a:rPr lang="en-US" altLang="zh-CN" sz="2800" b="1" dirty="0" smtClean="0">
                  <a:ln w="1270">
                    <a:solidFill>
                      <a:srgbClr val="7C3C21"/>
                    </a:solidFill>
                  </a:ln>
                  <a:solidFill>
                    <a:srgbClr val="FF778B"/>
                  </a:solidFill>
                  <a:effectLst>
                    <a:outerShdw blurRad="50800" dist="38100" dir="5400000" algn="t" rotWithShape="0">
                      <a:prstClr val="black">
                        <a:alpha val="12000"/>
                      </a:prstClr>
                    </a:outerShdw>
                  </a:effectLst>
                  <a:latin typeface="Wide Latin" panose="020A0A07050505020404" pitchFamily="18" charset="0"/>
                  <a:ea typeface="小考拉体" panose="02000503000000000000" pitchFamily="2" charset="-122"/>
                </a:rPr>
                <a:t>Luyện tập</a:t>
              </a:r>
              <a:endParaRPr lang="zh-CN" altLang="en-US" sz="2800" b="1" dirty="0">
                <a:ln w="1270">
                  <a:solidFill>
                    <a:srgbClr val="7C3C21"/>
                  </a:solidFill>
                </a:ln>
                <a:solidFill>
                  <a:srgbClr val="FF778B"/>
                </a:solidFill>
                <a:effectLst>
                  <a:outerShdw blurRad="50800" dist="38100" dir="5400000" algn="t" rotWithShape="0">
                    <a:prstClr val="black">
                      <a:alpha val="12000"/>
                    </a:prstClr>
                  </a:outerShdw>
                </a:effectLst>
                <a:latin typeface="Wide Latin" panose="020A0A07050505020404" pitchFamily="18" charset="0"/>
                <a:ea typeface="小考拉体" panose="02000503000000000000" pitchFamily="2" charset="-122"/>
              </a:endParaRPr>
            </a:p>
          </p:txBody>
        </p:sp>
        <p:sp>
          <p:nvSpPr>
            <p:cNvPr id="17" name="矩形 16">
              <a:extLst>
                <a:ext uri="{FF2B5EF4-FFF2-40B4-BE49-F238E27FC236}">
                  <a16:creationId xmlns:a16="http://schemas.microsoft.com/office/drawing/2014/main" id="{AE0F44D9-F013-433A-82ED-568645F72B13}"/>
                </a:ext>
              </a:extLst>
            </p:cNvPr>
            <p:cNvSpPr/>
            <p:nvPr/>
          </p:nvSpPr>
          <p:spPr>
            <a:xfrm>
              <a:off x="6755194" y="3053036"/>
              <a:ext cx="937380" cy="1892825"/>
            </a:xfrm>
            <a:prstGeom prst="rect">
              <a:avLst/>
            </a:prstGeom>
            <a:noFill/>
          </p:spPr>
          <p:txBody>
            <a:bodyPr wrap="square" rtlCol="0">
              <a:spAutoFit/>
            </a:bodyPr>
            <a:lstStyle/>
            <a:p>
              <a:endParaRPr lang="zh-CN" altLang="en-US" sz="8625" b="1" dirty="0">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grpSp>
    </p:spTree>
    <p:extLst>
      <p:ext uri="{BB962C8B-B14F-4D97-AF65-F5344CB8AC3E}">
        <p14:creationId xmlns:p14="http://schemas.microsoft.com/office/powerpoint/2010/main" val="506689896"/>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14400" y="149178"/>
            <a:ext cx="397201" cy="397201"/>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Rounded MT Bold" pitchFamily="34" charset="0"/>
                <a:cs typeface="Times New Roman" pitchFamily="18" charset="0"/>
              </a:rPr>
              <a:t>1</a:t>
            </a:r>
            <a:endParaRPr lang="en-US" b="1" dirty="0">
              <a:solidFill>
                <a:schemeClr val="bg1"/>
              </a:solidFill>
              <a:latin typeface="Arial Rounded MT Bold" pitchFamily="34" charset="0"/>
              <a:cs typeface="Times New Roman" pitchFamily="18" charset="0"/>
            </a:endParaRPr>
          </a:p>
        </p:txBody>
      </p:sp>
      <p:pic>
        <p:nvPicPr>
          <p:cNvPr id="5" name="Picture 4">
            <a:extLst>
              <a:ext uri="{FF2B5EF4-FFF2-40B4-BE49-F238E27FC236}">
                <a16:creationId xmlns:a16="http://schemas.microsoft.com/office/drawing/2014/main" id="{FE3EFC72-2830-4774-906C-B0DCB7D31D5F}"/>
              </a:ext>
            </a:extLst>
          </p:cNvPr>
          <p:cNvPicPr>
            <a:picLocks noChangeAspect="1"/>
          </p:cNvPicPr>
          <p:nvPr/>
        </p:nvPicPr>
        <p:blipFill>
          <a:blip r:embed="rId5"/>
          <a:stretch>
            <a:fillRect/>
          </a:stretch>
        </p:blipFill>
        <p:spPr>
          <a:xfrm>
            <a:off x="152400" y="41624"/>
            <a:ext cx="523948" cy="543001"/>
          </a:xfrm>
          <a:prstGeom prst="rect">
            <a:avLst/>
          </a:prstGeom>
        </p:spPr>
      </p:pic>
      <p:pic>
        <p:nvPicPr>
          <p:cNvPr id="2" name="Picture 1">
            <a:extLst>
              <a:ext uri="{FF2B5EF4-FFF2-40B4-BE49-F238E27FC236}">
                <a16:creationId xmlns:a16="http://schemas.microsoft.com/office/drawing/2014/main" id="{9058C089-2861-441F-935C-CBC5C464E082}"/>
              </a:ext>
            </a:extLst>
          </p:cNvPr>
          <p:cNvPicPr>
            <a:picLocks noChangeAspect="1"/>
          </p:cNvPicPr>
          <p:nvPr/>
        </p:nvPicPr>
        <p:blipFill>
          <a:blip r:embed="rId6"/>
          <a:stretch>
            <a:fillRect/>
          </a:stretch>
        </p:blipFill>
        <p:spPr>
          <a:xfrm>
            <a:off x="5465484" y="854802"/>
            <a:ext cx="3678516" cy="2909245"/>
          </a:xfrm>
          <a:prstGeom prst="rect">
            <a:avLst/>
          </a:prstGeom>
        </p:spPr>
      </p:pic>
      <p:sp>
        <p:nvSpPr>
          <p:cNvPr id="26" name="TextBox 25">
            <a:extLst>
              <a:ext uri="{FF2B5EF4-FFF2-40B4-BE49-F238E27FC236}">
                <a16:creationId xmlns:a16="http://schemas.microsoft.com/office/drawing/2014/main" id="{BB48928F-8EA4-46EE-9800-120688D68FFF}"/>
              </a:ext>
            </a:extLst>
          </p:cNvPr>
          <p:cNvSpPr txBox="1"/>
          <p:nvPr/>
        </p:nvSpPr>
        <p:spPr>
          <a:xfrm>
            <a:off x="1397036" y="119097"/>
            <a:ext cx="5404540" cy="461653"/>
          </a:xfrm>
          <a:prstGeom prst="rect">
            <a:avLst/>
          </a:prstGeom>
          <a:noFill/>
        </p:spPr>
        <p:txBody>
          <a:bodyPr wrap="square" lIns="91428" tIns="45714" rIns="91428" bIns="45714" rtlCol="0">
            <a:spAutoFit/>
          </a:bodyPr>
          <a:lstStyle/>
          <a:p>
            <a:r>
              <a:rPr lang="vi-VN" sz="2400" dirty="0">
                <a:latin typeface="+mj-lt"/>
              </a:rPr>
              <a:t>Nói về một đồ dùng học tập của em.</a:t>
            </a:r>
          </a:p>
        </p:txBody>
      </p:sp>
    </p:spTree>
    <p:controls>
      <mc:AlternateContent xmlns:mc="http://schemas.openxmlformats.org/markup-compatibility/2006">
        <mc:Choice xmlns:v="urn:schemas-microsoft-com:vml" Requires="v">
          <p:control spid="2052" name="TextBox1" r:id="rId2" imgW="4486320" imgH="3467160"/>
        </mc:Choice>
        <mc:Fallback>
          <p:control name="TextBox1" r:id="rId2" imgW="4486320" imgH="3467160">
            <p:pic>
              <p:nvPicPr>
                <p:cNvPr id="11"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414374" y="854802"/>
                  <a:ext cx="4488873" cy="3469548"/>
                </a:xfrm>
                <a:prstGeom prst="rect">
                  <a:avLst/>
                </a:prstGeom>
              </p:spPr>
            </p:pic>
          </p:control>
        </mc:Fallback>
      </mc:AlternateContent>
    </p:controls>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14400" y="149178"/>
            <a:ext cx="397201" cy="397201"/>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Rounded MT Bold" pitchFamily="34" charset="0"/>
                <a:cs typeface="Times New Roman" pitchFamily="18" charset="0"/>
              </a:rPr>
              <a:t>1</a:t>
            </a:r>
            <a:endParaRPr lang="en-US" b="1" dirty="0">
              <a:solidFill>
                <a:schemeClr val="bg1"/>
              </a:solidFill>
              <a:latin typeface="Arial Rounded MT Bold" pitchFamily="34" charset="0"/>
              <a:cs typeface="Times New Roman" pitchFamily="18" charset="0"/>
            </a:endParaRPr>
          </a:p>
        </p:txBody>
      </p:sp>
      <p:pic>
        <p:nvPicPr>
          <p:cNvPr id="5" name="Picture 4">
            <a:extLst>
              <a:ext uri="{FF2B5EF4-FFF2-40B4-BE49-F238E27FC236}">
                <a16:creationId xmlns:a16="http://schemas.microsoft.com/office/drawing/2014/main" id="{FE3EFC72-2830-4774-906C-B0DCB7D31D5F}"/>
              </a:ext>
            </a:extLst>
          </p:cNvPr>
          <p:cNvPicPr>
            <a:picLocks noChangeAspect="1"/>
          </p:cNvPicPr>
          <p:nvPr/>
        </p:nvPicPr>
        <p:blipFill>
          <a:blip r:embed="rId3"/>
          <a:stretch>
            <a:fillRect/>
          </a:stretch>
        </p:blipFill>
        <p:spPr>
          <a:xfrm>
            <a:off x="152400" y="41624"/>
            <a:ext cx="523948" cy="543001"/>
          </a:xfrm>
          <a:prstGeom prst="rect">
            <a:avLst/>
          </a:prstGeom>
        </p:spPr>
      </p:pic>
      <p:sp>
        <p:nvSpPr>
          <p:cNvPr id="26" name="TextBox 25">
            <a:extLst>
              <a:ext uri="{FF2B5EF4-FFF2-40B4-BE49-F238E27FC236}">
                <a16:creationId xmlns:a16="http://schemas.microsoft.com/office/drawing/2014/main" id="{BB48928F-8EA4-46EE-9800-120688D68FFF}"/>
              </a:ext>
            </a:extLst>
          </p:cNvPr>
          <p:cNvSpPr txBox="1"/>
          <p:nvPr/>
        </p:nvSpPr>
        <p:spPr>
          <a:xfrm>
            <a:off x="1397036" y="119097"/>
            <a:ext cx="5404540" cy="461653"/>
          </a:xfrm>
          <a:prstGeom prst="rect">
            <a:avLst/>
          </a:prstGeom>
          <a:noFill/>
        </p:spPr>
        <p:txBody>
          <a:bodyPr wrap="square" lIns="91428" tIns="45714" rIns="91428" bIns="45714" rtlCol="0">
            <a:spAutoFit/>
          </a:bodyPr>
          <a:lstStyle/>
          <a:p>
            <a:r>
              <a:rPr lang="vi-VN" sz="2400" dirty="0">
                <a:latin typeface="+mj-lt"/>
              </a:rPr>
              <a:t>Nói về một đồ dùng học tập của em.</a:t>
            </a:r>
          </a:p>
        </p:txBody>
      </p:sp>
      <p:pic>
        <p:nvPicPr>
          <p:cNvPr id="1026" name="Picture 2" descr="Hộp bút Uek chính ngạch size S | DeCorner - Toys and Home">
            <a:extLst>
              <a:ext uri="{FF2B5EF4-FFF2-40B4-BE49-F238E27FC236}">
                <a16:creationId xmlns:a16="http://schemas.microsoft.com/office/drawing/2014/main" id="{6D07B3AD-D461-4179-85F2-DEE7B20591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99" t="14223" r="32445" b="14666"/>
          <a:stretch/>
        </p:blipFill>
        <p:spPr bwMode="auto">
          <a:xfrm>
            <a:off x="5025342" y="682153"/>
            <a:ext cx="1160509" cy="20543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út Chì Staedtler 134 2B – Văn Phòng Xanh">
            <a:extLst>
              <a:ext uri="{FF2B5EF4-FFF2-40B4-BE49-F238E27FC236}">
                <a16:creationId xmlns:a16="http://schemas.microsoft.com/office/drawing/2014/main" id="{72A9DED5-5E37-4172-905F-468F5AC43E1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53200" y="6377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ẩy Campus Standard - ER-STA-20 | Tiki">
            <a:extLst>
              <a:ext uri="{FF2B5EF4-FFF2-40B4-BE49-F238E27FC236}">
                <a16:creationId xmlns:a16="http://schemas.microsoft.com/office/drawing/2014/main" id="{C10E6601-486A-4895-A44C-536FC913D46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369" b="94175" l="3689" r="98361">
                        <a14:foregroundMark x1="4508" y1="62136" x2="4508" y2="62136"/>
                        <a14:foregroundMark x1="31148" y1="89806" x2="31148" y2="89806"/>
                        <a14:foregroundMark x1="35656" y1="94175" x2="35656" y2="94175"/>
                        <a14:foregroundMark x1="72951" y1="51456" x2="72951" y2="51456"/>
                        <a14:foregroundMark x1="69262" y1="53398" x2="69262" y2="53398"/>
                        <a14:foregroundMark x1="64754" y1="57282" x2="64754" y2="57282"/>
                        <a14:foregroundMark x1="63115" y1="60194" x2="63115" y2="61650"/>
                        <a14:foregroundMark x1="59836" y1="64078" x2="59836" y2="64078"/>
                        <a14:foregroundMark x1="55328" y1="70874" x2="54918" y2="72330"/>
                        <a14:foregroundMark x1="51230" y1="75243" x2="51230" y2="75243"/>
                        <a14:foregroundMark x1="45082" y1="75728" x2="45082" y2="75728"/>
                        <a14:foregroundMark x1="98361" y1="27670" x2="98361" y2="27670"/>
                        <a14:foregroundMark x1="95082" y1="29612" x2="95082" y2="29612"/>
                        <a14:foregroundMark x1="88934" y1="36408" x2="78279" y2="40777"/>
                        <a14:foregroundMark x1="58607" y1="60680" x2="58607" y2="60680"/>
                        <a14:foregroundMark x1="98361" y1="29612" x2="98361" y2="29612"/>
                        <a14:foregroundMark x1="67623" y1="4369" x2="67623" y2="4369"/>
                        <a14:foregroundMark x1="72951" y1="35922" x2="72951" y2="35922"/>
                      </a14:backgroundRemoval>
                    </a14:imgEffect>
                  </a14:imgLayer>
                </a14:imgProps>
              </a:ext>
              <a:ext uri="{28A0092B-C50C-407E-A947-70E740481C1C}">
                <a14:useLocalDpi xmlns:a14="http://schemas.microsoft.com/office/drawing/2010/main" val="0"/>
              </a:ext>
            </a:extLst>
          </a:blip>
          <a:srcRect/>
          <a:stretch>
            <a:fillRect/>
          </a:stretch>
        </p:blipFill>
        <p:spPr bwMode="auto">
          <a:xfrm>
            <a:off x="163211" y="800344"/>
            <a:ext cx="1732753" cy="14628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ách giáo khoa Tiếng việt 2 tập 1,2 (Kết nối tri thức với cuộc sống)">
            <a:extLst>
              <a:ext uri="{FF2B5EF4-FFF2-40B4-BE49-F238E27FC236}">
                <a16:creationId xmlns:a16="http://schemas.microsoft.com/office/drawing/2014/main" id="{DFCC3D30-6808-4E02-8673-9779992FB0E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557" r="8319"/>
          <a:stretch/>
        </p:blipFill>
        <p:spPr bwMode="auto">
          <a:xfrm>
            <a:off x="2433157" y="819150"/>
            <a:ext cx="152924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2.bp.blogspot.com/-iZVJq4tyAjQ/WRTLjNiGUVI/AAAAAAAAAKQ/lhzD2r8vHQUznKvdBqGyuYYOf1ROTkdHwCLcB/s1600/got%2Bbut%2Bchi%2Bhinh%2Bcai%2Bc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04" y="3028950"/>
            <a:ext cx="1786992" cy="1786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f.shopee.vn/file/48175acc0b9f5e0b751359b627e538cd"/>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backgroundMark x1="58369" y1="54449" x2="58369" y2="54449"/>
                        <a14:backgroundMark x1="58898" y1="47352" x2="58898" y2="47352"/>
                        <a14:backgroundMark x1="56250" y1="41843" x2="56250" y2="41843"/>
                        <a14:backgroundMark x1="56568" y1="46822" x2="56568" y2="46822"/>
                        <a14:backgroundMark x1="58051" y1="51483" x2="58051" y2="51483"/>
                        <a14:backgroundMark x1="59534" y1="56780" x2="59534" y2="58263"/>
                        <a14:backgroundMark x1="57415" y1="60275" x2="57415" y2="60275"/>
                        <a14:backgroundMark x1="59746" y1="63242" x2="59746" y2="63242"/>
                        <a14:backgroundMark x1="58051" y1="60593" x2="58051" y2="60593"/>
                      </a14:backgroundRemoval>
                    </a14:imgEffect>
                  </a14:imgLayer>
                </a14:imgProps>
              </a:ext>
              <a:ext uri="{28A0092B-C50C-407E-A947-70E740481C1C}">
                <a14:useLocalDpi xmlns:a14="http://schemas.microsoft.com/office/drawing/2010/main" val="0"/>
              </a:ext>
            </a:extLst>
          </a:blip>
          <a:srcRect/>
          <a:stretch>
            <a:fillRect/>
          </a:stretch>
        </p:blipFill>
        <p:spPr bwMode="auto">
          <a:xfrm>
            <a:off x="4727760" y="2579428"/>
            <a:ext cx="2602361" cy="2602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zweb.dktcdn.net/thumb/grande/100/334/874/products/22561-3.jpg?v=15919305063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55220" y="2911028"/>
            <a:ext cx="1904914" cy="19049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s://cf.shopee.vn/file/542f64712b3a00bf386a25ac8acc5793"/>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2793" b="99219" l="9961" r="89844">
                        <a14:backgroundMark x1="38281" y1="37891" x2="38281" y2="37891"/>
                        <a14:backgroundMark x1="35059" y1="49023" x2="35059" y2="49023"/>
                        <a14:backgroundMark x1="34570" y1="53223" x2="34570" y2="53223"/>
                        <a14:backgroundMark x1="34570" y1="62012" x2="34570" y2="62012"/>
                        <a14:backgroundMark x1="34570" y1="64844" x2="34570" y2="64844"/>
                        <a14:backgroundMark x1="34570" y1="71777" x2="34570" y2="71777"/>
                        <a14:backgroundMark x1="33203" y1="77344" x2="33203" y2="77344"/>
                      </a14:backgroundRemoval>
                    </a14:imgEffect>
                  </a14:imgLayer>
                </a14:imgProps>
              </a:ext>
              <a:ext uri="{28A0092B-C50C-407E-A947-70E740481C1C}">
                <a14:useLocalDpi xmlns:a14="http://schemas.microsoft.com/office/drawing/2010/main" val="0"/>
              </a:ext>
            </a:extLst>
          </a:blip>
          <a:srcRect t="12403" r="67234"/>
          <a:stretch/>
        </p:blipFill>
        <p:spPr bwMode="auto">
          <a:xfrm>
            <a:off x="7101072" y="2579428"/>
            <a:ext cx="899928" cy="240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arn(inVertical)">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additive="base">
                                        <p:cTn id="17" dur="500" fill="hold"/>
                                        <p:tgtEl>
                                          <p:spTgt spid="1034"/>
                                        </p:tgtEl>
                                        <p:attrNameLst>
                                          <p:attrName>ppt_x</p:attrName>
                                        </p:attrNameLst>
                                      </p:cBhvr>
                                      <p:tavLst>
                                        <p:tav tm="0">
                                          <p:val>
                                            <p:strVal val="#ppt_x"/>
                                          </p:val>
                                        </p:tav>
                                        <p:tav tm="100000">
                                          <p:val>
                                            <p:strVal val="#ppt_x"/>
                                          </p:val>
                                        </p:tav>
                                      </p:tavLst>
                                    </p:anim>
                                    <p:anim calcmode="lin" valueType="num">
                                      <p:cBhvr additive="base">
                                        <p:cTn id="1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animEffect transition="in" filter="fade">
                                      <p:cBhvr>
                                        <p:cTn id="23" dur="1000"/>
                                        <p:tgtEl>
                                          <p:spTgt spid="1038"/>
                                        </p:tgtEl>
                                      </p:cBhvr>
                                    </p:animEffect>
                                    <p:anim calcmode="lin" valueType="num">
                                      <p:cBhvr>
                                        <p:cTn id="24" dur="1000" fill="hold"/>
                                        <p:tgtEl>
                                          <p:spTgt spid="1038"/>
                                        </p:tgtEl>
                                        <p:attrNameLst>
                                          <p:attrName>ppt_x</p:attrName>
                                        </p:attrNameLst>
                                      </p:cBhvr>
                                      <p:tavLst>
                                        <p:tav tm="0">
                                          <p:val>
                                            <p:strVal val="#ppt_x"/>
                                          </p:val>
                                        </p:tav>
                                        <p:tav tm="100000">
                                          <p:val>
                                            <p:strVal val="#ppt_x"/>
                                          </p:val>
                                        </p:tav>
                                      </p:tavLst>
                                    </p:anim>
                                    <p:anim calcmode="lin" valueType="num">
                                      <p:cBhvr>
                                        <p:cTn id="25"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63A42F-0EBC-4B5E-86C4-FEFADF29A570}"/>
              </a:ext>
            </a:extLst>
          </p:cNvPr>
          <p:cNvSpPr txBox="1"/>
          <p:nvPr/>
        </p:nvSpPr>
        <p:spPr>
          <a:xfrm>
            <a:off x="457200" y="209550"/>
            <a:ext cx="7772400" cy="461653"/>
          </a:xfrm>
          <a:prstGeom prst="rect">
            <a:avLst/>
          </a:prstGeom>
          <a:noFill/>
        </p:spPr>
        <p:txBody>
          <a:bodyPr wrap="square" lIns="91428" tIns="45714" rIns="91428" bIns="45714" rtlCol="0">
            <a:spAutoFit/>
          </a:bodyPr>
          <a:lstStyle/>
          <a:p>
            <a:r>
              <a:rPr lang="en-US" sz="2400" dirty="0"/>
              <a:t>Nhiệm vụ: </a:t>
            </a:r>
            <a:r>
              <a:rPr lang="en-US" sz="2400" i="1" dirty="0"/>
              <a:t>Trao đổi với bạn cùng bàn về nội dung </a:t>
            </a:r>
            <a:r>
              <a:rPr lang="en-US" sz="2400" i="1" dirty="0" smtClean="0"/>
              <a:t>sau: </a:t>
            </a:r>
            <a:endParaRPr lang="vi-VN" sz="2400" dirty="0"/>
          </a:p>
        </p:txBody>
      </p:sp>
      <p:sp>
        <p:nvSpPr>
          <p:cNvPr id="5" name="TextBox 4">
            <a:extLst>
              <a:ext uri="{FF2B5EF4-FFF2-40B4-BE49-F238E27FC236}">
                <a16:creationId xmlns:a16="http://schemas.microsoft.com/office/drawing/2014/main" id="{68EE6064-6BDC-45DF-81E1-A5FFD501488B}"/>
              </a:ext>
            </a:extLst>
          </p:cNvPr>
          <p:cNvSpPr txBox="1"/>
          <p:nvPr/>
        </p:nvSpPr>
        <p:spPr>
          <a:xfrm>
            <a:off x="1393135" y="1047750"/>
            <a:ext cx="5900530" cy="2677644"/>
          </a:xfrm>
          <a:prstGeom prst="rect">
            <a:avLst/>
          </a:prstGeom>
          <a:noFill/>
        </p:spPr>
        <p:txBody>
          <a:bodyPr wrap="square" lIns="91428" tIns="45714" rIns="91428" bIns="45714" rtlCol="0">
            <a:spAutoFit/>
          </a:bodyPr>
          <a:lstStyle/>
          <a:p>
            <a:r>
              <a:rPr lang="vi-VN" sz="2000" i="1" dirty="0"/>
              <a:t>+ Em muốn giới thiệu đồ dùng học tập nào? </a:t>
            </a:r>
            <a:endParaRPr lang="en-US" sz="2000" i="1" dirty="0"/>
          </a:p>
          <a:p>
            <a:endParaRPr lang="vi-VN" sz="2000" i="1" dirty="0"/>
          </a:p>
          <a:p>
            <a:r>
              <a:rPr lang="vi-VN" sz="2000" i="1" dirty="0"/>
              <a:t>+ Đồ vật đó có hình dạng, màu sắc như thế nào?</a:t>
            </a:r>
            <a:endParaRPr lang="en-US" sz="2000" i="1" dirty="0"/>
          </a:p>
          <a:p>
            <a:r>
              <a:rPr lang="vi-VN" sz="2000" i="1" dirty="0"/>
              <a:t> </a:t>
            </a:r>
            <a:endParaRPr lang="en-US" sz="2000" i="1" dirty="0"/>
          </a:p>
          <a:p>
            <a:r>
              <a:rPr lang="vi-VN" sz="2000" i="1" dirty="0"/>
              <a:t>+ Công dụng của đồ vật đó là gì? </a:t>
            </a:r>
            <a:endParaRPr lang="en-US" sz="2000" i="1" dirty="0"/>
          </a:p>
          <a:p>
            <a:endParaRPr lang="vi-VN" sz="2000" i="1" dirty="0"/>
          </a:p>
          <a:p>
            <a:r>
              <a:rPr lang="vi-VN" sz="2000" i="1" dirty="0"/>
              <a:t>+ Làm thế nào để bảo quản đồ vật đó? </a:t>
            </a:r>
          </a:p>
          <a:p>
            <a:r>
              <a:rPr lang="en-US" sz="2800" i="1" dirty="0"/>
              <a:t> </a:t>
            </a:r>
            <a:endParaRPr lang="vi-VN" sz="2800" i="1" dirty="0"/>
          </a:p>
        </p:txBody>
      </p:sp>
    </p:spTree>
    <p:extLst>
      <p:ext uri="{BB962C8B-B14F-4D97-AF65-F5344CB8AC3E}">
        <p14:creationId xmlns:p14="http://schemas.microsoft.com/office/powerpoint/2010/main" val="50114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43444" y="750094"/>
            <a:ext cx="2350875" cy="3648176"/>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685800">
              <a:defRPr/>
            </a:pPr>
            <a:endParaRPr lang="en-US" sz="1350">
              <a:solidFill>
                <a:prstClr val="white"/>
              </a:solidFill>
              <a:latin typeface="Calibri"/>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2766505" y="917135"/>
            <a:ext cx="5386203" cy="558375"/>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dirty="0">
                <a:solidFill>
                  <a:prstClr val="white"/>
                </a:solidFill>
                <a:latin typeface="Calibri"/>
              </a:rPr>
              <a:t>(1) </a:t>
            </a:r>
            <a:r>
              <a:rPr lang="en-US" dirty="0" smtClean="0">
                <a:solidFill>
                  <a:prstClr val="white"/>
                </a:solidFill>
                <a:latin typeface="Calibri"/>
              </a:rPr>
              <a:t>Giới thiệu đồ dùng học tập em có nó khi nào?</a:t>
            </a:r>
            <a:endParaRPr lang="en-US" dirty="0">
              <a:solidFill>
                <a:prstClr val="white"/>
              </a:solidFill>
              <a:latin typeface="Calibri"/>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6824" y="1179597"/>
            <a:ext cx="1928813" cy="2860509"/>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685800">
              <a:defRPr/>
            </a:pPr>
            <a:endParaRPr lang="en-US" sz="1350">
              <a:solidFill>
                <a:prstClr val="white"/>
              </a:solidFill>
              <a:latin typeface="Calibri"/>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50173" y="1427942"/>
            <a:ext cx="1143000" cy="2585323"/>
          </a:xfrm>
          <a:prstGeom prst="rect">
            <a:avLst/>
          </a:prstGeom>
          <a:noFill/>
        </p:spPr>
        <p:txBody>
          <a:bodyPr wrap="square" rtlCol="0">
            <a:spAutoFit/>
          </a:bodyPr>
          <a:lstStyle/>
          <a:p>
            <a:pPr defTabSz="685800">
              <a:defRPr/>
            </a:pPr>
            <a:r>
              <a:rPr lang="en-US" sz="2700" b="1" dirty="0" smtClean="0">
                <a:solidFill>
                  <a:prstClr val="white"/>
                </a:solidFill>
                <a:latin typeface="Times New Roman" panose="02020603050405020304" pitchFamily="18" charset="0"/>
                <a:cs typeface="Times New Roman" panose="02020603050405020304" pitchFamily="18" charset="0"/>
              </a:rPr>
              <a:t>Giới thiệu về đồ dùng học tập</a:t>
            </a:r>
            <a:endParaRPr lang="en-US" sz="2700" b="1" dirty="0">
              <a:solidFill>
                <a:prstClr val="white"/>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2870413" y="2741016"/>
            <a:ext cx="5286191" cy="51440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dirty="0">
                <a:solidFill>
                  <a:prstClr val="white"/>
                </a:solidFill>
                <a:latin typeface="Calibri"/>
              </a:rPr>
              <a:t>(3) </a:t>
            </a:r>
            <a:r>
              <a:rPr lang="en-US" dirty="0" smtClean="0">
                <a:solidFill>
                  <a:prstClr val="white"/>
                </a:solidFill>
                <a:latin typeface="Calibri"/>
              </a:rPr>
              <a:t>Công dụng của đồ dùng học tập đó? </a:t>
            </a:r>
            <a:endParaRPr lang="en-US" dirty="0">
              <a:solidFill>
                <a:prstClr val="white"/>
              </a:solidFill>
              <a:latin typeface="Calibri"/>
            </a:endParaRPr>
          </a:p>
        </p:txBody>
      </p:sp>
      <p:sp>
        <p:nvSpPr>
          <p:cNvPr id="31" name="Rectangle: Rounded Corners 30">
            <a:extLst>
              <a:ext uri="{FF2B5EF4-FFF2-40B4-BE49-F238E27FC236}">
                <a16:creationId xmlns:a16="http://schemas.microsoft.com/office/drawing/2014/main" id="{B2277215-3ED4-41ED-B572-0DE8CA17A5D7}"/>
              </a:ext>
            </a:extLst>
          </p:cNvPr>
          <p:cNvSpPr/>
          <p:nvPr/>
        </p:nvSpPr>
        <p:spPr>
          <a:xfrm>
            <a:off x="2816511" y="3699329"/>
            <a:ext cx="5286191" cy="508989"/>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US" dirty="0">
                <a:solidFill>
                  <a:prstClr val="white"/>
                </a:solidFill>
                <a:latin typeface="Calibri"/>
              </a:rPr>
              <a:t>(4) </a:t>
            </a:r>
            <a:r>
              <a:rPr lang="en-US" dirty="0" smtClean="0">
                <a:solidFill>
                  <a:prstClr val="white"/>
                </a:solidFill>
                <a:latin typeface="Calibri"/>
              </a:rPr>
              <a:t>Thái độ </a:t>
            </a:r>
            <a:r>
              <a:rPr lang="en-US" dirty="0">
                <a:solidFill>
                  <a:prstClr val="white"/>
                </a:solidFill>
                <a:latin typeface="Calibri"/>
              </a:rPr>
              <a:t>của em với đồ </a:t>
            </a:r>
            <a:r>
              <a:rPr lang="en-US" dirty="0" smtClean="0">
                <a:solidFill>
                  <a:prstClr val="white"/>
                </a:solidFill>
                <a:latin typeface="Calibri"/>
              </a:rPr>
              <a:t>dùng học tập đó.</a:t>
            </a:r>
            <a:endParaRPr lang="en-US" dirty="0">
              <a:solidFill>
                <a:prstClr val="white"/>
              </a:solidFill>
              <a:latin typeface="Calibri"/>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971231" y="84152"/>
            <a:ext cx="6191570" cy="957998"/>
            <a:chOff x="238537" y="232458"/>
            <a:chExt cx="9107368" cy="116955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8623625" cy="1169551"/>
            </a:xfrm>
            <a:prstGeom prst="rect">
              <a:avLst/>
            </a:prstGeom>
            <a:noFill/>
          </p:spPr>
          <p:txBody>
            <a:bodyPr wrap="square" rtlCol="0">
              <a:spAutoFit/>
            </a:bodyPr>
            <a:lstStyle/>
            <a:p>
              <a:pPr defTabSz="685800">
                <a:defRPr/>
              </a:pPr>
              <a:r>
                <a:rPr lang="en-US" sz="2700" b="1" dirty="0">
                  <a:solidFill>
                    <a:srgbClr val="008200"/>
                  </a:solidFill>
                  <a:latin typeface="Times New Roman" panose="02020603050405020304" pitchFamily="18" charset="0"/>
                  <a:cs typeface="Times New Roman" panose="02020603050405020304" pitchFamily="18" charset="0"/>
                </a:rPr>
                <a:t> </a:t>
              </a:r>
              <a:r>
                <a:rPr lang="en-US" sz="2400" b="1" dirty="0">
                  <a:solidFill>
                    <a:srgbClr val="008200"/>
                  </a:solidFill>
                  <a:latin typeface="Times New Roman" panose="02020603050405020304" pitchFamily="18" charset="0"/>
                  <a:cs typeface="Times New Roman" panose="02020603050405020304" pitchFamily="18" charset="0"/>
                </a:rPr>
                <a:t>Viết 3 – </a:t>
              </a:r>
              <a:r>
                <a:rPr lang="en-US" sz="2400" b="1" dirty="0" smtClean="0">
                  <a:solidFill>
                    <a:srgbClr val="008200"/>
                  </a:solidFill>
                  <a:latin typeface="Times New Roman" panose="02020603050405020304" pitchFamily="18" charset="0"/>
                  <a:cs typeface="Times New Roman" panose="02020603050405020304" pitchFamily="18" charset="0"/>
                </a:rPr>
                <a:t>5 câu giới thiệu về đồ dùng học tập em đã nói ở trên</a:t>
              </a:r>
              <a:endParaRPr lang="vi-VN" sz="2400" b="1" dirty="0">
                <a:solidFill>
                  <a:srgbClr val="00820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488097"/>
              <a:ext cx="54863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700" b="1" dirty="0">
                  <a:solidFill>
                    <a:prstClr val="white"/>
                  </a:solidFill>
                  <a:latin typeface="Times New Roman" panose="02020603050405020304" pitchFamily="18" charset="0"/>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2870414" y="1813103"/>
            <a:ext cx="5386203" cy="558375"/>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dirty="0">
                <a:solidFill>
                  <a:prstClr val="white"/>
                </a:solidFill>
                <a:latin typeface="Calibri"/>
              </a:rPr>
              <a:t>(2) </a:t>
            </a:r>
            <a:r>
              <a:rPr lang="en-US" dirty="0" smtClean="0">
                <a:solidFill>
                  <a:prstClr val="white"/>
                </a:solidFill>
                <a:latin typeface="Calibri"/>
              </a:rPr>
              <a:t>Giới thiệu về đặc điểm của đồ dùng học tập đó.</a:t>
            </a:r>
          </a:p>
          <a:p>
            <a:pPr algn="ctr" defTabSz="685800">
              <a:defRPr/>
            </a:pPr>
            <a:r>
              <a:rPr lang="en-US" dirty="0" smtClean="0">
                <a:solidFill>
                  <a:prstClr val="white"/>
                </a:solidFill>
                <a:latin typeface="Calibri"/>
              </a:rPr>
              <a:t>(màu sắc, hình dáng, ...)</a:t>
            </a:r>
            <a:endParaRPr lang="en-US" dirty="0">
              <a:solidFill>
                <a:prstClr val="white"/>
              </a:solidFill>
              <a:latin typeface="Calibri"/>
            </a:endParaRPr>
          </a:p>
        </p:txBody>
      </p:sp>
    </p:spTree>
    <p:extLst>
      <p:ext uri="{BB962C8B-B14F-4D97-AF65-F5344CB8AC3E}">
        <p14:creationId xmlns:p14="http://schemas.microsoft.com/office/powerpoint/2010/main" val="323238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3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43444" y="750094"/>
            <a:ext cx="2350875" cy="3648176"/>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685800">
              <a:defRPr/>
            </a:pPr>
            <a:endParaRPr lang="en-US" sz="1350">
              <a:solidFill>
                <a:prstClr val="white"/>
              </a:solidFill>
              <a:latin typeface="Calibri"/>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2172636" y="622396"/>
            <a:ext cx="2602033" cy="843954"/>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dirty="0">
                <a:solidFill>
                  <a:prstClr val="white"/>
                </a:solidFill>
                <a:latin typeface="Calibri"/>
              </a:rPr>
              <a:t>(1) </a:t>
            </a:r>
            <a:r>
              <a:rPr lang="en-US" dirty="0" smtClean="0">
                <a:solidFill>
                  <a:prstClr val="white"/>
                </a:solidFill>
                <a:latin typeface="Calibri"/>
              </a:rPr>
              <a:t>Giới thiệu đồ dùng học tập em có nó khi nào?</a:t>
            </a:r>
            <a:endParaRPr lang="en-US" dirty="0">
              <a:solidFill>
                <a:prstClr val="white"/>
              </a:solidFill>
              <a:latin typeface="Calibri"/>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6824" y="1179597"/>
            <a:ext cx="1928813" cy="2860509"/>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685800">
              <a:defRPr/>
            </a:pPr>
            <a:endParaRPr lang="en-US" sz="1350">
              <a:solidFill>
                <a:prstClr val="white"/>
              </a:solidFill>
              <a:latin typeface="Calibri"/>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50173" y="1427942"/>
            <a:ext cx="1143000" cy="2585323"/>
          </a:xfrm>
          <a:prstGeom prst="rect">
            <a:avLst/>
          </a:prstGeom>
          <a:noFill/>
        </p:spPr>
        <p:txBody>
          <a:bodyPr wrap="square" rtlCol="0">
            <a:spAutoFit/>
          </a:bodyPr>
          <a:lstStyle/>
          <a:p>
            <a:pPr defTabSz="685800">
              <a:defRPr/>
            </a:pPr>
            <a:r>
              <a:rPr lang="en-US" sz="2700" b="1" dirty="0" smtClean="0">
                <a:solidFill>
                  <a:prstClr val="white"/>
                </a:solidFill>
                <a:latin typeface="Times New Roman" panose="02020603050405020304" pitchFamily="18" charset="0"/>
                <a:cs typeface="Times New Roman" panose="02020603050405020304" pitchFamily="18" charset="0"/>
              </a:rPr>
              <a:t>Giới thiệu về đồ dùng học tập</a:t>
            </a:r>
            <a:endParaRPr lang="en-US" sz="2700" b="1" dirty="0">
              <a:solidFill>
                <a:prstClr val="white"/>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2333455" y="2894628"/>
            <a:ext cx="2416969" cy="96285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dirty="0">
                <a:solidFill>
                  <a:prstClr val="white"/>
                </a:solidFill>
                <a:latin typeface="Calibri"/>
              </a:rPr>
              <a:t>(3) </a:t>
            </a:r>
            <a:r>
              <a:rPr lang="en-US" dirty="0" smtClean="0">
                <a:solidFill>
                  <a:prstClr val="white"/>
                </a:solidFill>
                <a:latin typeface="Calibri"/>
              </a:rPr>
              <a:t>Công dụng của đồ dùng học tập đó? </a:t>
            </a:r>
            <a:endParaRPr lang="en-US" dirty="0">
              <a:solidFill>
                <a:prstClr val="white"/>
              </a:solidFill>
              <a:latin typeface="Calibri"/>
            </a:endParaRPr>
          </a:p>
        </p:txBody>
      </p:sp>
      <p:sp>
        <p:nvSpPr>
          <p:cNvPr id="31" name="Rectangle: Rounded Corners 30">
            <a:extLst>
              <a:ext uri="{FF2B5EF4-FFF2-40B4-BE49-F238E27FC236}">
                <a16:creationId xmlns:a16="http://schemas.microsoft.com/office/drawing/2014/main" id="{B2277215-3ED4-41ED-B572-0DE8CA17A5D7}"/>
              </a:ext>
            </a:extLst>
          </p:cNvPr>
          <p:cNvSpPr/>
          <p:nvPr/>
        </p:nvSpPr>
        <p:spPr>
          <a:xfrm>
            <a:off x="2172637" y="3976854"/>
            <a:ext cx="2602032" cy="88089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US" dirty="0">
                <a:solidFill>
                  <a:prstClr val="white"/>
                </a:solidFill>
                <a:latin typeface="Calibri"/>
              </a:rPr>
              <a:t>(4) </a:t>
            </a:r>
            <a:r>
              <a:rPr lang="en-US" dirty="0" smtClean="0">
                <a:solidFill>
                  <a:prstClr val="white"/>
                </a:solidFill>
                <a:latin typeface="Calibri"/>
              </a:rPr>
              <a:t>Thái độ </a:t>
            </a:r>
            <a:r>
              <a:rPr lang="en-US" dirty="0">
                <a:solidFill>
                  <a:prstClr val="white"/>
                </a:solidFill>
                <a:latin typeface="Calibri"/>
              </a:rPr>
              <a:t>của em với đồ </a:t>
            </a:r>
            <a:r>
              <a:rPr lang="en-US" dirty="0" smtClean="0">
                <a:solidFill>
                  <a:prstClr val="white"/>
                </a:solidFill>
                <a:latin typeface="Calibri"/>
              </a:rPr>
              <a:t>dùng học tập đó.</a:t>
            </a:r>
            <a:endParaRPr lang="en-US" dirty="0">
              <a:solidFill>
                <a:prstClr val="white"/>
              </a:solidFill>
              <a:latin typeface="Calibri"/>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971231" y="84152"/>
            <a:ext cx="7258369" cy="658797"/>
            <a:chOff x="238537" y="232458"/>
            <a:chExt cx="10676555" cy="804279"/>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192812" cy="563614"/>
            </a:xfrm>
            <a:prstGeom prst="rect">
              <a:avLst/>
            </a:prstGeom>
            <a:noFill/>
          </p:spPr>
          <p:txBody>
            <a:bodyPr wrap="square" rtlCol="0">
              <a:spAutoFit/>
            </a:bodyPr>
            <a:lstStyle/>
            <a:p>
              <a:pPr defTabSz="685800">
                <a:defRPr/>
              </a:pPr>
              <a:r>
                <a:rPr lang="en-US" sz="2400" b="1" dirty="0">
                  <a:solidFill>
                    <a:srgbClr val="008200"/>
                  </a:solidFill>
                  <a:latin typeface="Times New Roman" panose="02020603050405020304" pitchFamily="18" charset="0"/>
                  <a:cs typeface="Times New Roman" panose="02020603050405020304" pitchFamily="18" charset="0"/>
                </a:rPr>
                <a:t> </a:t>
              </a:r>
              <a:r>
                <a:rPr lang="en-US" sz="2000" b="1" dirty="0">
                  <a:solidFill>
                    <a:srgbClr val="008200"/>
                  </a:solidFill>
                  <a:latin typeface="Times New Roman" panose="02020603050405020304" pitchFamily="18" charset="0"/>
                  <a:cs typeface="Times New Roman" panose="02020603050405020304" pitchFamily="18" charset="0"/>
                </a:rPr>
                <a:t>Viết 3 – </a:t>
              </a:r>
              <a:r>
                <a:rPr lang="en-US" sz="2000" b="1" dirty="0" smtClean="0">
                  <a:solidFill>
                    <a:srgbClr val="008200"/>
                  </a:solidFill>
                  <a:latin typeface="Times New Roman" panose="02020603050405020304" pitchFamily="18" charset="0"/>
                  <a:cs typeface="Times New Roman" panose="02020603050405020304" pitchFamily="18" charset="0"/>
                </a:rPr>
                <a:t>5 câu giới thiệu về đồ dùng học tập em đã nói ở trên</a:t>
              </a:r>
              <a:endParaRPr lang="vi-VN" sz="2000" b="1" dirty="0">
                <a:solidFill>
                  <a:srgbClr val="00820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488097"/>
              <a:ext cx="54863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700" b="1" dirty="0">
                  <a:solidFill>
                    <a:prstClr val="white"/>
                  </a:solidFill>
                  <a:latin typeface="Times New Roman" panose="02020603050405020304" pitchFamily="18" charset="0"/>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2357700" y="1709650"/>
            <a:ext cx="2416969" cy="999799"/>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dirty="0">
                <a:solidFill>
                  <a:prstClr val="white"/>
                </a:solidFill>
                <a:latin typeface="Calibri"/>
              </a:rPr>
              <a:t>(2) </a:t>
            </a:r>
            <a:r>
              <a:rPr lang="en-US" dirty="0" smtClean="0">
                <a:solidFill>
                  <a:prstClr val="white"/>
                </a:solidFill>
                <a:latin typeface="Calibri"/>
              </a:rPr>
              <a:t>Giới thiệu về đặc điểm của đồ dùng học tập đó.</a:t>
            </a:r>
          </a:p>
        </p:txBody>
      </p:sp>
    </p:spTree>
    <p:controls>
      <mc:AlternateContent xmlns:mc="http://schemas.openxmlformats.org/markup-compatibility/2006">
        <mc:Choice xmlns:v="urn:schemas-microsoft-com:vml" Requires="v">
          <p:control spid="3082" name="TextBox1" r:id="rId2" imgW="4238640" imgH="905040"/>
        </mc:Choice>
        <mc:Fallback>
          <p:control name="TextBox1" r:id="rId2" imgW="4238640" imgH="905040">
            <p:pic>
              <p:nvPicPr>
                <p:cNvPr id="17"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4828094" y="603258"/>
                  <a:ext cx="4239706" cy="901692"/>
                </a:xfrm>
                <a:prstGeom prst="rect">
                  <a:avLst/>
                </a:prstGeom>
              </p:spPr>
            </p:pic>
          </p:control>
        </mc:Fallback>
      </mc:AlternateContent>
      <mc:AlternateContent xmlns:mc="http://schemas.openxmlformats.org/markup-compatibility/2006">
        <mc:Choice xmlns:v="urn:schemas-microsoft-com:vml" Requires="v">
          <p:control spid="3083" name="TextBox2" r:id="rId3" imgW="4238640" imgH="1123920"/>
        </mc:Choice>
        <mc:Fallback>
          <p:control name="TextBox2" r:id="rId3" imgW="4238640" imgH="1123920">
            <p:pic>
              <p:nvPicPr>
                <p:cNvPr id="18" name="TextBox2">
                  <a:extLst>
                    <a:ext uri="{FF2B5EF4-FFF2-40B4-BE49-F238E27FC236}">
                      <a16:creationId xmlns:a16="http://schemas.microsoft.com/office/drawing/2014/main" id="{64689E19-0BDB-4A7B-BBB9-7DE2E47BBFCF}"/>
                    </a:ext>
                  </a:extLst>
                </p:cNvPr>
                <p:cNvPicPr>
                  <a:picLocks/>
                </p:cNvPicPr>
                <p:nvPr/>
              </p:nvPicPr>
              <p:blipFill>
                <a:blip r:embed="rId8"/>
                <a:stretch>
                  <a:fillRect/>
                </a:stretch>
              </p:blipFill>
              <p:spPr>
                <a:xfrm>
                  <a:off x="4835329" y="1657350"/>
                  <a:ext cx="4239706" cy="1119293"/>
                </a:xfrm>
                <a:prstGeom prst="rect">
                  <a:avLst/>
                </a:prstGeom>
              </p:spPr>
            </p:pic>
          </p:control>
        </mc:Fallback>
      </mc:AlternateContent>
      <mc:AlternateContent xmlns:mc="http://schemas.openxmlformats.org/markup-compatibility/2006">
        <mc:Choice xmlns:v="urn:schemas-microsoft-com:vml" Requires="v">
          <p:control spid="3084" name="TextBox3" r:id="rId4" imgW="4238640" imgH="838080"/>
        </mc:Choice>
        <mc:Fallback>
          <p:control name="TextBox3" r:id="rId4" imgW="4238640" imgH="838080">
            <p:pic>
              <p:nvPicPr>
                <p:cNvPr id="19" name="TextBox3">
                  <a:extLst>
                    <a:ext uri="{FF2B5EF4-FFF2-40B4-BE49-F238E27FC236}">
                      <a16:creationId xmlns:a16="http://schemas.microsoft.com/office/drawing/2014/main" id="{64689E19-0BDB-4A7B-BBB9-7DE2E47BBFCF}"/>
                    </a:ext>
                  </a:extLst>
                </p:cNvPr>
                <p:cNvPicPr>
                  <a:picLocks/>
                </p:cNvPicPr>
                <p:nvPr/>
              </p:nvPicPr>
              <p:blipFill>
                <a:blip r:embed="rId9"/>
                <a:stretch>
                  <a:fillRect/>
                </a:stretch>
              </p:blipFill>
              <p:spPr>
                <a:xfrm>
                  <a:off x="4835329" y="2952750"/>
                  <a:ext cx="4239706" cy="838200"/>
                </a:xfrm>
                <a:prstGeom prst="rect">
                  <a:avLst/>
                </a:prstGeom>
              </p:spPr>
            </p:pic>
          </p:control>
        </mc:Fallback>
      </mc:AlternateContent>
      <mc:AlternateContent xmlns:mc="http://schemas.openxmlformats.org/markup-compatibility/2006">
        <mc:Choice xmlns:v="urn:schemas-microsoft-com:vml" Requires="v">
          <p:control spid="3085" name="TextBox4" r:id="rId5" imgW="4238640" imgH="942840"/>
        </mc:Choice>
        <mc:Fallback>
          <p:control name="TextBox4" r:id="rId5" imgW="4238640" imgH="942840">
            <p:pic>
              <p:nvPicPr>
                <p:cNvPr id="20" name="TextBox4">
                  <a:extLst>
                    <a:ext uri="{FF2B5EF4-FFF2-40B4-BE49-F238E27FC236}">
                      <a16:creationId xmlns:a16="http://schemas.microsoft.com/office/drawing/2014/main" id="{64689E19-0BDB-4A7B-BBB9-7DE2E47BBFCF}"/>
                    </a:ext>
                  </a:extLst>
                </p:cNvPr>
                <p:cNvPicPr>
                  <a:picLocks/>
                </p:cNvPicPr>
                <p:nvPr/>
              </p:nvPicPr>
              <p:blipFill>
                <a:blip r:embed="rId10"/>
                <a:stretch>
                  <a:fillRect/>
                </a:stretch>
              </p:blipFill>
              <p:spPr>
                <a:xfrm>
                  <a:off x="4835329" y="3943350"/>
                  <a:ext cx="4239706" cy="944651"/>
                </a:xfrm>
                <a:prstGeom prst="rect">
                  <a:avLst/>
                </a:prstGeom>
              </p:spPr>
            </p:pic>
          </p:control>
        </mc:Fallback>
      </mc:AlternateContent>
    </p:controls>
    <p:extLst>
      <p:ext uri="{BB962C8B-B14F-4D97-AF65-F5344CB8AC3E}">
        <p14:creationId xmlns:p14="http://schemas.microsoft.com/office/powerpoint/2010/main" val="75318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3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852315" y="387673"/>
            <a:ext cx="6379759" cy="3166019"/>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a:endParaRPr>
          </a:p>
        </p:txBody>
      </p:sp>
      <p:sp>
        <p:nvSpPr>
          <p:cNvPr id="2" name="Rectangle 1"/>
          <p:cNvSpPr/>
          <p:nvPr/>
        </p:nvSpPr>
        <p:spPr>
          <a:xfrm>
            <a:off x="1131007" y="819150"/>
            <a:ext cx="5822373" cy="2535566"/>
          </a:xfrm>
          <a:prstGeom prst="rect">
            <a:avLst/>
          </a:prstGeom>
        </p:spPr>
        <p:txBody>
          <a:bodyPr wrap="square">
            <a:spAutoFit/>
          </a:bodyPr>
          <a:lstStyle/>
          <a:p>
            <a:pPr algn="just" defTabSz="685800">
              <a:lnSpc>
                <a:spcPct val="150000"/>
              </a:lnSpc>
            </a:pPr>
            <a:r>
              <a:rPr lang="vi-VN" b="1" dirty="0">
                <a:solidFill>
                  <a:srgbClr val="002060"/>
                </a:solidFill>
                <a:latin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Nhân dịp sinh nhật,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mẹ mua cho em một chiếc bút </a:t>
            </a:r>
            <a:r>
              <a:rPr lang="vi-VN" dirty="0" smtClean="0">
                <a:latin typeface="Times New Roman" panose="02020603050405020304" pitchFamily="18" charset="0"/>
                <a:cs typeface="Times New Roman" panose="02020603050405020304" pitchFamily="18" charset="0"/>
              </a:rPr>
              <a:t>mực</a:t>
            </a:r>
            <a:r>
              <a:rPr lang="en-US" dirty="0" smtClean="0">
                <a:latin typeface="Times New Roman" panose="02020603050405020304" pitchFamily="18" charset="0"/>
                <a:cs typeface="Times New Roman" panose="02020603050405020304" pitchFamily="18" charset="0"/>
              </a:rPr>
              <a:t> rất đẹp</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Chiếc bút mực dài khoảng 15 cm. </a:t>
            </a:r>
            <a:r>
              <a:rPr lang="vi-VN" dirty="0" smtClean="0">
                <a:latin typeface="Times New Roman" panose="02020603050405020304" pitchFamily="18" charset="0"/>
                <a:cs typeface="Times New Roman" panose="02020603050405020304" pitchFamily="18" charset="0"/>
              </a:rPr>
              <a:t>Bên </a:t>
            </a:r>
            <a:r>
              <a:rPr lang="vi-VN" dirty="0">
                <a:latin typeface="Times New Roman" panose="02020603050405020304" pitchFamily="18" charset="0"/>
                <a:cs typeface="Times New Roman" panose="02020603050405020304" pitchFamily="18" charset="0"/>
              </a:rPr>
              <a:t>ngoài chiếc bút được làm bằng </a:t>
            </a:r>
            <a:r>
              <a:rPr lang="vi-VN" dirty="0" smtClean="0">
                <a:latin typeface="Times New Roman" panose="02020603050405020304" pitchFamily="18" charset="0"/>
                <a:cs typeface="Times New Roman" panose="02020603050405020304" pitchFamily="18" charset="0"/>
              </a:rPr>
              <a:t>nhựa</a:t>
            </a:r>
            <a:r>
              <a:rPr lang="en-US" dirty="0" smtClean="0">
                <a:latin typeface="Times New Roman" panose="02020603050405020304" pitchFamily="18" charset="0"/>
                <a:cs typeface="Times New Roman" panose="02020603050405020304" pitchFamily="18" charset="0"/>
              </a:rPr>
              <a:t>, màu hồng rất dễ thương.</a:t>
            </a:r>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trong là ruột bút có ống bơm </a:t>
            </a:r>
            <a:r>
              <a:rPr lang="vi-VN" dirty="0" smtClean="0">
                <a:latin typeface="Times New Roman" panose="02020603050405020304" pitchFamily="18" charset="0"/>
                <a:cs typeface="Times New Roman" panose="02020603050405020304" pitchFamily="18" charset="0"/>
              </a:rPr>
              <a:t>mực.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Ngòi </a:t>
            </a:r>
            <a:r>
              <a:rPr lang="vi-VN" dirty="0">
                <a:latin typeface="Times New Roman" panose="02020603050405020304" pitchFamily="18" charset="0"/>
                <a:cs typeface="Times New Roman" panose="02020603050405020304" pitchFamily="18" charset="0"/>
              </a:rPr>
              <a:t>bút làm bằng thép, mảnh mai. Chiếc bút giúp em rèn luyện viết chữ đẹp hơn</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Em rất thích chiếc bút này và sẽ giữ gìn nó thật cẩn thận.</a:t>
            </a:r>
            <a:endParaRPr lang="en-US" dirty="0">
              <a:solidFill>
                <a:prstClr val="black"/>
              </a:solidFill>
              <a:latin typeface="Times New Roman" panose="02020603050405020304" pitchFamily="18" charset="0"/>
              <a:cs typeface="Times New Roman" panose="02020603050405020304" pitchFamily="18" charset="0"/>
            </a:endParaRPr>
          </a:p>
        </p:txBody>
      </p:sp>
      <p:pic>
        <p:nvPicPr>
          <p:cNvPr id="5" name="Picture 6" descr="http://bizweb.dktcdn.net/thumb/grande/100/334/874/products/22561-3.jpg?v=1591930506377"/>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33" b="90000" l="10000" r="90000"/>
                    </a14:imgEffect>
                  </a14:imgLayer>
                </a14:imgProps>
              </a:ext>
              <a:ext uri="{28A0092B-C50C-407E-A947-70E740481C1C}">
                <a14:useLocalDpi xmlns:a14="http://schemas.microsoft.com/office/drawing/2010/main" val="0"/>
              </a:ext>
            </a:extLst>
          </a:blip>
          <a:srcRect/>
          <a:stretch>
            <a:fillRect/>
          </a:stretch>
        </p:blipFill>
        <p:spPr bwMode="auto">
          <a:xfrm>
            <a:off x="6939525" y="2235047"/>
            <a:ext cx="2101982" cy="243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4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D3CC1B0A-C0FA-42BB-A0DE-B9410B95EBD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00050" y="-9798"/>
            <a:ext cx="9658350" cy="5153297"/>
          </a:xfrm>
          <a:prstGeom prst="rect">
            <a:avLst/>
          </a:prstGeom>
        </p:spPr>
      </p:pic>
      <p:sp>
        <p:nvSpPr>
          <p:cNvPr id="3" name="TextBox 2">
            <a:extLst>
              <a:ext uri="{FF2B5EF4-FFF2-40B4-BE49-F238E27FC236}">
                <a16:creationId xmlns:a16="http://schemas.microsoft.com/office/drawing/2014/main" id="{78355F66-A617-4373-9B18-F16044AF01D7}"/>
              </a:ext>
            </a:extLst>
          </p:cNvPr>
          <p:cNvSpPr txBox="1"/>
          <p:nvPr/>
        </p:nvSpPr>
        <p:spPr>
          <a:xfrm>
            <a:off x="3352800" y="1657350"/>
            <a:ext cx="2325689" cy="646331"/>
          </a:xfrm>
          <a:prstGeom prst="rect">
            <a:avLst/>
          </a:prstGeom>
          <a:noFill/>
        </p:spPr>
        <p:txBody>
          <a:bodyPr wrap="square" rtlCol="0">
            <a:spAutoFit/>
          </a:bodyPr>
          <a:lstStyle/>
          <a:p>
            <a:r>
              <a:rPr lang="en-US" sz="3600" b="1" dirty="0" smtClean="0">
                <a:solidFill>
                  <a:srgbClr val="FFFF00"/>
                </a:solidFill>
              </a:rPr>
              <a:t>TẠM BIỆT</a:t>
            </a:r>
            <a:endParaRPr lang="en-US" sz="3600" b="1" dirty="0">
              <a:solidFill>
                <a:srgbClr val="FFFF00"/>
              </a:solidFill>
            </a:endParaRPr>
          </a:p>
        </p:txBody>
      </p:sp>
    </p:spTree>
    <p:extLst>
      <p:ext uri="{BB962C8B-B14F-4D97-AF65-F5344CB8AC3E}">
        <p14:creationId xmlns:p14="http://schemas.microsoft.com/office/powerpoint/2010/main" val="2741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8C149E28F3D4DBE962F16673739C2" ma:contentTypeVersion="2" ma:contentTypeDescription="Create a new document." ma:contentTypeScope="" ma:versionID="ca5b18eed23c1afd6f4fe60fe12dbbd4">
  <xsd:schema xmlns:xsd="http://www.w3.org/2001/XMLSchema" xmlns:xs="http://www.w3.org/2001/XMLSchema" xmlns:p="http://schemas.microsoft.com/office/2006/metadata/properties" xmlns:ns2="8c6cfe4c-d892-4354-bad1-555815a658c4" targetNamespace="http://schemas.microsoft.com/office/2006/metadata/properties" ma:root="true" ma:fieldsID="9aade71de4eb6a827de82e63fca38322" ns2:_="">
    <xsd:import namespace="8c6cfe4c-d892-4354-bad1-555815a658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cfe4c-d892-4354-bad1-555815a65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198B73-539D-4EBD-86C3-55485BAC0C9F}">
  <ds:schemaRefs>
    <ds:schemaRef ds:uri="http://schemas.microsoft.com/sharepoint/v3/contenttype/forms"/>
  </ds:schemaRefs>
</ds:datastoreItem>
</file>

<file path=customXml/itemProps2.xml><?xml version="1.0" encoding="utf-8"?>
<ds:datastoreItem xmlns:ds="http://schemas.openxmlformats.org/officeDocument/2006/customXml" ds:itemID="{98A6181E-C2BC-42D5-828B-D432EEF972D6}">
  <ds:schemaRefs>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8c6cfe4c-d892-4354-bad1-555815a658c4"/>
    <ds:schemaRef ds:uri="http://purl.org/dc/dcmitype/"/>
  </ds:schemaRefs>
</ds:datastoreItem>
</file>

<file path=customXml/itemProps3.xml><?xml version="1.0" encoding="utf-8"?>
<ds:datastoreItem xmlns:ds="http://schemas.openxmlformats.org/officeDocument/2006/customXml" ds:itemID="{EEE0C6B7-C428-41D5-8B33-4E03063B1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cfe4c-d892-4354-bad1-555815a65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1438</TotalTime>
  <Words>327</Words>
  <Application>Microsoft Office PowerPoint</Application>
  <PresentationFormat>On-screen Show (16:9)</PresentationFormat>
  <Paragraphs>39</Paragraphs>
  <Slides>9</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9</vt:i4>
      </vt:variant>
    </vt:vector>
  </HeadingPairs>
  <TitlesOfParts>
    <vt:vector size="23" baseType="lpstr">
      <vt:lpstr>宋体</vt:lpstr>
      <vt:lpstr>Arial</vt:lpstr>
      <vt:lpstr>Arial Rounded MT Bold</vt:lpstr>
      <vt:lpstr>Calibri</vt:lpstr>
      <vt:lpstr>Calibri Light</vt:lpstr>
      <vt:lpstr>等线</vt:lpstr>
      <vt:lpstr>Times New Roman</vt:lpstr>
      <vt:lpstr>UVN Ly Do</vt:lpstr>
      <vt:lpstr>Wide Latin</vt:lpstr>
      <vt:lpstr>小考拉体</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308</cp:revision>
  <dcterms:created xsi:type="dcterms:W3CDTF">2020-12-08T15:48:47Z</dcterms:created>
  <dcterms:modified xsi:type="dcterms:W3CDTF">2022-04-01T03:13:51Z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0x01010047B8C149E28F3D4DBE962F16673739C2</vt:lpwstr>
  </property>
</Properties>
</file>