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4" r:id="rId2"/>
    <p:sldId id="257" r:id="rId3"/>
    <p:sldId id="258" r:id="rId4"/>
    <p:sldId id="270" r:id="rId5"/>
    <p:sldId id="282" r:id="rId6"/>
    <p:sldId id="335" r:id="rId7"/>
    <p:sldId id="2007577222" r:id="rId8"/>
    <p:sldId id="312" r:id="rId9"/>
    <p:sldId id="2007577220" r:id="rId10"/>
    <p:sldId id="310" r:id="rId11"/>
    <p:sldId id="2007577208" r:id="rId12"/>
    <p:sldId id="2007577206" r:id="rId13"/>
    <p:sldId id="313" r:id="rId14"/>
    <p:sldId id="2007577221" r:id="rId15"/>
    <p:sldId id="2007577150" r:id="rId16"/>
    <p:sldId id="2007577210" r:id="rId17"/>
    <p:sldId id="2007577209" r:id="rId18"/>
    <p:sldId id="2007577215" r:id="rId19"/>
    <p:sldId id="2007577218" r:id="rId20"/>
    <p:sldId id="306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CC"/>
    <a:srgbClr val="000099"/>
    <a:srgbClr val="FFCCFF"/>
    <a:srgbClr val="FF0066"/>
    <a:srgbClr val="0000FF"/>
    <a:srgbClr val="FFFF66"/>
    <a:srgbClr val="43756C"/>
    <a:srgbClr val="D1F2EE"/>
    <a:srgbClr val="E3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9B5F-BF25-4B3D-AAD2-271E16EACD1C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D9430-8BE5-4EE2-8DE9-20E42445A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03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21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768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10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18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952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7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3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3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2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537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815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13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13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39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68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01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3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42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1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46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9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76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32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679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6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935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422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387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73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14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035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223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50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55329-945E-4BC0-A4F0-A290683E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1B8756-850F-410A-BC20-6BCC6E9E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68C51-68B3-44F0-9D3F-59DA982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B5B8A9-EE5D-42DF-BC8B-93034E0D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76395B-4A8A-4287-B5BE-38249FA5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8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219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38156-860F-4CD7-B6FF-32903628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BF8EC-C9AA-4195-94C2-BA20D3B58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56C189-A9BF-4684-B424-D7D741676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13D11E-07E9-4930-A926-8BBFE6BB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31BB36-C9FF-4F3E-B95A-7CD38C01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182A5F-0835-41FA-AFB3-F45408F0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462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4A696-8921-4C56-BDE7-546F348E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328E5C-CDBC-4CF7-9D73-59F18450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8E705F-332B-497C-BC73-1019D3509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087FC8-9858-450F-A885-630AD9B02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E1CD0-0E28-443C-8C94-535F20F51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882EFE-3CE0-4AC6-AA71-157DDAF0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04B3FE-04DC-4013-9D4C-9F7F3605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688C6D-0C61-48B5-8CB6-8B8FBD64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886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DCE14A-385B-46E2-AF79-8878FF98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2110A8-3ABC-4DFF-B402-14D14904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292C7A-4423-4513-80A7-670B1806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C4765D-17A4-42E9-84D8-4FADD738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13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B7137-4F5D-467A-A74A-E4838A3C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9A0EF5-BEA8-4932-9CE5-390B4F2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9A3F9E-2F77-43AD-9A80-FC09E14D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04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B7137-4F5D-467A-A74A-E4838A3C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9A0EF5-BEA8-4932-9CE5-390B4F2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9A3F9E-2F77-43AD-9A80-FC09E14D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64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B7137-4F5D-467A-A74A-E4838A3C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9A0EF5-BEA8-4932-9CE5-390B4F2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9A3F9E-2F77-43AD-9A80-FC09E14D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797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089AC-F800-4F89-A8FD-5BDCFB24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F7EE5-510F-4CA5-B798-769A4B4A3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7D1304-5B76-4D16-BAB4-90330D306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278514-B8C7-430C-BA67-9FCF7CF7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FF16F9-FF5F-4B1B-BBCE-96D422F2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1479C1-1B37-4F9B-9C0B-1F5BF42A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17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24F56-CBFC-4B75-8167-63856BFC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228F2C-854F-4743-B8E5-58E893F3D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042F3D-2109-4F55-A484-062C7E2B5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76B166-4DC0-4667-AE9F-9ED56DD4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C4265C-80CF-4EF6-ADB8-941341F3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AB5CBA-CD9F-4C1F-836F-141D4E15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A9A3B-9B72-4B76-8DAD-98CADB53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CF679B-06E6-4E96-B27A-DA15142A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8921B5-7502-4707-B168-49AEE5C5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FE8B8-676B-4453-856A-5D08C753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8F932-90C2-4732-B78D-404A266D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97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0FB77E-EE39-4E71-8799-4AD931B1C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622311-9F67-4A9C-A2D4-C14EB2E9A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5ED25-6D5A-4E3C-9C8C-CF7DC6EA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ECD97-5078-44C5-AA4A-4E420EE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69FB9-8443-42FC-BCFB-A5BF74BA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85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56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02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80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24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8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51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97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87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FEB8EC-B106-45BF-BB1E-DED43FF8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A6ADEA-BF04-4256-84DF-0FC20034A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CAF5ED-950C-4E15-9B10-217DA502C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78C1-D2CC-4652-BE4C-6B55623E586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20B8F-0887-47FA-91AF-E620A295D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2BB721-8B16-4DF1-80E6-D9C348064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32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78" r:id="rId3"/>
    <p:sldLayoutId id="2147483677" r:id="rId4"/>
    <p:sldLayoutId id="2147483675" r:id="rId5"/>
    <p:sldLayoutId id="2147483674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0" r:id="rId12"/>
    <p:sldLayoutId id="2147483650" r:id="rId13"/>
    <p:sldLayoutId id="2147483685" r:id="rId14"/>
    <p:sldLayoutId id="2147483684" r:id="rId15"/>
    <p:sldLayoutId id="2147483683" r:id="rId16"/>
    <p:sldLayoutId id="2147483682" r:id="rId17"/>
    <p:sldLayoutId id="2147483680" r:id="rId18"/>
    <p:sldLayoutId id="2147483679" r:id="rId19"/>
    <p:sldLayoutId id="2147483676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2" r:id="rId28"/>
    <p:sldLayoutId id="2147483651" r:id="rId29"/>
    <p:sldLayoutId id="2147483652" r:id="rId30"/>
    <p:sldLayoutId id="2147483653" r:id="rId31"/>
    <p:sldLayoutId id="2147483654" r:id="rId32"/>
    <p:sldLayoutId id="2147483655" r:id="rId33"/>
    <p:sldLayoutId id="2147483687" r:id="rId34"/>
    <p:sldLayoutId id="2147483686" r:id="rId35"/>
    <p:sldLayoutId id="2147483656" r:id="rId36"/>
    <p:sldLayoutId id="2147483657" r:id="rId37"/>
    <p:sldLayoutId id="2147483658" r:id="rId38"/>
    <p:sldLayoutId id="2147483659" r:id="rId39"/>
    <p:sldLayoutId id="2147483688" r:id="rId40"/>
    <p:sldLayoutId id="2147483689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3.png"/><Relationship Id="rId10" Type="http://schemas.openxmlformats.org/officeDocument/2006/relationships/image" Target="../media/image5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3.png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7.png"/><Relationship Id="rId4" Type="http://schemas.openxmlformats.org/officeDocument/2006/relationships/video" Target="../media/media5.mp4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64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image" Target="../media/image63.png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59.png"/><Relationship Id="rId15" Type="http://schemas.openxmlformats.org/officeDocument/2006/relationships/image" Target="../media/image46.png"/><Relationship Id="rId23" Type="http://schemas.openxmlformats.org/officeDocument/2006/relationships/image" Target="../media/image14.png"/><Relationship Id="rId10" Type="http://schemas.openxmlformats.org/officeDocument/2006/relationships/image" Target="../media/image42.png"/><Relationship Id="rId19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41.png"/><Relationship Id="rId14" Type="http://schemas.openxmlformats.org/officeDocument/2006/relationships/image" Target="../media/image36.png"/><Relationship Id="rId2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90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6.png"/><Relationship Id="rId20" Type="http://schemas.openxmlformats.org/officeDocument/2006/relationships/image" Target="../media/image89.png"/><Relationship Id="rId1" Type="http://schemas.openxmlformats.org/officeDocument/2006/relationships/tags" Target="../tags/tag2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8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17.png"/><Relationship Id="rId3" Type="http://schemas.openxmlformats.org/officeDocument/2006/relationships/tags" Target="../tags/tag7.xml"/><Relationship Id="rId7" Type="http://schemas.microsoft.com/office/2007/relationships/media" Target="../media/media2.mp3"/><Relationship Id="rId12" Type="http://schemas.openxmlformats.org/officeDocument/2006/relationships/image" Target="../media/image16.png"/><Relationship Id="rId2" Type="http://schemas.openxmlformats.org/officeDocument/2006/relationships/tags" Target="../tags/tag6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0.xml"/><Relationship Id="rId11" Type="http://schemas.openxmlformats.org/officeDocument/2006/relationships/image" Target="../media/image3.png"/><Relationship Id="rId5" Type="http://schemas.openxmlformats.org/officeDocument/2006/relationships/tags" Target="../tags/tag9.xml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4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tags" Target="../tags/tag1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8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9.png"/><Relationship Id="rId5" Type="http://schemas.openxmlformats.org/officeDocument/2006/relationships/tags" Target="../tags/tag20.xml"/><Relationship Id="rId10" Type="http://schemas.openxmlformats.org/officeDocument/2006/relationships/image" Target="../media/image18.png"/><Relationship Id="rId4" Type="http://schemas.openxmlformats.org/officeDocument/2006/relationships/tags" Target="../tags/tag19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2951" y="2164984"/>
            <a:ext cx="7744496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3000"/>
              </a:lnSpc>
              <a:defRPr/>
            </a:pP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cộng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(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nhớ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) 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có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hai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số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96421" y="796633"/>
            <a:ext cx="6864956" cy="2867108"/>
            <a:chOff x="2219099" y="810700"/>
            <a:chExt cx="6864956" cy="286710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A41B268-33F5-4717-8990-8906263F9A88}"/>
                </a:ext>
              </a:extLst>
            </p:cNvPr>
            <p:cNvSpPr txBox="1"/>
            <p:nvPr/>
          </p:nvSpPr>
          <p:spPr>
            <a:xfrm>
              <a:off x="4978312" y="1486033"/>
              <a:ext cx="1766646" cy="150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TǨn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  <a:p>
              <a:pPr lvl="0">
                <a:lnSpc>
                  <a:spcPct val="143000"/>
                </a:lnSpc>
                <a:defRPr/>
              </a:pPr>
              <a:endParaRPr lang="en-US" sz="3200" b="1" dirty="0">
                <a:solidFill>
                  <a:srgbClr val="FFFF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19099" y="810700"/>
              <a:ext cx="6864956" cy="796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43000"/>
                </a:lnSpc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HP001 4 hàng" panose="020B0603050302020204" pitchFamily="34" charset="0"/>
                </a:rPr>
                <a:t>Thứ</a:t>
              </a:r>
              <a:r>
                <a:rPr lang="en-GB" sz="32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prstClr val="white"/>
                  </a:solidFill>
                  <a:latin typeface="HP001 4 hàng" panose="020B0603050302020204" pitchFamily="34" charset="0"/>
                </a:rPr>
                <a:t>tư</a:t>
              </a:r>
              <a:r>
                <a:rPr lang="en-GB" sz="32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prstClr val="white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GB" sz="32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 10 </a:t>
              </a:r>
              <a:r>
                <a:rPr lang="en-GB" sz="3200" b="1" dirty="0" err="1">
                  <a:solidFill>
                    <a:prstClr val="white"/>
                  </a:solidFill>
                  <a:latin typeface="HP001 4 hàng" panose="020B0603050302020204" pitchFamily="34" charset="0"/>
                </a:rPr>
                <a:t>tháng</a:t>
              </a:r>
              <a:r>
                <a:rPr lang="en-GB" sz="32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 11 </a:t>
              </a:r>
              <a:r>
                <a:rPr lang="en-GB" sz="3200" b="1" dirty="0" err="1">
                  <a:solidFill>
                    <a:prstClr val="white"/>
                  </a:solidFill>
                  <a:latin typeface="HP001 4 hàng" panose="020B0603050302020204" pitchFamily="34" charset="0"/>
                </a:rPr>
                <a:t>năm</a:t>
              </a:r>
              <a:r>
                <a:rPr lang="en-GB" sz="3200" b="1" dirty="0">
                  <a:solidFill>
                    <a:prstClr val="white"/>
                  </a:solidFill>
                  <a:latin typeface="HP001 4 hàng" panose="020B0603050302020204" pitchFamily="34" charset="0"/>
                </a:rPr>
                <a:t> 2021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41B268-33F5-4717-8990-8906263F9A88}"/>
                </a:ext>
              </a:extLst>
            </p:cNvPr>
            <p:cNvSpPr txBox="1"/>
            <p:nvPr/>
          </p:nvSpPr>
          <p:spPr>
            <a:xfrm>
              <a:off x="2877294" y="2177141"/>
              <a:ext cx="1194664" cy="150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ép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  <a:p>
              <a:pPr lvl="0">
                <a:lnSpc>
                  <a:spcPct val="143000"/>
                </a:lnSpc>
                <a:defRPr/>
              </a:pPr>
              <a:endParaRPr lang="en-US" sz="3200" b="1" dirty="0">
                <a:solidFill>
                  <a:srgbClr val="FFFF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41B268-33F5-4717-8990-8906263F9A88}"/>
                </a:ext>
              </a:extLst>
            </p:cNvPr>
            <p:cNvSpPr txBox="1"/>
            <p:nvPr/>
          </p:nvSpPr>
          <p:spPr>
            <a:xfrm>
              <a:off x="2258411" y="2175686"/>
              <a:ext cx="1194664" cy="79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43000"/>
                </a:lnSpc>
                <a:defRPr/>
              </a:pP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PǗ</a:t>
              </a:r>
              <a:endParaRPr lang="en-US" sz="3200" b="1" dirty="0">
                <a:solidFill>
                  <a:srgbClr val="FFFF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944633" y="2838100"/>
              <a:ext cx="4971233" cy="796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43000"/>
                </a:lnSpc>
                <a:defRPr/>
              </a:pP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vƞ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mŎ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</a:t>
              </a: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số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(</a:t>
              </a:r>
              <a:r>
                <a:rPr lang="en-GB" sz="3200" b="1" dirty="0" err="1">
                  <a:solidFill>
                    <a:srgbClr val="FFFF00"/>
                  </a:solidFill>
                  <a:latin typeface="HP001 4 hàng" panose="020B0603050302020204" pitchFamily="34" charset="0"/>
                </a:rPr>
                <a:t>tiết</a:t>
              </a:r>
              <a:r>
                <a:rPr lang="en-GB" sz="3200" b="1" dirty="0">
                  <a:solidFill>
                    <a:srgbClr val="FFFF00"/>
                  </a:solidFill>
                  <a:latin typeface="HP001 4 hàng" panose="020B0603050302020204" pitchFamily="34" charset="0"/>
                </a:rPr>
                <a:t> 2)</a:t>
              </a:r>
              <a:endParaRPr lang="en-US" sz="3200" b="1" dirty="0">
                <a:solidFill>
                  <a:srgbClr val="FFFF0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B24FA2-EDAB-4A59-9390-AE5A6E8B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7" y="31548"/>
            <a:ext cx="12317940" cy="68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 bươc đơn giản tạo một bức tranh xé dán mầm non.">
            <a:extLst>
              <a:ext uri="{FF2B5EF4-FFF2-40B4-BE49-F238E27FC236}">
                <a16:creationId xmlns:a16="http://schemas.microsoft.com/office/drawing/2014/main" id="{D2F5DB4D-19F6-4CB7-81E5-14952DC9A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F3FB33-09C9-4286-A3D8-AB3DF5576378}"/>
              </a:ext>
            </a:extLst>
          </p:cNvPr>
          <p:cNvGrpSpPr/>
          <p:nvPr/>
        </p:nvGrpSpPr>
        <p:grpSpPr>
          <a:xfrm>
            <a:off x="-244168" y="-147784"/>
            <a:ext cx="12375535" cy="6961239"/>
            <a:chOff x="-244168" y="-147784"/>
            <a:chExt cx="12375535" cy="696123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2F0B7F-CE70-43D4-BCD2-B66B99A3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4168" y="-147784"/>
              <a:ext cx="12375535" cy="69612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E40950-8116-4AE8-8E9C-78F4D99B1669}"/>
                </a:ext>
              </a:extLst>
            </p:cNvPr>
            <p:cNvSpPr txBox="1"/>
            <p:nvPr/>
          </p:nvSpPr>
          <p:spPr>
            <a:xfrm>
              <a:off x="3878148" y="3898509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 vàng rụng, trời se lạnh, hanh khô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B5354E-DDBE-4D95-81ED-54611502C64C}"/>
                </a:ext>
              </a:extLst>
            </p:cNvPr>
            <p:cNvSpPr txBox="1"/>
            <p:nvPr/>
          </p:nvSpPr>
          <p:spPr>
            <a:xfrm>
              <a:off x="3682673" y="4620805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Cây trơ trụi lá, trời rét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F5E835-931A-4526-B69E-049FAD4645ED}"/>
                </a:ext>
              </a:extLst>
            </p:cNvPr>
            <p:cNvSpPr txBox="1"/>
            <p:nvPr/>
          </p:nvSpPr>
          <p:spPr>
            <a:xfrm>
              <a:off x="3835541" y="3017365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xanh tốt, nắng chói chang, nóng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EB9C57-4E91-4DD2-A1EA-2D9AF8A201F6}"/>
                </a:ext>
              </a:extLst>
            </p:cNvPr>
            <p:cNvSpPr txBox="1"/>
            <p:nvPr/>
          </p:nvSpPr>
          <p:spPr>
            <a:xfrm>
              <a:off x="3682673" y="2375550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đâm chồi, nảy lộc, mưa phùn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F1A541B-FC76-498B-8875-F24492839EE4}"/>
                </a:ext>
              </a:extLst>
            </p:cNvPr>
            <p:cNvSpPr txBox="1"/>
            <p:nvPr/>
          </p:nvSpPr>
          <p:spPr>
            <a:xfrm>
              <a:off x="1069127" y="2334495"/>
              <a:ext cx="21581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xuân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8CD2E8-569C-492C-950D-6919960E6805}"/>
                </a:ext>
              </a:extLst>
            </p:cNvPr>
            <p:cNvSpPr txBox="1"/>
            <p:nvPr/>
          </p:nvSpPr>
          <p:spPr>
            <a:xfrm>
              <a:off x="1237767" y="3116672"/>
              <a:ext cx="2093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hè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9C847A-28AF-471D-A02B-85807E33CFAF}"/>
                </a:ext>
              </a:extLst>
            </p:cNvPr>
            <p:cNvSpPr txBox="1"/>
            <p:nvPr/>
          </p:nvSpPr>
          <p:spPr>
            <a:xfrm>
              <a:off x="998982" y="4654533"/>
              <a:ext cx="21581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đông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F184495-840B-48CD-87EE-61B0B3440FA8}"/>
                </a:ext>
              </a:extLst>
            </p:cNvPr>
            <p:cNvSpPr txBox="1"/>
            <p:nvPr/>
          </p:nvSpPr>
          <p:spPr>
            <a:xfrm>
              <a:off x="1069126" y="3874003"/>
              <a:ext cx="21581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thu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76AD5D8-B006-425F-8B2C-7A73AB14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5189" y="1977031"/>
              <a:ext cx="1597909" cy="105961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B45846-D6D6-45A0-95F6-6304B324DC37}"/>
                </a:ext>
              </a:extLst>
            </p:cNvPr>
            <p:cNvSpPr txBox="1"/>
            <p:nvPr/>
          </p:nvSpPr>
          <p:spPr>
            <a:xfrm>
              <a:off x="2928591" y="2327977"/>
              <a:ext cx="59744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0C9C95F-45D3-40B5-B67E-B3A806E4A360}"/>
                </a:ext>
              </a:extLst>
            </p:cNvPr>
            <p:cNvSpPr txBox="1"/>
            <p:nvPr/>
          </p:nvSpPr>
          <p:spPr>
            <a:xfrm>
              <a:off x="2928591" y="3110154"/>
              <a:ext cx="59744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63962AF-3F1F-4467-87D8-36B0277B73E8}"/>
                </a:ext>
              </a:extLst>
            </p:cNvPr>
            <p:cNvSpPr txBox="1"/>
            <p:nvPr/>
          </p:nvSpPr>
          <p:spPr>
            <a:xfrm>
              <a:off x="2909645" y="3878874"/>
              <a:ext cx="59744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D8B3A80-0815-46CC-82A6-0B2C69AB1551}"/>
                </a:ext>
              </a:extLst>
            </p:cNvPr>
            <p:cNvSpPr txBox="1"/>
            <p:nvPr/>
          </p:nvSpPr>
          <p:spPr>
            <a:xfrm>
              <a:off x="2909645" y="4647594"/>
              <a:ext cx="59744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40B893-C3A9-4353-B600-8FED9ED9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3" y="2920061"/>
              <a:ext cx="1331711" cy="88273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FB3201D-3CB8-430F-A7CE-9A31F953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4" y="3704554"/>
              <a:ext cx="1165933" cy="96961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EA5C47B-8CEE-4C97-8907-F992399D9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14" y="4538862"/>
              <a:ext cx="1037220" cy="106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67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0">
        <p:random/>
      </p:transition>
    </mc:Choice>
    <mc:Fallback xmlns="">
      <p:transition spd="slow" advTm="93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9">
            <a:extLst>
              <a:ext uri="{FF2B5EF4-FFF2-40B4-BE49-F238E27FC236}">
                <a16:creationId xmlns:a16="http://schemas.microsoft.com/office/drawing/2014/main" id="{7416E8FD-97D7-4984-8EDE-9773BD06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54" flipH="1" flipV="1">
            <a:off x="4516770" y="2615670"/>
            <a:ext cx="2532948" cy="14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5">
            <a:extLst>
              <a:ext uri="{FF2B5EF4-FFF2-40B4-BE49-F238E27FC236}">
                <a16:creationId xmlns:a16="http://schemas.microsoft.com/office/drawing/2014/main" id="{F7CE85D0-5F24-425E-8C78-F62EEE17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4167">
            <a:off x="6479301" y="4188085"/>
            <a:ext cx="1458990" cy="17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3881C70-58ED-4FA9-9951-19DF0337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18" y="2005263"/>
            <a:ext cx="1788865" cy="4401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B2F8A6-D66B-4B02-AA88-4B58ADCAE5B5}"/>
              </a:ext>
            </a:extLst>
          </p:cNvPr>
          <p:cNvSpPr txBox="1"/>
          <p:nvPr/>
        </p:nvSpPr>
        <p:spPr>
          <a:xfrm>
            <a:off x="5269673" y="4765038"/>
            <a:ext cx="826327" cy="763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5B7F3-1327-4960-B719-DCB9B933AD14}"/>
              </a:ext>
            </a:extLst>
          </p:cNvPr>
          <p:cNvSpPr txBox="1"/>
          <p:nvPr/>
        </p:nvSpPr>
        <p:spPr>
          <a:xfrm>
            <a:off x="7937135" y="2314764"/>
            <a:ext cx="483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7BB96F-5234-48C9-A307-6A087E925218}"/>
              </a:ext>
            </a:extLst>
          </p:cNvPr>
          <p:cNvSpPr txBox="1"/>
          <p:nvPr/>
        </p:nvSpPr>
        <p:spPr>
          <a:xfrm>
            <a:off x="7600204" y="2865371"/>
            <a:ext cx="336931" cy="194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3" name="Picture 27">
            <a:extLst>
              <a:ext uri="{FF2B5EF4-FFF2-40B4-BE49-F238E27FC236}">
                <a16:creationId xmlns:a16="http://schemas.microsoft.com/office/drawing/2014/main" id="{88E6B778-E129-4538-8FAF-4A197F22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0785" flipH="1" flipV="1">
            <a:off x="5974047" y="5323313"/>
            <a:ext cx="620601" cy="8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5CCCD2D2-E931-4FE2-BB18-0D841661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9730">
            <a:off x="5436775" y="5334720"/>
            <a:ext cx="1204857" cy="5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958A6CF6-176A-4C50-96F1-3DCAB638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7343" flipH="1">
            <a:off x="4286181" y="4300300"/>
            <a:ext cx="1005552" cy="5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9">
            <a:extLst>
              <a:ext uri="{FF2B5EF4-FFF2-40B4-BE49-F238E27FC236}">
                <a16:creationId xmlns:a16="http://schemas.microsoft.com/office/drawing/2014/main" id="{D244E343-F37C-468A-AC5F-F7307D6A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853" flipH="1">
            <a:off x="4139758" y="3727892"/>
            <a:ext cx="106507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F17F138-A085-40B4-95CC-E211FAA8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0619" flipH="1">
            <a:off x="5146274" y="3658214"/>
            <a:ext cx="2218065" cy="12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042DD0C3-6BD2-451B-8EA6-4113302B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791" flipV="1">
            <a:off x="3291760" y="2818696"/>
            <a:ext cx="1656268" cy="78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id="{B3ED6F46-C8C4-44C5-BA32-2137E47E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" flipH="1">
            <a:off x="3038407" y="2361114"/>
            <a:ext cx="2112729" cy="9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B8053CAC-2FD3-4967-BF01-F1A6EE80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319" flipH="1">
            <a:off x="4344973" y="1374483"/>
            <a:ext cx="996545" cy="5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3C197EC0-E30C-4A87-8941-65374828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281" flipH="1">
            <a:off x="4405063" y="866977"/>
            <a:ext cx="1056925" cy="8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89EC91C-985C-40CC-9A01-720ACC36CA92}"/>
              </a:ext>
            </a:extLst>
          </p:cNvPr>
          <p:cNvSpPr txBox="1"/>
          <p:nvPr/>
        </p:nvSpPr>
        <p:spPr>
          <a:xfrm>
            <a:off x="2431866" y="777694"/>
            <a:ext cx="235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Mưa</a:t>
            </a:r>
            <a:r>
              <a:rPr lang="en-US" b="1"/>
              <a:t> phùn, ẩm ướt</a:t>
            </a:r>
            <a:endParaRPr lang="en-US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D58CF0-1D27-4533-9F7D-267AC6C7C464}"/>
              </a:ext>
            </a:extLst>
          </p:cNvPr>
          <p:cNvSpPr txBox="1"/>
          <p:nvPr/>
        </p:nvSpPr>
        <p:spPr>
          <a:xfrm rot="622144">
            <a:off x="4204676" y="2476030"/>
            <a:ext cx="2109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FF0000"/>
                </a:solidFill>
              </a:rPr>
              <a:t>Mùa</a:t>
            </a:r>
            <a:r>
              <a:rPr lang="en-US" sz="2000" b="1">
                <a:solidFill>
                  <a:srgbClr val="FF0000"/>
                </a:solidFill>
              </a:rPr>
              <a:t> hè</a:t>
            </a:r>
          </a:p>
          <a:p>
            <a:pPr algn="ctr"/>
            <a:r>
              <a:rPr lang="en-US" sz="2000" b="1">
                <a:solidFill>
                  <a:srgbClr val="FF0000"/>
                </a:solidFill>
              </a:rPr>
              <a:t>( Tháng 5,6,7)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5169E0-9FEA-4DDE-8CF3-CF41BB94AFFB}"/>
              </a:ext>
            </a:extLst>
          </p:cNvPr>
          <p:cNvSpPr txBox="1"/>
          <p:nvPr/>
        </p:nvSpPr>
        <p:spPr>
          <a:xfrm>
            <a:off x="2074020" y="2215628"/>
            <a:ext cx="159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Nắng, nóng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6E9AE1-9340-4A75-B713-873FA5F5E5E8}"/>
              </a:ext>
            </a:extLst>
          </p:cNvPr>
          <p:cNvSpPr txBox="1"/>
          <p:nvPr/>
        </p:nvSpPr>
        <p:spPr>
          <a:xfrm>
            <a:off x="2202444" y="2950215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Cây xanh tốt</a:t>
            </a:r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45E901-F797-4D34-B75E-19D6F2309C68}"/>
              </a:ext>
            </a:extLst>
          </p:cNvPr>
          <p:cNvSpPr txBox="1"/>
          <p:nvPr/>
        </p:nvSpPr>
        <p:spPr>
          <a:xfrm rot="21029109">
            <a:off x="4847491" y="3553827"/>
            <a:ext cx="201518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err="1">
                <a:solidFill>
                  <a:srgbClr val="0000CC"/>
                </a:solidFill>
              </a:rPr>
              <a:t>Mùa</a:t>
            </a:r>
            <a:r>
              <a:rPr lang="en-US" sz="2300" b="1">
                <a:solidFill>
                  <a:srgbClr val="0000CC"/>
                </a:solidFill>
              </a:rPr>
              <a:t> thu</a:t>
            </a:r>
          </a:p>
          <a:p>
            <a:r>
              <a:rPr lang="en-US" b="1">
                <a:solidFill>
                  <a:srgbClr val="0000CC"/>
                </a:solidFill>
              </a:rPr>
              <a:t>( Tháng 8,9,10)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7E48BF-1687-4EB3-8E2B-6193802942CA}"/>
              </a:ext>
            </a:extLst>
          </p:cNvPr>
          <p:cNvSpPr txBox="1"/>
          <p:nvPr/>
        </p:nvSpPr>
        <p:spPr>
          <a:xfrm>
            <a:off x="2772464" y="372514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Trời se lạnh</a:t>
            </a:r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E0355A-857F-490E-AFFF-B79188F9486E}"/>
              </a:ext>
            </a:extLst>
          </p:cNvPr>
          <p:cNvSpPr txBox="1"/>
          <p:nvPr/>
        </p:nvSpPr>
        <p:spPr>
          <a:xfrm>
            <a:off x="2694374" y="4425341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Lá vàng rụng</a:t>
            </a:r>
            <a:endParaRPr lang="en-US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753503-60A9-439D-8FF9-46954A05E079}"/>
              </a:ext>
            </a:extLst>
          </p:cNvPr>
          <p:cNvSpPr txBox="1"/>
          <p:nvPr/>
        </p:nvSpPr>
        <p:spPr>
          <a:xfrm>
            <a:off x="4495228" y="5408644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Trời</a:t>
            </a:r>
            <a:r>
              <a:rPr lang="en-US" b="1"/>
              <a:t> rét</a:t>
            </a:r>
            <a:endParaRPr lang="en-US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193027-E984-413C-BE7E-6E5D28D1FCD6}"/>
              </a:ext>
            </a:extLst>
          </p:cNvPr>
          <p:cNvSpPr txBox="1"/>
          <p:nvPr/>
        </p:nvSpPr>
        <p:spPr>
          <a:xfrm>
            <a:off x="4692845" y="5941558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trơ</a:t>
            </a:r>
            <a:r>
              <a:rPr lang="en-US" b="1" dirty="0"/>
              <a:t> </a:t>
            </a:r>
            <a:r>
              <a:rPr lang="en-US" b="1" dirty="0" err="1"/>
              <a:t>trụi</a:t>
            </a:r>
            <a:endParaRPr lang="en-US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F60D89-EE81-45C3-8057-4A429E3F074F}"/>
              </a:ext>
            </a:extLst>
          </p:cNvPr>
          <p:cNvSpPr txBox="1"/>
          <p:nvPr/>
        </p:nvSpPr>
        <p:spPr>
          <a:xfrm>
            <a:off x="2156283" y="1473217"/>
            <a:ext cx="297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Chồi non, hoa đua nở</a:t>
            </a:r>
            <a:endParaRPr lang="en-US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2381F4-91B9-49AD-87A1-C5F4D20D5545}"/>
              </a:ext>
            </a:extLst>
          </p:cNvPr>
          <p:cNvSpPr txBox="1"/>
          <p:nvPr/>
        </p:nvSpPr>
        <p:spPr>
          <a:xfrm>
            <a:off x="3354054" y="2210990"/>
            <a:ext cx="624885" cy="377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E5B98BB-36BA-448C-8438-CF61A2A66396}"/>
              </a:ext>
            </a:extLst>
          </p:cNvPr>
          <p:cNvSpPr txBox="1"/>
          <p:nvPr/>
        </p:nvSpPr>
        <p:spPr>
          <a:xfrm>
            <a:off x="4248467" y="3220949"/>
            <a:ext cx="406815" cy="306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B383FB42-AB12-4481-A94A-DBE708AEE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6090" flipH="1">
            <a:off x="5499646" y="1047027"/>
            <a:ext cx="1712537" cy="28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4BE2B301-DE6B-451A-8360-C4601A272185}"/>
              </a:ext>
            </a:extLst>
          </p:cNvPr>
          <p:cNvSpPr/>
          <p:nvPr/>
        </p:nvSpPr>
        <p:spPr>
          <a:xfrm>
            <a:off x="6776832" y="3021125"/>
            <a:ext cx="2689070" cy="1484313"/>
          </a:xfrm>
          <a:prstGeom prst="cloud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071077-8D30-4975-A124-867BF13D621A}"/>
              </a:ext>
            </a:extLst>
          </p:cNvPr>
          <p:cNvSpPr txBox="1"/>
          <p:nvPr/>
        </p:nvSpPr>
        <p:spPr>
          <a:xfrm rot="2652460">
            <a:off x="5959952" y="1767919"/>
            <a:ext cx="19417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err="1">
                <a:solidFill>
                  <a:srgbClr val="00FF00"/>
                </a:solidFill>
              </a:rPr>
              <a:t>Mùa</a:t>
            </a:r>
            <a:r>
              <a:rPr lang="en-US" sz="2300" b="1">
                <a:solidFill>
                  <a:srgbClr val="00FF00"/>
                </a:solidFill>
              </a:rPr>
              <a:t> xuân</a:t>
            </a:r>
          </a:p>
          <a:p>
            <a:r>
              <a:rPr lang="en-US" b="1">
                <a:solidFill>
                  <a:srgbClr val="00FF00"/>
                </a:solidFill>
              </a:rPr>
              <a:t>( Tháng 2,3,4</a:t>
            </a:r>
            <a:r>
              <a:rPr lang="en-US" sz="2300" b="1">
                <a:solidFill>
                  <a:srgbClr val="00FF00"/>
                </a:solidFill>
              </a:rPr>
              <a:t>)</a:t>
            </a:r>
            <a:endParaRPr lang="en-US" sz="2300" b="1" dirty="0">
              <a:solidFill>
                <a:srgbClr val="00FF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4255BA8-CC68-4A1A-B4D8-776353312237}"/>
              </a:ext>
            </a:extLst>
          </p:cNvPr>
          <p:cNvSpPr txBox="1"/>
          <p:nvPr/>
        </p:nvSpPr>
        <p:spPr>
          <a:xfrm rot="5400000">
            <a:off x="6940265" y="5127639"/>
            <a:ext cx="809148" cy="77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C59531-516C-4D4C-873E-B9735C3295F3}"/>
              </a:ext>
            </a:extLst>
          </p:cNvPr>
          <p:cNvSpPr txBox="1"/>
          <p:nvPr/>
        </p:nvSpPr>
        <p:spPr>
          <a:xfrm rot="19835841">
            <a:off x="5624624" y="4272778"/>
            <a:ext cx="19417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err="1">
                <a:solidFill>
                  <a:srgbClr val="FF0066"/>
                </a:solidFill>
              </a:rPr>
              <a:t>Mùa</a:t>
            </a:r>
            <a:r>
              <a:rPr lang="en-US" sz="2300" b="1">
                <a:solidFill>
                  <a:srgbClr val="FF0066"/>
                </a:solidFill>
              </a:rPr>
              <a:t> đông</a:t>
            </a:r>
          </a:p>
          <a:p>
            <a:r>
              <a:rPr lang="en-US" b="1">
                <a:solidFill>
                  <a:srgbClr val="FF0066"/>
                </a:solidFill>
              </a:rPr>
              <a:t>( Tháng 11;12;1</a:t>
            </a:r>
            <a:r>
              <a:rPr lang="en-US" sz="2300" b="1">
                <a:solidFill>
                  <a:srgbClr val="FF0066"/>
                </a:solidFill>
              </a:rPr>
              <a:t>)</a:t>
            </a:r>
            <a:endParaRPr lang="en-US" sz="2300" b="1" dirty="0">
              <a:solidFill>
                <a:srgbClr val="FF0066"/>
              </a:solidFill>
            </a:endParaRPr>
          </a:p>
        </p:txBody>
      </p:sp>
      <p:pic>
        <p:nvPicPr>
          <p:cNvPr id="1026" name="Picture 2" descr="Hồ Gươm ở Quận Hoàn Kiếm, Hà Nội | Foody.vn">
            <a:extLst>
              <a:ext uri="{FF2B5EF4-FFF2-40B4-BE49-F238E27FC236}">
                <a16:creationId xmlns:a16="http://schemas.microsoft.com/office/drawing/2014/main" id="{01B4DBB8-BE97-4637-A1BC-189599A9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56" y="3039009"/>
            <a:ext cx="2343138" cy="1342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3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  <p:bldP spid="52" grpId="0"/>
      <p:bldP spid="56" grpId="0"/>
      <p:bldP spid="60" grpId="0"/>
      <p:bldP spid="8" grpId="0" animBg="1"/>
      <p:bldP spid="69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B32302-33D6-45D0-8D06-DDD185E32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5" name="Google Shape;465;p15"/>
          <p:cNvPicPr preferRelativeResize="0"/>
          <p:nvPr/>
        </p:nvPicPr>
        <p:blipFill rotWithShape="1">
          <a:blip r:embed="rId6">
            <a:alphaModFix/>
          </a:blip>
          <a:srcRect t="39828" b="12930"/>
          <a:stretch/>
        </p:blipFill>
        <p:spPr>
          <a:xfrm flipH="1">
            <a:off x="-3589868" y="3429000"/>
            <a:ext cx="9993865" cy="35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90788" y="481937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90788" y="556887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F8BA0640-8A7C-4DD6-B37C-3E91DDD8C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11042" y="2831612"/>
            <a:ext cx="609600" cy="609600"/>
          </a:xfrm>
          <a:prstGeom prst="rect">
            <a:avLst/>
          </a:prstGeom>
        </p:spPr>
      </p:pic>
      <p:pic>
        <p:nvPicPr>
          <p:cNvPr id="1036" name="Picture 12" descr="Chợ Bến Thành – Wikipedia tiếng Việt">
            <a:extLst>
              <a:ext uri="{FF2B5EF4-FFF2-40B4-BE49-F238E27FC236}">
                <a16:creationId xmlns:a16="http://schemas.microsoft.com/office/drawing/2014/main" id="{A0C11B61-A998-4EC1-AB80-F149621C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41" y="-1"/>
            <a:ext cx="3797870" cy="3727919"/>
          </a:xfrm>
          <a:prstGeom prst="roundRect">
            <a:avLst>
              <a:gd name="adj" fmla="val 16667"/>
            </a:avLst>
          </a:prstGeom>
          <a:ln w="28575"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ẻ đẹp sông Hương, cầu Trường Tiền ở Huế - VnExpress Du lịch">
            <a:extLst>
              <a:ext uri="{FF2B5EF4-FFF2-40B4-BE49-F238E27FC236}">
                <a16:creationId xmlns:a16="http://schemas.microsoft.com/office/drawing/2014/main" id="{D5B16E85-784D-4312-9E05-6F839595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792" y="0"/>
            <a:ext cx="4011690" cy="3727919"/>
          </a:xfrm>
          <a:prstGeom prst="roundRect">
            <a:avLst>
              <a:gd name="adj" fmla="val 16667"/>
            </a:avLst>
          </a:prstGeom>
          <a:ln w="28575">
            <a:solidFill>
              <a:srgbClr val="00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Địa điểm du lịch cực hot 63 tỉnh thành Việt Nam [Bí Kíp Phượt]">
            <a:extLst>
              <a:ext uri="{FF2B5EF4-FFF2-40B4-BE49-F238E27FC236}">
                <a16:creationId xmlns:a16="http://schemas.microsoft.com/office/drawing/2014/main" id="{5BB21321-1394-4ADD-B0A4-BA274C74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0"/>
            <a:ext cx="4011690" cy="3742268"/>
          </a:xfrm>
          <a:prstGeom prst="roundRect">
            <a:avLst>
              <a:gd name="adj" fmla="val 16667"/>
            </a:avLst>
          </a:prstGeom>
          <a:ln w="28575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868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68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1EB99A-50DB-4E2B-9C9A-A441C996E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68" y="5853507"/>
            <a:ext cx="4186842" cy="106915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5414" y="5058299"/>
            <a:ext cx="2865791" cy="17890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B64524-F878-4CC0-B552-CCAA18DAD3DC}"/>
              </a:ext>
            </a:extLst>
          </p:cNvPr>
          <p:cNvSpPr/>
          <p:nvPr/>
        </p:nvSpPr>
        <p:spPr>
          <a:xfrm>
            <a:off x="1117949" y="211508"/>
            <a:ext cx="10485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Hoạt động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kumimoji="0" lang="vi-VN" sz="320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Tìm hiểu về các mùa nơi bạn </a:t>
            </a:r>
            <a:r>
              <a:rPr lang="en-US" sz="3200" kern="0" noProof="0">
                <a:solidFill>
                  <a:srgbClr val="0000CC"/>
                </a:solidFill>
                <a:latin typeface="Arial" panose="020B0604020202020204" pitchFamily="34" charset="0"/>
                <a:cs typeface="Arial"/>
                <a:sym typeface="Arial"/>
              </a:rPr>
              <a:t>An</a:t>
            </a:r>
            <a:r>
              <a:rPr kumimoji="0" lang="vi-VN" sz="320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sống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10F38-D8EE-4021-978F-D3B9B316AFE8}"/>
              </a:ext>
            </a:extLst>
          </p:cNvPr>
          <p:cNvGrpSpPr/>
          <p:nvPr/>
        </p:nvGrpSpPr>
        <p:grpSpPr>
          <a:xfrm>
            <a:off x="-2785" y="186683"/>
            <a:ext cx="10090682" cy="5268634"/>
            <a:chOff x="-2785" y="186683"/>
            <a:chExt cx="10090682" cy="52686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9A9291-6AB4-41E0-94D0-E3B24C7EAE73}"/>
                </a:ext>
              </a:extLst>
            </p:cNvPr>
            <p:cNvSpPr/>
            <p:nvPr/>
          </p:nvSpPr>
          <p:spPr>
            <a:xfrm>
              <a:off x="3772706" y="1509676"/>
              <a:ext cx="6315191" cy="28352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lgDash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4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An sống ở đâu?</a:t>
              </a:r>
            </a:p>
            <a:p>
              <a:pPr marR="0" lvl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Nơi An sống có những mùa nào?</a:t>
              </a:r>
            </a:p>
            <a:p>
              <a:pPr>
                <a:spcAft>
                  <a:spcPts val="800"/>
                </a:spcAft>
              </a:pPr>
              <a:r>
                <a:rPr lang="en-US" sz="30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30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của mỗi mùa là gì?: </a:t>
              </a:r>
            </a:p>
            <a:p>
              <a:pPr>
                <a:spcAft>
                  <a:spcPts val="800"/>
                </a:spcAft>
              </a:pPr>
              <a:r>
                <a:rPr lang="en-US" sz="30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0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684522-3F09-45AA-900B-8D727B758F77}"/>
                </a:ext>
              </a:extLst>
            </p:cNvPr>
            <p:cNvGrpSpPr/>
            <p:nvPr/>
          </p:nvGrpSpPr>
          <p:grpSpPr>
            <a:xfrm>
              <a:off x="-2785" y="186683"/>
              <a:ext cx="2533522" cy="5268634"/>
              <a:chOff x="-2785" y="186683"/>
              <a:chExt cx="2533522" cy="526863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2AE1F6D-5139-49C4-9F9E-86926F7EE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85" y="1007790"/>
                <a:ext cx="2533522" cy="4447527"/>
              </a:xfrm>
              <a:prstGeom prst="rect">
                <a:avLst/>
              </a:prstGeom>
            </p:spPr>
          </p:pic>
          <p:pic>
            <p:nvPicPr>
              <p:cNvPr id="2" name="FILE_20220404_220515_Thoại-011">
                <a:hlinkClick r:id="" action="ppaction://media"/>
                <a:extLst>
                  <a:ext uri="{FF2B5EF4-FFF2-40B4-BE49-F238E27FC236}">
                    <a16:creationId xmlns:a16="http://schemas.microsoft.com/office/drawing/2014/main" id="{BAB9E35C-3C4C-47C6-80F9-F20A405EB57D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506956" y="186683"/>
                <a:ext cx="609600" cy="609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354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1EB99A-50DB-4E2B-9C9A-A441C996E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68" y="5853507"/>
            <a:ext cx="4186842" cy="10691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65FE8F9-6218-425B-B801-D20AE2265AE2}"/>
              </a:ext>
            </a:extLst>
          </p:cNvPr>
          <p:cNvGrpSpPr/>
          <p:nvPr/>
        </p:nvGrpSpPr>
        <p:grpSpPr>
          <a:xfrm>
            <a:off x="2530737" y="235173"/>
            <a:ext cx="9402853" cy="5383161"/>
            <a:chOff x="1902542" y="176972"/>
            <a:chExt cx="9856216" cy="5383161"/>
          </a:xfrm>
        </p:grpSpPr>
        <p:pic>
          <p:nvPicPr>
            <p:cNvPr id="5" name="图片 4" descr="31f7217a017c2d9a8a7bcbd9844c162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1902542" y="176972"/>
              <a:ext cx="9856216" cy="538316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6" name="mùa mưa và mùa khô lồng tiếng">
              <a:hlinkClick r:id="" action="ppaction://media"/>
              <a:extLst>
                <a:ext uri="{FF2B5EF4-FFF2-40B4-BE49-F238E27FC236}">
                  <a16:creationId xmlns:a16="http://schemas.microsoft.com/office/drawing/2014/main" id="{1F87E1CF-BE33-4ACB-8ECC-3F02726455CB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>
              <a:lum contrast="40000"/>
            </a:blip>
            <a:stretch>
              <a:fillRect/>
            </a:stretch>
          </p:blipFill>
          <p:spPr>
            <a:xfrm>
              <a:off x="2374489" y="429486"/>
              <a:ext cx="9011265" cy="4761946"/>
            </a:xfrm>
            <a:prstGeom prst="rect">
              <a:avLst/>
            </a:prstGeom>
          </p:spPr>
        </p:pic>
      </p:grp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55414" y="5058299"/>
            <a:ext cx="2865791" cy="17890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93BDCB-72E3-4A30-AE09-CD569562A3F4}"/>
              </a:ext>
            </a:extLst>
          </p:cNvPr>
          <p:cNvGrpSpPr/>
          <p:nvPr/>
        </p:nvGrpSpPr>
        <p:grpSpPr>
          <a:xfrm>
            <a:off x="-2785" y="235173"/>
            <a:ext cx="2533522" cy="5220144"/>
            <a:chOff x="-2785" y="235173"/>
            <a:chExt cx="2533522" cy="52201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AE1F6D-5139-49C4-9F9E-86926F7E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85" y="1007790"/>
              <a:ext cx="2533522" cy="4447527"/>
            </a:xfrm>
            <a:prstGeom prst="rect">
              <a:avLst/>
            </a:prstGeom>
          </p:spPr>
        </p:pic>
        <p:pic>
          <p:nvPicPr>
            <p:cNvPr id="2" name="FILE_20220404_220452_Thoại-012">
              <a:hlinkClick r:id="" action="ppaction://media"/>
              <a:extLst>
                <a:ext uri="{FF2B5EF4-FFF2-40B4-BE49-F238E27FC236}">
                  <a16:creationId xmlns:a16="http://schemas.microsoft.com/office/drawing/2014/main" id="{53FCA775-8308-42AD-AD68-319345FF3830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707662" y="235173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40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400D5-9B00-4FB6-A31D-48439D69C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77B31D88-7453-43AA-8A4C-76D30104E12E}"/>
              </a:ext>
            </a:extLst>
          </p:cNvPr>
          <p:cNvSpPr txBox="1"/>
          <p:nvPr/>
        </p:nvSpPr>
        <p:spPr>
          <a:xfrm>
            <a:off x="0" y="3576198"/>
            <a:ext cx="3240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B6DEE-24AB-4769-9C1A-61C9EABD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9" y="1125987"/>
            <a:ext cx="1969549" cy="2450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2C908-9EAC-4723-BDD1-D3E60ECBA763}"/>
              </a:ext>
            </a:extLst>
          </p:cNvPr>
          <p:cNvGrpSpPr/>
          <p:nvPr/>
        </p:nvGrpSpPr>
        <p:grpSpPr>
          <a:xfrm>
            <a:off x="3734388" y="1012410"/>
            <a:ext cx="6127356" cy="3426075"/>
            <a:chOff x="3734388" y="1012410"/>
            <a:chExt cx="6127356" cy="34260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3EACDD-CCBB-4BE5-9444-FF9004032FC9}"/>
                </a:ext>
              </a:extLst>
            </p:cNvPr>
            <p:cNvSpPr/>
            <p:nvPr/>
          </p:nvSpPr>
          <p:spPr>
            <a:xfrm>
              <a:off x="3734388" y="2419515"/>
              <a:ext cx="6127356" cy="201897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lgDash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4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An sống ở đâu?</a:t>
              </a:r>
            </a:p>
            <a:p>
              <a:pPr marR="0" lvl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0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Nơi An sống có những mùa nào?</a:t>
              </a:r>
            </a:p>
            <a:p>
              <a:pPr>
                <a:spcAft>
                  <a:spcPts val="800"/>
                </a:spcAft>
              </a:pPr>
              <a:r>
                <a:rPr lang="en-US" sz="30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30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của mỗi mùa là gì?: </a:t>
              </a:r>
            </a:p>
            <a:p>
              <a:pPr>
                <a:spcAft>
                  <a:spcPts val="800"/>
                </a:spcAft>
              </a:pPr>
              <a:r>
                <a:rPr lang="en-US" sz="30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0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FAAB63-5390-4FD0-A44C-E694E2592515}"/>
                </a:ext>
              </a:extLst>
            </p:cNvPr>
            <p:cNvGrpSpPr/>
            <p:nvPr/>
          </p:nvGrpSpPr>
          <p:grpSpPr>
            <a:xfrm>
              <a:off x="3970736" y="1012410"/>
              <a:ext cx="4250527" cy="1686546"/>
              <a:chOff x="7624807" y="2751158"/>
              <a:chExt cx="3023052" cy="1894122"/>
            </a:xfrm>
          </p:grpSpPr>
          <p:pic>
            <p:nvPicPr>
              <p:cNvPr id="33" name="Picture 2" descr="Cartoon Star. Download a Free Preview or High Quality Adobe Illustrator Ai,  EPS, PDF and High Resolution JPEG ver… | Rainbow cartoon, Printable vintage  art, Cartoon">
                <a:extLst>
                  <a:ext uri="{FF2B5EF4-FFF2-40B4-BE49-F238E27FC236}">
                    <a16:creationId xmlns:a16="http://schemas.microsoft.com/office/drawing/2014/main" id="{9E8E3211-E64C-4CAC-999C-3137FEAB13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0741" l="1500" r="97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1455" y="3332746"/>
                <a:ext cx="880001" cy="13125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文本框 18">
                <a:extLst>
                  <a:ext uri="{FF2B5EF4-FFF2-40B4-BE49-F238E27FC236}">
                    <a16:creationId xmlns:a16="http://schemas.microsoft.com/office/drawing/2014/main" id="{F687CF31-2D4F-432B-985F-E61D0E0C89E0}"/>
                  </a:ext>
                </a:extLst>
              </p:cNvPr>
              <p:cNvSpPr txBox="1"/>
              <p:nvPr/>
            </p:nvSpPr>
            <p:spPr>
              <a:xfrm>
                <a:off x="7624807" y="2751158"/>
                <a:ext cx="3023052" cy="1105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zh-CN" sz="4000" b="1">
                  <a:solidFill>
                    <a:srgbClr val="0000CC"/>
                  </a:solidFill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  <a:p>
                <a:pPr algn="ctr"/>
                <a:endParaRPr lang="zh-CN" altLang="en-US" sz="4000" dirty="0">
                  <a:solidFill>
                    <a:srgbClr val="FF6600"/>
                  </a:solidFill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4">
            <a:extLst>
              <a:ext uri="{FF2B5EF4-FFF2-40B4-BE49-F238E27FC236}">
                <a16:creationId xmlns:a16="http://schemas.microsoft.com/office/drawing/2014/main" id="{CAE95633-0532-497D-8DAF-82FDADE5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7643">
            <a:off x="6305154" y="3072778"/>
            <a:ext cx="1631950" cy="19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>
            <a:extLst>
              <a:ext uri="{FF2B5EF4-FFF2-40B4-BE49-F238E27FC236}">
                <a16:creationId xmlns:a16="http://schemas.microsoft.com/office/drawing/2014/main" id="{016DB44E-4A58-4C75-8F9C-1A2A8891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3468" y="1973179"/>
            <a:ext cx="2613884" cy="16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Cloud 135">
            <a:extLst>
              <a:ext uri="{FF2B5EF4-FFF2-40B4-BE49-F238E27FC236}">
                <a16:creationId xmlns:a16="http://schemas.microsoft.com/office/drawing/2014/main" id="{9D16387B-1466-4A13-850F-F1C5AE854E26}"/>
              </a:ext>
            </a:extLst>
          </p:cNvPr>
          <p:cNvSpPr/>
          <p:nvPr/>
        </p:nvSpPr>
        <p:spPr>
          <a:xfrm>
            <a:off x="3185573" y="2669573"/>
            <a:ext cx="3327674" cy="1725130"/>
          </a:xfrm>
          <a:prstGeom prst="cloud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2B8D6BD-7668-4FA0-AE32-59BFF853C48E}"/>
              </a:ext>
            </a:extLst>
          </p:cNvPr>
          <p:cNvSpPr txBox="1"/>
          <p:nvPr/>
        </p:nvSpPr>
        <p:spPr>
          <a:xfrm>
            <a:off x="9185217" y="1994724"/>
            <a:ext cx="483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3EA54D7-081E-48B1-AA63-FFFE45FA92EC}"/>
              </a:ext>
            </a:extLst>
          </p:cNvPr>
          <p:cNvSpPr txBox="1"/>
          <p:nvPr/>
        </p:nvSpPr>
        <p:spPr>
          <a:xfrm rot="20497168">
            <a:off x="8848286" y="2545332"/>
            <a:ext cx="442631" cy="117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05261-33D1-4B87-8DFE-9328E609816C}"/>
              </a:ext>
            </a:extLst>
          </p:cNvPr>
          <p:cNvSpPr txBox="1"/>
          <p:nvPr/>
        </p:nvSpPr>
        <p:spPr>
          <a:xfrm>
            <a:off x="1854859" y="2024595"/>
            <a:ext cx="406815" cy="306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092D3-F136-4C83-A58F-B211FDF35495}"/>
              </a:ext>
            </a:extLst>
          </p:cNvPr>
          <p:cNvSpPr txBox="1"/>
          <p:nvPr/>
        </p:nvSpPr>
        <p:spPr>
          <a:xfrm>
            <a:off x="2516769" y="2939750"/>
            <a:ext cx="406815" cy="306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EC6C2-7689-49C8-A144-1167A59DB9AA}"/>
              </a:ext>
            </a:extLst>
          </p:cNvPr>
          <p:cNvSpPr txBox="1"/>
          <p:nvPr/>
        </p:nvSpPr>
        <p:spPr>
          <a:xfrm>
            <a:off x="4276990" y="4673163"/>
            <a:ext cx="562416" cy="77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8" name="Picture 37">
            <a:extLst>
              <a:ext uri="{FF2B5EF4-FFF2-40B4-BE49-F238E27FC236}">
                <a16:creationId xmlns:a16="http://schemas.microsoft.com/office/drawing/2014/main" id="{0E5BF13F-7320-4000-9974-F36FA0C6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94595" y="4225240"/>
            <a:ext cx="1131833" cy="5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5">
            <a:extLst>
              <a:ext uri="{FF2B5EF4-FFF2-40B4-BE49-F238E27FC236}">
                <a16:creationId xmlns:a16="http://schemas.microsoft.com/office/drawing/2014/main" id="{BE400C03-A985-420A-B32D-A4EC2381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42477">
            <a:off x="7863365" y="4441904"/>
            <a:ext cx="1277938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3">
            <a:extLst>
              <a:ext uri="{FF2B5EF4-FFF2-40B4-BE49-F238E27FC236}">
                <a16:creationId xmlns:a16="http://schemas.microsoft.com/office/drawing/2014/main" id="{91A8A175-A804-4D49-BC6D-D7815C673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7617">
            <a:off x="8070565" y="1493486"/>
            <a:ext cx="1151505" cy="82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9">
            <a:extLst>
              <a:ext uri="{FF2B5EF4-FFF2-40B4-BE49-F238E27FC236}">
                <a16:creationId xmlns:a16="http://schemas.microsoft.com/office/drawing/2014/main" id="{BC32318A-3AEF-4F01-B2BC-134A0E43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878">
            <a:off x="8087763" y="2017091"/>
            <a:ext cx="1271587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793302E-4E1F-4829-952B-08682AB8A335}"/>
              </a:ext>
            </a:extLst>
          </p:cNvPr>
          <p:cNvSpPr txBox="1"/>
          <p:nvPr/>
        </p:nvSpPr>
        <p:spPr>
          <a:xfrm>
            <a:off x="9020143" y="2109851"/>
            <a:ext cx="30935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err="1"/>
              <a:t>Cây</a:t>
            </a:r>
            <a:r>
              <a:rPr lang="en-US" sz="1900" b="1"/>
              <a:t> cối tươi </a:t>
            </a:r>
            <a:r>
              <a:rPr lang="en-US" sz="1900" b="1" dirty="0" err="1"/>
              <a:t>tốt</a:t>
            </a:r>
            <a:endParaRPr lang="en-US" sz="19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F0114D-28A8-4358-95A1-D397930346FE}"/>
              </a:ext>
            </a:extLst>
          </p:cNvPr>
          <p:cNvSpPr txBox="1"/>
          <p:nvPr/>
        </p:nvSpPr>
        <p:spPr>
          <a:xfrm>
            <a:off x="8902427" y="5102716"/>
            <a:ext cx="32112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/>
              <a:t>Cây khô héo</a:t>
            </a:r>
            <a:endParaRPr lang="en-US" sz="19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92606E-39E6-414F-9C33-395780FF818A}"/>
              </a:ext>
            </a:extLst>
          </p:cNvPr>
          <p:cNvSpPr txBox="1"/>
          <p:nvPr/>
        </p:nvSpPr>
        <p:spPr>
          <a:xfrm rot="19436584">
            <a:off x="6072125" y="1570649"/>
            <a:ext cx="278372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FF0000"/>
                </a:solidFill>
              </a:rPr>
              <a:t>   </a:t>
            </a:r>
            <a:r>
              <a:rPr lang="en-US" sz="2300" b="1">
                <a:solidFill>
                  <a:srgbClr val="006600"/>
                </a:solidFill>
              </a:rPr>
              <a:t>Mùa mưa</a:t>
            </a:r>
          </a:p>
          <a:p>
            <a:pPr algn="ctr"/>
            <a:r>
              <a:rPr lang="en-US" sz="1600" b="1">
                <a:solidFill>
                  <a:srgbClr val="006600"/>
                </a:solidFill>
              </a:rPr>
              <a:t>( Tháng 5 - tháng 10)</a:t>
            </a: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8FB21-4FEC-486B-BFCF-D34AC8302605}"/>
              </a:ext>
            </a:extLst>
          </p:cNvPr>
          <p:cNvSpPr txBox="1"/>
          <p:nvPr/>
        </p:nvSpPr>
        <p:spPr>
          <a:xfrm>
            <a:off x="9155322" y="1421362"/>
            <a:ext cx="30935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err="1"/>
              <a:t>Mưa</a:t>
            </a:r>
            <a:r>
              <a:rPr lang="en-US" sz="1900" b="1"/>
              <a:t> nhiều, kéo dài</a:t>
            </a:r>
            <a:endParaRPr lang="en-US" sz="19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65A0A-CA06-4F8B-9BDD-5545DCF197BB}"/>
              </a:ext>
            </a:extLst>
          </p:cNvPr>
          <p:cNvSpPr txBox="1"/>
          <p:nvPr/>
        </p:nvSpPr>
        <p:spPr>
          <a:xfrm>
            <a:off x="9155322" y="4518922"/>
            <a:ext cx="32112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/>
              <a:t>Nắng, nóng, ít mưa</a:t>
            </a:r>
            <a:endParaRPr lang="en-US" sz="19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6587E6-816B-47CC-8A3E-2E945CB47FB2}"/>
              </a:ext>
            </a:extLst>
          </p:cNvPr>
          <p:cNvSpPr txBox="1"/>
          <p:nvPr/>
        </p:nvSpPr>
        <p:spPr>
          <a:xfrm rot="966436">
            <a:off x="6005206" y="4104838"/>
            <a:ext cx="22667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FF0000"/>
                </a:solidFill>
              </a:rPr>
              <a:t>   Mùa khô</a:t>
            </a:r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( Tháng 11 – tháng 4)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895753F-1841-484E-B19B-AB059E334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9" y="1754904"/>
            <a:ext cx="2155703" cy="4188313"/>
          </a:xfrm>
          <a:prstGeom prst="rect">
            <a:avLst/>
          </a:prstGeom>
        </p:spPr>
      </p:pic>
      <p:pic>
        <p:nvPicPr>
          <p:cNvPr id="63" name="Picture 8" descr="Biểu Tượng Trong Tarot - Mặt Trời 2022">
            <a:extLst>
              <a:ext uri="{FF2B5EF4-FFF2-40B4-BE49-F238E27FC236}">
                <a16:creationId xmlns:a16="http://schemas.microsoft.com/office/drawing/2014/main" id="{C891C31D-E2FA-4E35-B971-B4D9E74C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780"/>
            <a:ext cx="1854859" cy="18386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ình ảnh Mây Và Mưa To, Mưa, Clip Nghệ Thuật, Những đám Mây Mưa trong suốt  PNG và Vector để tải xuống miễn phí">
            <a:extLst>
              <a:ext uri="{FF2B5EF4-FFF2-40B4-BE49-F238E27FC236}">
                <a16:creationId xmlns:a16="http://schemas.microsoft.com/office/drawing/2014/main" id="{78A65B62-AD4D-4298-98E1-A62E68D5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386" y="-83780"/>
            <a:ext cx="1665755" cy="1319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437214-7623-44C5-9D86-50A2A55B1527}"/>
              </a:ext>
            </a:extLst>
          </p:cNvPr>
          <p:cNvSpPr txBox="1"/>
          <p:nvPr/>
        </p:nvSpPr>
        <p:spPr>
          <a:xfrm>
            <a:off x="2516769" y="4044523"/>
            <a:ext cx="723633" cy="1053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050" name="Picture 2" descr="Chợ Bến Thành chứng nhân lịch sử ">
            <a:extLst>
              <a:ext uri="{FF2B5EF4-FFF2-40B4-BE49-F238E27FC236}">
                <a16:creationId xmlns:a16="http://schemas.microsoft.com/office/drawing/2014/main" id="{64197A07-61D8-415B-839B-2E561452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02" y="2640018"/>
            <a:ext cx="3044755" cy="1761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1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53" grpId="0" build="allAtOnce"/>
      <p:bldP spid="54" grpId="0" build="allAtOnce"/>
      <p:bldP spid="55" grpId="0"/>
      <p:bldP spid="56" grpId="0" build="allAtOnce"/>
      <p:bldP spid="58" grpId="0" build="allAtOnce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8">
            <a:extLst>
              <a:ext uri="{FF2B5EF4-FFF2-40B4-BE49-F238E27FC236}">
                <a16:creationId xmlns:a16="http://schemas.microsoft.com/office/drawing/2014/main" id="{016DB44E-4A58-4C75-8F9C-1A2A8891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5974" y="1830935"/>
            <a:ext cx="1669655" cy="103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4">
            <a:extLst>
              <a:ext uri="{FF2B5EF4-FFF2-40B4-BE49-F238E27FC236}">
                <a16:creationId xmlns:a16="http://schemas.microsoft.com/office/drawing/2014/main" id="{CAE95633-0532-497D-8DAF-82FDADE5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0544">
            <a:off x="8227892" y="2789811"/>
            <a:ext cx="146978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7">
            <a:extLst>
              <a:ext uri="{FF2B5EF4-FFF2-40B4-BE49-F238E27FC236}">
                <a16:creationId xmlns:a16="http://schemas.microsoft.com/office/drawing/2014/main" id="{A501AD5D-A7DB-44DC-AE67-B6DD88825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5131" flipH="1" flipV="1">
            <a:off x="3461432" y="4412865"/>
            <a:ext cx="911537" cy="12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6">
            <a:extLst>
              <a:ext uri="{FF2B5EF4-FFF2-40B4-BE49-F238E27FC236}">
                <a16:creationId xmlns:a16="http://schemas.microsoft.com/office/drawing/2014/main" id="{C317C5BD-4401-4E30-B01E-2289CB06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5883">
            <a:off x="3512492" y="4953705"/>
            <a:ext cx="1204857" cy="5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5">
            <a:extLst>
              <a:ext uri="{FF2B5EF4-FFF2-40B4-BE49-F238E27FC236}">
                <a16:creationId xmlns:a16="http://schemas.microsoft.com/office/drawing/2014/main" id="{A3219735-6A50-4299-A92C-BAF2A5C2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7777">
            <a:off x="4255894" y="3299783"/>
            <a:ext cx="1458990" cy="17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1">
            <a:extLst>
              <a:ext uri="{FF2B5EF4-FFF2-40B4-BE49-F238E27FC236}">
                <a16:creationId xmlns:a16="http://schemas.microsoft.com/office/drawing/2014/main" id="{5791C77E-FC38-4DC0-AF5D-878C0833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7343" flipH="1">
            <a:off x="2624430" y="4278710"/>
            <a:ext cx="1005552" cy="5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9">
            <a:extLst>
              <a:ext uri="{FF2B5EF4-FFF2-40B4-BE49-F238E27FC236}">
                <a16:creationId xmlns:a16="http://schemas.microsoft.com/office/drawing/2014/main" id="{83677180-A2DA-4C20-B48F-A201BC8AB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853" flipH="1">
            <a:off x="2518094" y="3686681"/>
            <a:ext cx="106507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>
            <a:extLst>
              <a:ext uri="{FF2B5EF4-FFF2-40B4-BE49-F238E27FC236}">
                <a16:creationId xmlns:a16="http://schemas.microsoft.com/office/drawing/2014/main" id="{E6323098-D29B-4997-883E-3EBA1EA2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578" flipH="1">
            <a:off x="3356110" y="3114990"/>
            <a:ext cx="2233281" cy="12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">
            <a:extLst>
              <a:ext uri="{FF2B5EF4-FFF2-40B4-BE49-F238E27FC236}">
                <a16:creationId xmlns:a16="http://schemas.microsoft.com/office/drawing/2014/main" id="{CC2C3DAE-CD33-4A60-B1A2-7378C2AC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791" flipV="1">
            <a:off x="1665241" y="2530213"/>
            <a:ext cx="1656268" cy="78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>
            <a:extLst>
              <a:ext uri="{FF2B5EF4-FFF2-40B4-BE49-F238E27FC236}">
                <a16:creationId xmlns:a16="http://schemas.microsoft.com/office/drawing/2014/main" id="{7304D826-F896-4535-8DBA-792CAED4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" flipH="1">
            <a:off x="1390127" y="2103019"/>
            <a:ext cx="2112729" cy="9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9">
            <a:extLst>
              <a:ext uri="{FF2B5EF4-FFF2-40B4-BE49-F238E27FC236}">
                <a16:creationId xmlns:a16="http://schemas.microsoft.com/office/drawing/2014/main" id="{D399EC9C-3E80-4F23-A0AE-3D4CC44A5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928" flipH="1" flipV="1">
            <a:off x="2872674" y="2302122"/>
            <a:ext cx="2532948" cy="14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7">
            <a:extLst>
              <a:ext uri="{FF2B5EF4-FFF2-40B4-BE49-F238E27FC236}">
                <a16:creationId xmlns:a16="http://schemas.microsoft.com/office/drawing/2014/main" id="{B93BBB64-AC5E-4B35-99DC-4FA07602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319" flipH="1">
            <a:off x="2638490" y="1470153"/>
            <a:ext cx="996545" cy="5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6">
            <a:extLst>
              <a:ext uri="{FF2B5EF4-FFF2-40B4-BE49-F238E27FC236}">
                <a16:creationId xmlns:a16="http://schemas.microsoft.com/office/drawing/2014/main" id="{8042898D-807D-4E90-9648-27570BD0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281" flipH="1">
            <a:off x="2713839" y="931272"/>
            <a:ext cx="1056925" cy="8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5">
            <a:extLst>
              <a:ext uri="{FF2B5EF4-FFF2-40B4-BE49-F238E27FC236}">
                <a16:creationId xmlns:a16="http://schemas.microsoft.com/office/drawing/2014/main" id="{D9FE06CF-F9B9-4329-B649-C65B048A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6090" flipH="1">
            <a:off x="3765093" y="1253665"/>
            <a:ext cx="1489858" cy="23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FB3D2318-C810-4404-9195-6782C09DC363}"/>
              </a:ext>
            </a:extLst>
          </p:cNvPr>
          <p:cNvSpPr txBox="1"/>
          <p:nvPr/>
        </p:nvSpPr>
        <p:spPr>
          <a:xfrm rot="2471533">
            <a:off x="4001111" y="1949758"/>
            <a:ext cx="194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00FF00"/>
                </a:solidFill>
              </a:rPr>
              <a:t>Mùa</a:t>
            </a:r>
            <a:r>
              <a:rPr lang="en-US" sz="2000" b="1">
                <a:solidFill>
                  <a:srgbClr val="00FF00"/>
                </a:solidFill>
              </a:rPr>
              <a:t> xuân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A1EF28E-F2AB-460A-ACC1-7CC01803F0D0}"/>
              </a:ext>
            </a:extLst>
          </p:cNvPr>
          <p:cNvSpPr txBox="1"/>
          <p:nvPr/>
        </p:nvSpPr>
        <p:spPr>
          <a:xfrm>
            <a:off x="462309" y="743514"/>
            <a:ext cx="235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Mưa</a:t>
            </a:r>
            <a:r>
              <a:rPr lang="en-US" b="1"/>
              <a:t> phùn, ẩm ướt</a:t>
            </a:r>
            <a:endParaRPr lang="en-US" b="1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0D06183-C581-4FF6-95A4-0A1FBD3CD453}"/>
              </a:ext>
            </a:extLst>
          </p:cNvPr>
          <p:cNvSpPr txBox="1"/>
          <p:nvPr/>
        </p:nvSpPr>
        <p:spPr>
          <a:xfrm rot="765719">
            <a:off x="2959783" y="2454533"/>
            <a:ext cx="210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FF0000"/>
                </a:solidFill>
              </a:rPr>
              <a:t>Mùa</a:t>
            </a:r>
            <a:r>
              <a:rPr lang="en-US" sz="2000" b="1">
                <a:solidFill>
                  <a:srgbClr val="FF0000"/>
                </a:solidFill>
              </a:rPr>
              <a:t> hè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E8767BD-F45C-4A3E-9F2B-F244CC4A95F8}"/>
              </a:ext>
            </a:extLst>
          </p:cNvPr>
          <p:cNvSpPr txBox="1"/>
          <p:nvPr/>
        </p:nvSpPr>
        <p:spPr>
          <a:xfrm>
            <a:off x="321868" y="2178648"/>
            <a:ext cx="159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Nắng, nóng</a:t>
            </a:r>
            <a:endParaRPr lang="en-US" b="1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DA2F629-4A30-4C61-8FE1-5917715BC412}"/>
              </a:ext>
            </a:extLst>
          </p:cNvPr>
          <p:cNvSpPr txBox="1"/>
          <p:nvPr/>
        </p:nvSpPr>
        <p:spPr>
          <a:xfrm>
            <a:off x="336740" y="2789030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Cây xanh tốt</a:t>
            </a:r>
            <a:endParaRPr lang="en-US" b="1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3C35DB3-2632-4A16-893D-7799530F3CE3}"/>
              </a:ext>
            </a:extLst>
          </p:cNvPr>
          <p:cNvSpPr txBox="1"/>
          <p:nvPr/>
        </p:nvSpPr>
        <p:spPr>
          <a:xfrm rot="19795832">
            <a:off x="3158353" y="3429780"/>
            <a:ext cx="20151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0000CC"/>
                </a:solidFill>
              </a:rPr>
              <a:t>Mùa</a:t>
            </a:r>
            <a:r>
              <a:rPr lang="en-US" sz="2000" b="1">
                <a:solidFill>
                  <a:srgbClr val="0000CC"/>
                </a:solidFill>
              </a:rPr>
              <a:t> thu</a:t>
            </a:r>
          </a:p>
          <a:p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C87208F-AF52-40B8-8933-B47B030F5309}"/>
              </a:ext>
            </a:extLst>
          </p:cNvPr>
          <p:cNvSpPr txBox="1"/>
          <p:nvPr/>
        </p:nvSpPr>
        <p:spPr>
          <a:xfrm>
            <a:off x="1021309" y="3828184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Trời se lạnh</a:t>
            </a:r>
            <a:endParaRPr lang="en-US" b="1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BD309E8-7DE3-44A2-8210-C184C138F4C4}"/>
              </a:ext>
            </a:extLst>
          </p:cNvPr>
          <p:cNvSpPr txBox="1"/>
          <p:nvPr/>
        </p:nvSpPr>
        <p:spPr>
          <a:xfrm>
            <a:off x="992634" y="4432226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Lá vàng rụng</a:t>
            </a:r>
            <a:endParaRPr lang="en-US" b="1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A3073B5-0F75-42DE-840B-62374E27B5E7}"/>
              </a:ext>
            </a:extLst>
          </p:cNvPr>
          <p:cNvSpPr txBox="1"/>
          <p:nvPr/>
        </p:nvSpPr>
        <p:spPr>
          <a:xfrm rot="18870011">
            <a:off x="3366681" y="4017592"/>
            <a:ext cx="19867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err="1">
                <a:solidFill>
                  <a:srgbClr val="CC0099"/>
                </a:solidFill>
              </a:rPr>
              <a:t>Mùa</a:t>
            </a:r>
            <a:r>
              <a:rPr lang="en-US" sz="1900" b="1">
                <a:solidFill>
                  <a:srgbClr val="CC0099"/>
                </a:solidFill>
              </a:rPr>
              <a:t> đông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B2D9351-21C7-4142-91A6-210812AA03EF}"/>
              </a:ext>
            </a:extLst>
          </p:cNvPr>
          <p:cNvSpPr txBox="1"/>
          <p:nvPr/>
        </p:nvSpPr>
        <p:spPr>
          <a:xfrm>
            <a:off x="2354571" y="514288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Trời</a:t>
            </a:r>
            <a:r>
              <a:rPr lang="en-US" b="1"/>
              <a:t> rét</a:t>
            </a:r>
            <a:endParaRPr lang="en-US" b="1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A678961-8BE1-4D74-A26D-67F25F7EF5D5}"/>
              </a:ext>
            </a:extLst>
          </p:cNvPr>
          <p:cNvSpPr txBox="1"/>
          <p:nvPr/>
        </p:nvSpPr>
        <p:spPr>
          <a:xfrm>
            <a:off x="2473366" y="569298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trơ</a:t>
            </a:r>
            <a:r>
              <a:rPr lang="en-US" b="1" dirty="0"/>
              <a:t> </a:t>
            </a:r>
            <a:r>
              <a:rPr lang="en-US" b="1" dirty="0" err="1"/>
              <a:t>trụi</a:t>
            </a:r>
            <a:endParaRPr lang="en-US" b="1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2B8D6BD-7668-4FA0-AE32-59BFF853C48E}"/>
              </a:ext>
            </a:extLst>
          </p:cNvPr>
          <p:cNvSpPr txBox="1"/>
          <p:nvPr/>
        </p:nvSpPr>
        <p:spPr>
          <a:xfrm>
            <a:off x="10131695" y="1994724"/>
            <a:ext cx="483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3EA54D7-081E-48B1-AA63-FFFE45FA92EC}"/>
              </a:ext>
            </a:extLst>
          </p:cNvPr>
          <p:cNvSpPr txBox="1"/>
          <p:nvPr/>
        </p:nvSpPr>
        <p:spPr>
          <a:xfrm rot="20497168">
            <a:off x="9794764" y="2545332"/>
            <a:ext cx="442631" cy="117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731FB59-1C54-48D9-B4E6-79AF46617EBD}"/>
              </a:ext>
            </a:extLst>
          </p:cNvPr>
          <p:cNvSpPr txBox="1"/>
          <p:nvPr/>
        </p:nvSpPr>
        <p:spPr>
          <a:xfrm>
            <a:off x="1256144" y="1266972"/>
            <a:ext cx="154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Chồi non,</a:t>
            </a:r>
          </a:p>
          <a:p>
            <a:r>
              <a:rPr lang="en-US" b="1"/>
              <a:t>hoa đua nở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794A9-DB64-43E6-B450-399240E0F3C5}"/>
              </a:ext>
            </a:extLst>
          </p:cNvPr>
          <p:cNvSpPr txBox="1"/>
          <p:nvPr/>
        </p:nvSpPr>
        <p:spPr>
          <a:xfrm>
            <a:off x="7148859" y="2576118"/>
            <a:ext cx="1095067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600" b="1"/>
              <a:t>MIỀN </a:t>
            </a:r>
          </a:p>
          <a:p>
            <a:r>
              <a:rPr lang="en-US" sz="2600" b="1"/>
              <a:t>NAM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346339E-3757-40F4-8348-C41258F3290F}"/>
              </a:ext>
            </a:extLst>
          </p:cNvPr>
          <p:cNvSpPr txBox="1"/>
          <p:nvPr/>
        </p:nvSpPr>
        <p:spPr>
          <a:xfrm>
            <a:off x="4776952" y="2640865"/>
            <a:ext cx="1102721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600" b="1"/>
              <a:t>MIỀN BẮC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05261-33D1-4B87-8DFE-9328E609816C}"/>
              </a:ext>
            </a:extLst>
          </p:cNvPr>
          <p:cNvSpPr txBox="1"/>
          <p:nvPr/>
        </p:nvSpPr>
        <p:spPr>
          <a:xfrm>
            <a:off x="1854859" y="2024595"/>
            <a:ext cx="406815" cy="306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092D3-F136-4C83-A58F-B211FDF35495}"/>
              </a:ext>
            </a:extLst>
          </p:cNvPr>
          <p:cNvSpPr txBox="1"/>
          <p:nvPr/>
        </p:nvSpPr>
        <p:spPr>
          <a:xfrm>
            <a:off x="2516769" y="2939750"/>
            <a:ext cx="406815" cy="306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EC6C2-7689-49C8-A144-1167A59DB9AA}"/>
              </a:ext>
            </a:extLst>
          </p:cNvPr>
          <p:cNvSpPr txBox="1"/>
          <p:nvPr/>
        </p:nvSpPr>
        <p:spPr>
          <a:xfrm>
            <a:off x="4902413" y="4201696"/>
            <a:ext cx="562416" cy="77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8" name="Picture 37">
            <a:extLst>
              <a:ext uri="{FF2B5EF4-FFF2-40B4-BE49-F238E27FC236}">
                <a16:creationId xmlns:a16="http://schemas.microsoft.com/office/drawing/2014/main" id="{0E5BF13F-7320-4000-9974-F36FA0C6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0352" flipV="1">
            <a:off x="9683745" y="3738401"/>
            <a:ext cx="987323" cy="6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5">
            <a:extLst>
              <a:ext uri="{FF2B5EF4-FFF2-40B4-BE49-F238E27FC236}">
                <a16:creationId xmlns:a16="http://schemas.microsoft.com/office/drawing/2014/main" id="{BE400C03-A985-420A-B32D-A4EC2381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27323">
            <a:off x="9504014" y="4016475"/>
            <a:ext cx="1227334" cy="8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3">
            <a:extLst>
              <a:ext uri="{FF2B5EF4-FFF2-40B4-BE49-F238E27FC236}">
                <a16:creationId xmlns:a16="http://schemas.microsoft.com/office/drawing/2014/main" id="{91A8A175-A804-4D49-BC6D-D7815C673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4722">
            <a:off x="9404673" y="1374192"/>
            <a:ext cx="1151505" cy="5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9">
            <a:extLst>
              <a:ext uri="{FF2B5EF4-FFF2-40B4-BE49-F238E27FC236}">
                <a16:creationId xmlns:a16="http://schemas.microsoft.com/office/drawing/2014/main" id="{BC32318A-3AEF-4F01-B2BC-134A0E43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5187">
            <a:off x="9594262" y="1692659"/>
            <a:ext cx="882502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793302E-4E1F-4829-952B-08682AB8A335}"/>
              </a:ext>
            </a:extLst>
          </p:cNvPr>
          <p:cNvSpPr txBox="1"/>
          <p:nvPr/>
        </p:nvSpPr>
        <p:spPr>
          <a:xfrm>
            <a:off x="10024064" y="1640054"/>
            <a:ext cx="30935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err="1"/>
              <a:t>Cây</a:t>
            </a:r>
            <a:r>
              <a:rPr lang="en-US" sz="1900" b="1"/>
              <a:t> cối tươi </a:t>
            </a:r>
            <a:r>
              <a:rPr lang="en-US" sz="1900" b="1" dirty="0" err="1"/>
              <a:t>tốt</a:t>
            </a:r>
            <a:endParaRPr lang="en-US" sz="19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F0114D-28A8-4358-95A1-D397930346FE}"/>
              </a:ext>
            </a:extLst>
          </p:cNvPr>
          <p:cNvSpPr txBox="1"/>
          <p:nvPr/>
        </p:nvSpPr>
        <p:spPr>
          <a:xfrm>
            <a:off x="10373460" y="4341927"/>
            <a:ext cx="32112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/>
              <a:t>Cây khô héo</a:t>
            </a:r>
            <a:endParaRPr lang="en-US" sz="19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92606E-39E6-414F-9C33-395780FF818A}"/>
              </a:ext>
            </a:extLst>
          </p:cNvPr>
          <p:cNvSpPr txBox="1"/>
          <p:nvPr/>
        </p:nvSpPr>
        <p:spPr>
          <a:xfrm rot="19903816">
            <a:off x="7828709" y="1743557"/>
            <a:ext cx="238914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>
                <a:solidFill>
                  <a:srgbClr val="FF0000"/>
                </a:solidFill>
              </a:rPr>
              <a:t>   </a:t>
            </a:r>
            <a:r>
              <a:rPr lang="en-US" sz="2100" b="1">
                <a:solidFill>
                  <a:srgbClr val="006600"/>
                </a:solidFill>
              </a:rPr>
              <a:t>Mùa mưa</a:t>
            </a: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>
              <a:solidFill>
                <a:srgbClr val="006600"/>
              </a:solidFill>
            </a:endParaRPr>
          </a:p>
          <a:p>
            <a:pPr algn="ctr"/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8FB21-4FEC-486B-BFCF-D34AC8302605}"/>
              </a:ext>
            </a:extLst>
          </p:cNvPr>
          <p:cNvSpPr txBox="1"/>
          <p:nvPr/>
        </p:nvSpPr>
        <p:spPr>
          <a:xfrm>
            <a:off x="9685107" y="952231"/>
            <a:ext cx="30935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err="1"/>
              <a:t>Mưa</a:t>
            </a:r>
            <a:r>
              <a:rPr lang="en-US" sz="1900" b="1"/>
              <a:t> nhiều, kéo dài</a:t>
            </a:r>
            <a:endParaRPr lang="en-US" sz="19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65A0A-CA06-4F8B-9BDD-5545DCF197BB}"/>
              </a:ext>
            </a:extLst>
          </p:cNvPr>
          <p:cNvSpPr txBox="1"/>
          <p:nvPr/>
        </p:nvSpPr>
        <p:spPr>
          <a:xfrm>
            <a:off x="10550820" y="3510168"/>
            <a:ext cx="32112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/>
              <a:t>Nắng, nóng</a:t>
            </a:r>
          </a:p>
          <a:p>
            <a:r>
              <a:rPr lang="en-US" sz="1900" b="1"/>
              <a:t> ít mưa</a:t>
            </a:r>
            <a:endParaRPr lang="en-US" sz="19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6587E6-816B-47CC-8A3E-2E945CB47FB2}"/>
              </a:ext>
            </a:extLst>
          </p:cNvPr>
          <p:cNvSpPr txBox="1"/>
          <p:nvPr/>
        </p:nvSpPr>
        <p:spPr>
          <a:xfrm rot="1424757">
            <a:off x="8092310" y="3622528"/>
            <a:ext cx="22667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FF0000"/>
                </a:solidFill>
              </a:rPr>
              <a:t>   </a:t>
            </a:r>
            <a:r>
              <a:rPr lang="en-US" sz="2000" b="1">
                <a:solidFill>
                  <a:srgbClr val="FF0000"/>
                </a:solidFill>
              </a:rPr>
              <a:t>Mùa khô</a:t>
            </a: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DE16F41-9B32-45DD-BCF5-4CB305A4559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78">
            <a:off x="3051215" y="1350460"/>
            <a:ext cx="6171372" cy="4157080"/>
          </a:xfrm>
          <a:prstGeom prst="rect">
            <a:avLst/>
          </a:prstGeom>
        </p:spPr>
      </p:pic>
      <p:pic>
        <p:nvPicPr>
          <p:cNvPr id="5" name="CAC-MUA-NUOC-TA">
            <a:hlinkClick r:id="" action="ppaction://media"/>
            <a:extLst>
              <a:ext uri="{FF2B5EF4-FFF2-40B4-BE49-F238E27FC236}">
                <a16:creationId xmlns:a16="http://schemas.microsoft.com/office/drawing/2014/main" id="{DF81BB02-C5C4-450B-8B0F-26A03B0C8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69478" y="6045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4" grpId="0"/>
      <p:bldP spid="135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78" grpId="0"/>
      <p:bldP spid="2" grpId="0" animBg="1"/>
      <p:bldP spid="203" grpId="0" animBg="1"/>
      <p:bldP spid="53" grpId="0" build="allAtOnce"/>
      <p:bldP spid="54" grpId="0" build="allAtOnce"/>
      <p:bldP spid="55" grpId="0"/>
      <p:bldP spid="56" grpId="0" build="allAtOnce"/>
      <p:bldP spid="58" grpId="0" build="allAtOnce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CE8D-B1D7-403B-9691-842C60CA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20401_171603_Thoại 007">
            <a:hlinkClick r:id="" action="ppaction://media"/>
            <a:extLst>
              <a:ext uri="{FF2B5EF4-FFF2-40B4-BE49-F238E27FC236}">
                <a16:creationId xmlns:a16="http://schemas.microsoft.com/office/drawing/2014/main" id="{28A032A4-5371-4685-BCFB-0AF1969C615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2" descr="https://znews-photo.zadn.vn/Uploaded/Ycgmvlbp/2018_08_24/viethung2.jpg">
            <a:extLst>
              <a:ext uri="{FF2B5EF4-FFF2-40B4-BE49-F238E27FC236}">
                <a16:creationId xmlns:a16="http://schemas.microsoft.com/office/drawing/2014/main" id="{B64EAB39-8E8A-4D1D-8F79-D5FABBA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3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465;p15">
            <a:extLst>
              <a:ext uri="{FF2B5EF4-FFF2-40B4-BE49-F238E27FC236}">
                <a16:creationId xmlns:a16="http://schemas.microsoft.com/office/drawing/2014/main" id="{387B3943-5712-425E-B810-4701598499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9828" b="12930"/>
          <a:stretch/>
        </p:blipFill>
        <p:spPr>
          <a:xfrm flipH="1">
            <a:off x="-2451254" y="3894931"/>
            <a:ext cx="8236349" cy="303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_组合 13">
            <a:extLst>
              <a:ext uri="{FF2B5EF4-FFF2-40B4-BE49-F238E27FC236}">
                <a16:creationId xmlns:a16="http://schemas.microsoft.com/office/drawing/2014/main" id="{88CAC055-4035-4CA8-935F-26F30E620AD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20198" y="-299383"/>
            <a:ext cx="2846923" cy="3003896"/>
            <a:chOff x="1725122" y="-317738"/>
            <a:chExt cx="3309940" cy="349244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2453D-DEAD-4DC5-9EE0-02AA1CADA77D}"/>
                </a:ext>
              </a:extLst>
            </p:cNvPr>
            <p:cNvSpPr/>
            <p:nvPr/>
          </p:nvSpPr>
          <p:spPr>
            <a:xfrm>
              <a:off x="1725122" y="-317738"/>
              <a:ext cx="3309940" cy="3259140"/>
            </a:xfrm>
            <a:custGeom>
              <a:avLst/>
              <a:gdLst/>
              <a:ahLst/>
              <a:cxnLst/>
              <a:rect l="0" t="0" r="0" b="0"/>
              <a:pathLst>
                <a:path w="3309940" h="3259140">
                  <a:moveTo>
                    <a:pt x="0" y="0"/>
                  </a:moveTo>
                  <a:lnTo>
                    <a:pt x="3309939" y="0"/>
                  </a:lnTo>
                  <a:lnTo>
                    <a:pt x="3309939" y="3259139"/>
                  </a:lnTo>
                  <a:lnTo>
                    <a:pt x="0" y="32591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矩形 14"/>
            <p:cNvSpPr/>
            <p:nvPr>
              <p:custDataLst>
                <p:tags r:id="rId2"/>
              </p:custDataLst>
            </p:nvPr>
          </p:nvSpPr>
          <p:spPr>
            <a:xfrm>
              <a:off x="1937203" y="1490366"/>
              <a:ext cx="1684339" cy="1684339"/>
            </a:xfrm>
            <a:prstGeom prst="rect">
              <a:avLst/>
            </a:prstGeom>
            <a:noFill/>
            <a:ln>
              <a:solidFill>
                <a:srgbClr val="E39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矩形 1"/>
          <p:cNvSpPr/>
          <p:nvPr/>
        </p:nvSpPr>
        <p:spPr>
          <a:xfrm>
            <a:off x="336696" y="261381"/>
            <a:ext cx="11518614" cy="6335238"/>
          </a:xfrm>
          <a:prstGeom prst="rect">
            <a:avLst/>
          </a:prstGeom>
          <a:noFill/>
          <a:ln>
            <a:solidFill>
              <a:srgbClr val="43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77" rIns="91361" bIns="45677"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2509E-87BB-4978-8D7A-BFFEB9B90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4" y="312622"/>
            <a:ext cx="3482320" cy="6283997"/>
          </a:xfrm>
          <a:prstGeom prst="rect">
            <a:avLst/>
          </a:prstGeom>
          <a:ln w="38100">
            <a:solidFill>
              <a:srgbClr val="008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9C7B4-B37D-4CFE-B610-630C89759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01" y="312622"/>
            <a:ext cx="3332559" cy="633523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DE342D-CC95-4942-9A95-60989197E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7" y="261381"/>
            <a:ext cx="3332559" cy="6335238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46086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400">
        <p15:prstTrans prst="origami"/>
      </p:transition>
    </mc:Choice>
    <mc:Fallback xmlns="">
      <p:transition spd="slow" advTm="5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FC98A-D706-4603-963F-0F6BEE338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6711"/>
            <a:ext cx="12192000" cy="6861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B516B9-1202-41C3-9F44-B704DA7E9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135" y="4216829"/>
            <a:ext cx="573074" cy="10120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283D5D-5CD7-45BB-B8FA-C61F2A01C8B4}"/>
              </a:ext>
            </a:extLst>
          </p:cNvPr>
          <p:cNvGrpSpPr/>
          <p:nvPr/>
        </p:nvGrpSpPr>
        <p:grpSpPr>
          <a:xfrm>
            <a:off x="155290" y="491979"/>
            <a:ext cx="4258692" cy="5396486"/>
            <a:chOff x="895867" y="293859"/>
            <a:chExt cx="4154134" cy="5396486"/>
          </a:xfrm>
        </p:grpSpPr>
        <p:sp>
          <p:nvSpPr>
            <p:cNvPr id="10" name="矩形 9"/>
            <p:cNvSpPr/>
            <p:nvPr/>
          </p:nvSpPr>
          <p:spPr>
            <a:xfrm>
              <a:off x="1663759" y="1418415"/>
              <a:ext cx="2495374" cy="3845027"/>
            </a:xfrm>
            <a:prstGeom prst="rect">
              <a:avLst/>
            </a:prstGeom>
            <a:solidFill>
              <a:srgbClr val="43756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10" tIns="60904" rIns="121810" bIns="60904"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5D7DA0-4185-4117-AEA1-6FF3DB4C7F0F}"/>
                </a:ext>
              </a:extLst>
            </p:cNvPr>
            <p:cNvGrpSpPr/>
            <p:nvPr/>
          </p:nvGrpSpPr>
          <p:grpSpPr>
            <a:xfrm>
              <a:off x="895867" y="293859"/>
              <a:ext cx="4154134" cy="5396486"/>
              <a:chOff x="895867" y="293859"/>
              <a:chExt cx="4154134" cy="53964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775293" y="1958669"/>
                <a:ext cx="2399399" cy="1230993"/>
              </a:xfrm>
              <a:prstGeom prst="rect">
                <a:avLst/>
              </a:prstGeom>
              <a:noFill/>
            </p:spPr>
            <p:txBody>
              <a:bodyPr wrap="square" lIns="121810" tIns="60904" rIns="121810" bIns="60904" rtlCol="0">
                <a:spAutoFit/>
              </a:bodyPr>
              <a:lstStyle/>
              <a:p>
                <a:pPr algn="ctr"/>
                <a:r>
                  <a:rPr lang="en-US" altLang="zh-CN" sz="3600" b="1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YÊU CẦU CẦN ĐẠT</a:t>
                </a:r>
                <a:endParaRPr lang="zh-CN" altLang="en-US" sz="3600" b="1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9AD5D20E-C695-4AE4-BC98-D1D438678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8136" y="293859"/>
                <a:ext cx="1588273" cy="5012050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F3931476-814C-48D0-BAE1-6D1F99479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6789" r="34015"/>
              <a:stretch/>
            </p:blipFill>
            <p:spPr>
              <a:xfrm>
                <a:off x="895867" y="2642683"/>
                <a:ext cx="949865" cy="2704579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DC03635B-9FB1-4062-A779-42DC686F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5290" y="3830592"/>
                <a:ext cx="1213209" cy="1469263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410D8D4-DEC0-44F1-B477-D07B1D957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05239" y="3550464"/>
                <a:ext cx="2085013" cy="2139881"/>
              </a:xfrm>
              <a:prstGeom prst="rect">
                <a:avLst/>
              </a:prstGeom>
            </p:spPr>
          </p:pic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A30F666A-2E74-44FC-ABBC-F48D5871F2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6789" r="34015"/>
              <a:stretch/>
            </p:blipFill>
            <p:spPr>
              <a:xfrm flipH="1">
                <a:off x="4100136" y="2620212"/>
                <a:ext cx="949865" cy="2704579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F91FE-E1B6-493B-8DF4-F430196ED33B}"/>
              </a:ext>
            </a:extLst>
          </p:cNvPr>
          <p:cNvGrpSpPr/>
          <p:nvPr/>
        </p:nvGrpSpPr>
        <p:grpSpPr>
          <a:xfrm>
            <a:off x="4205893" y="1328776"/>
            <a:ext cx="7864375" cy="1236985"/>
            <a:chOff x="4205893" y="1328776"/>
            <a:chExt cx="7864375" cy="1236985"/>
          </a:xfrm>
        </p:grpSpPr>
        <p:sp>
          <p:nvSpPr>
            <p:cNvPr id="21" name="Text Placeholder 7">
              <a:extLst>
                <a:ext uri="{FF2B5EF4-FFF2-40B4-BE49-F238E27FC236}">
                  <a16:creationId xmlns:a16="http://schemas.microsoft.com/office/drawing/2014/main" id="{0A11C993-D607-4DDA-A8DE-2E5C56C99AAE}"/>
                </a:ext>
              </a:extLst>
            </p:cNvPr>
            <p:cNvSpPr txBox="1">
              <a:spLocks/>
            </p:cNvSpPr>
            <p:nvPr/>
          </p:nvSpPr>
          <p:spPr>
            <a:xfrm>
              <a:off x="5536733" y="1328776"/>
              <a:ext cx="6533535" cy="35684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600">
                  <a:solidFill>
                    <a:srgbClr val="0000FF"/>
                  </a:solidFill>
                  <a:latin typeface="Times New Roman" panose="02020603050405020304" pitchFamily="18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Nêu được tên của các mùa trong hai vùng địa lý khác nhau.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122C"/>
                </a:solidFill>
                <a:effectLst/>
                <a:uLnTx/>
                <a:uFillTx/>
                <a:latin typeface="Roboto Black" panose="02000000000000000000" pitchFamily="2" charset="0"/>
                <a:cs typeface="Helvetica"/>
                <a:sym typeface="+mn-lt"/>
              </a:endParaRPr>
            </a:p>
          </p:txBody>
        </p:sp>
        <p:grpSp>
          <p:nvGrpSpPr>
            <p:cNvPr id="23" name="组合 1">
              <a:extLst>
                <a:ext uri="{FF2B5EF4-FFF2-40B4-BE49-F238E27FC236}">
                  <a16:creationId xmlns:a16="http://schemas.microsoft.com/office/drawing/2014/main" id="{1BAFA53B-FFE0-4429-90DB-5B6A477E9CF3}"/>
                </a:ext>
              </a:extLst>
            </p:cNvPr>
            <p:cNvGrpSpPr/>
            <p:nvPr/>
          </p:nvGrpSpPr>
          <p:grpSpPr>
            <a:xfrm>
              <a:off x="4205893" y="1473643"/>
              <a:ext cx="1090000" cy="1092118"/>
              <a:chOff x="5309123" y="1546522"/>
              <a:chExt cx="1180837" cy="1183131"/>
            </a:xfrm>
          </p:grpSpPr>
          <p:grpSp>
            <p:nvGrpSpPr>
              <p:cNvPr id="24" name="组合 24">
                <a:extLst>
                  <a:ext uri="{FF2B5EF4-FFF2-40B4-BE49-F238E27FC236}">
                    <a16:creationId xmlns:a16="http://schemas.microsoft.com/office/drawing/2014/main" id="{91F39023-3954-4C1A-985C-5AEEEBE9BFA4}"/>
                  </a:ext>
                </a:extLst>
              </p:cNvPr>
              <p:cNvGrpSpPr/>
              <p:nvPr/>
            </p:nvGrpSpPr>
            <p:grpSpPr>
              <a:xfrm>
                <a:off x="5309123" y="1546522"/>
                <a:ext cx="1180837" cy="1183131"/>
                <a:chOff x="11934016" y="4450536"/>
                <a:chExt cx="1601919" cy="1605030"/>
              </a:xfrm>
            </p:grpSpPr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4CF27C78-7049-4F81-AC21-29C22F3A750E}"/>
                    </a:ext>
                  </a:extLst>
                </p:cNvPr>
                <p:cNvSpPr/>
                <p:nvPr/>
              </p:nvSpPr>
              <p:spPr>
                <a:xfrm>
                  <a:off x="11934016" y="4450536"/>
                  <a:ext cx="1593898" cy="1593898"/>
                </a:xfrm>
                <a:prstGeom prst="ellipse">
                  <a:avLst/>
                </a:prstGeom>
                <a:solidFill>
                  <a:srgbClr val="FF97B8"/>
                </a:solidFill>
                <a:ln>
                  <a:noFill/>
                </a:ln>
                <a:effectLst>
                  <a:outerShdw blurRad="254000" dist="635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E8D19664-3A73-4401-A25D-A977B71B64A3}"/>
                    </a:ext>
                  </a:extLst>
                </p:cNvPr>
                <p:cNvGrpSpPr/>
                <p:nvPr/>
              </p:nvGrpSpPr>
              <p:grpSpPr>
                <a:xfrm>
                  <a:off x="11938926" y="4458557"/>
                  <a:ext cx="1597009" cy="1597009"/>
                  <a:chOff x="9437178" y="1562958"/>
                  <a:chExt cx="1597009" cy="1597009"/>
                </a:xfrm>
              </p:grpSpPr>
              <p:sp>
                <p:nvSpPr>
                  <p:cNvPr id="29" name="椭圆 28">
                    <a:extLst>
                      <a:ext uri="{FF2B5EF4-FFF2-40B4-BE49-F238E27FC236}">
                        <a16:creationId xmlns:a16="http://schemas.microsoft.com/office/drawing/2014/main" id="{DB7ED3B3-8C39-4BDF-BF90-B5793A505FFD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30" name="椭圆 29">
                    <a:extLst>
                      <a:ext uri="{FF2B5EF4-FFF2-40B4-BE49-F238E27FC236}">
                        <a16:creationId xmlns:a16="http://schemas.microsoft.com/office/drawing/2014/main" id="{C1926564-C246-4BDB-A5D8-894A497B71C9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62958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40000">
                        <a:srgbClr val="FFA3C4"/>
                      </a:gs>
                      <a:gs pos="100000">
                        <a:srgbClr val="FF7593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FFD1E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31" name="弧形 30">
                    <a:extLst>
                      <a:ext uri="{FF2B5EF4-FFF2-40B4-BE49-F238E27FC236}">
                        <a16:creationId xmlns:a16="http://schemas.microsoft.com/office/drawing/2014/main" id="{86E3FFD5-6B67-4EB5-9A41-13873369AD65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32" name="弧形 31">
                    <a:extLst>
                      <a:ext uri="{FF2B5EF4-FFF2-40B4-BE49-F238E27FC236}">
                        <a16:creationId xmlns:a16="http://schemas.microsoft.com/office/drawing/2014/main" id="{52562EC6-F3C3-4926-BEC5-BDA42EFD4717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84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28" name="TextBox 10">
                  <a:extLst>
                    <a:ext uri="{FF2B5EF4-FFF2-40B4-BE49-F238E27FC236}">
                      <a16:creationId xmlns:a16="http://schemas.microsoft.com/office/drawing/2014/main" id="{DCCFFFD7-CEB2-4C88-958F-5D268B400228}"/>
                    </a:ext>
                  </a:extLst>
                </p:cNvPr>
                <p:cNvSpPr txBox="1"/>
                <p:nvPr/>
              </p:nvSpPr>
              <p:spPr>
                <a:xfrm>
                  <a:off x="12661712" y="4688518"/>
                  <a:ext cx="250605" cy="876810"/>
                </a:xfrm>
                <a:prstGeom prst="rect">
                  <a:avLst/>
                </a:prstGeom>
                <a:noFill/>
                <a:effectLst>
                  <a:glow rad="139700">
                    <a:schemeClr val="bg1">
                      <a:alpha val="40000"/>
                    </a:schemeClr>
                  </a:glow>
                  <a:outerShdw blurRad="152400" dist="152400" sx="102000" sy="102000" algn="ctr" rotWithShape="0">
                    <a:prstClr val="black">
                      <a:alpha val="53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5" name="文本框 56">
                <a:extLst>
                  <a:ext uri="{FF2B5EF4-FFF2-40B4-BE49-F238E27FC236}">
                    <a16:creationId xmlns:a16="http://schemas.microsoft.com/office/drawing/2014/main" id="{7059616C-BB25-4183-BA92-1CAD3DF7A85A}"/>
                  </a:ext>
                </a:extLst>
              </p:cNvPr>
              <p:cNvSpPr txBox="1"/>
              <p:nvPr/>
            </p:nvSpPr>
            <p:spPr>
              <a:xfrm>
                <a:off x="5578712" y="1874667"/>
                <a:ext cx="6976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rPr>
                  <a:t>01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301C01-4FB4-449D-9E00-5E451BD58D8E}"/>
              </a:ext>
            </a:extLst>
          </p:cNvPr>
          <p:cNvGrpSpPr/>
          <p:nvPr/>
        </p:nvGrpSpPr>
        <p:grpSpPr>
          <a:xfrm>
            <a:off x="4149735" y="4113214"/>
            <a:ext cx="7718815" cy="1126228"/>
            <a:chOff x="4149735" y="4113214"/>
            <a:chExt cx="7718815" cy="1126228"/>
          </a:xfrm>
        </p:grpSpPr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6123B9AC-558C-482E-B236-DFD429D66082}"/>
                </a:ext>
              </a:extLst>
            </p:cNvPr>
            <p:cNvSpPr txBox="1">
              <a:spLocks/>
            </p:cNvSpPr>
            <p:nvPr/>
          </p:nvSpPr>
          <p:spPr>
            <a:xfrm>
              <a:off x="5497246" y="4216829"/>
              <a:ext cx="6371304" cy="578430"/>
            </a:xfrm>
            <a:prstGeom prst="rect">
              <a:avLst/>
            </a:prstGeom>
          </p:spPr>
          <p:txBody>
            <a:bodyPr vert="horz" lIns="0" tIns="0" rIns="0" bIns="0" anchor="t"/>
            <a:lstStyle>
              <a:lvl1pPr marL="0" indent="0" algn="r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002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600" b="1">
                  <a:solidFill>
                    <a:srgbClr val="0000FF"/>
                  </a:solidFill>
                  <a:latin typeface="Times New Roman" panose="02020603050405020304" pitchFamily="18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Nêu được một số đặc điểm của các mùa trong năm</a:t>
              </a:r>
              <a:r>
                <a:rPr kumimoji="0" lang="en-GB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Helvetica"/>
                <a:sym typeface="+mn-lt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0000B6B-43C7-483E-B5C1-C3A4BC70E0A4}"/>
                </a:ext>
              </a:extLst>
            </p:cNvPr>
            <p:cNvGrpSpPr/>
            <p:nvPr/>
          </p:nvGrpSpPr>
          <p:grpSpPr>
            <a:xfrm>
              <a:off x="4149735" y="4113214"/>
              <a:ext cx="1151590" cy="1126228"/>
              <a:chOff x="5316829" y="3164741"/>
              <a:chExt cx="1220417" cy="1193539"/>
            </a:xfrm>
          </p:grpSpPr>
          <p:grpSp>
            <p:nvGrpSpPr>
              <p:cNvPr id="34" name="组合 41">
                <a:extLst>
                  <a:ext uri="{FF2B5EF4-FFF2-40B4-BE49-F238E27FC236}">
                    <a16:creationId xmlns:a16="http://schemas.microsoft.com/office/drawing/2014/main" id="{3699D62F-9B55-4659-BD01-8742F4D29014}"/>
                  </a:ext>
                </a:extLst>
              </p:cNvPr>
              <p:cNvGrpSpPr/>
              <p:nvPr/>
            </p:nvGrpSpPr>
            <p:grpSpPr>
              <a:xfrm>
                <a:off x="5316829" y="3164741"/>
                <a:ext cx="1220417" cy="1193539"/>
                <a:chOff x="6204695" y="728767"/>
                <a:chExt cx="1655611" cy="1619149"/>
              </a:xfrm>
            </p:grpSpPr>
            <p:sp>
              <p:nvSpPr>
                <p:cNvPr id="36" name="椭圆 42">
                  <a:extLst>
                    <a:ext uri="{FF2B5EF4-FFF2-40B4-BE49-F238E27FC236}">
                      <a16:creationId xmlns:a16="http://schemas.microsoft.com/office/drawing/2014/main" id="{409D024D-6330-4A67-A9A7-CD4E399A137F}"/>
                    </a:ext>
                  </a:extLst>
                </p:cNvPr>
                <p:cNvSpPr/>
                <p:nvPr/>
              </p:nvSpPr>
              <p:spPr>
                <a:xfrm>
                  <a:off x="6206985" y="728767"/>
                  <a:ext cx="1593898" cy="1593898"/>
                </a:xfrm>
                <a:prstGeom prst="ellipse">
                  <a:avLst/>
                </a:prstGeom>
                <a:solidFill>
                  <a:srgbClr val="9FB70D"/>
                </a:solidFill>
                <a:ln>
                  <a:noFill/>
                </a:ln>
                <a:effectLst>
                  <a:outerShdw blurRad="254000" dist="635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grpSp>
              <p:nvGrpSpPr>
                <p:cNvPr id="37" name="组合 43">
                  <a:extLst>
                    <a:ext uri="{FF2B5EF4-FFF2-40B4-BE49-F238E27FC236}">
                      <a16:creationId xmlns:a16="http://schemas.microsoft.com/office/drawing/2014/main" id="{F1169D63-39DD-4180-91E7-19A68ED89DA9}"/>
                    </a:ext>
                  </a:extLst>
                </p:cNvPr>
                <p:cNvGrpSpPr/>
                <p:nvPr/>
              </p:nvGrpSpPr>
              <p:grpSpPr>
                <a:xfrm>
                  <a:off x="6204695" y="739900"/>
                  <a:ext cx="1655611" cy="1608016"/>
                  <a:chOff x="6092400" y="4782511"/>
                  <a:chExt cx="1655611" cy="1608016"/>
                </a:xfrm>
              </p:grpSpPr>
              <p:grpSp>
                <p:nvGrpSpPr>
                  <p:cNvPr id="38" name="组合 44">
                    <a:extLst>
                      <a:ext uri="{FF2B5EF4-FFF2-40B4-BE49-F238E27FC236}">
                        <a16:creationId xmlns:a16="http://schemas.microsoft.com/office/drawing/2014/main" id="{8E73E6CC-96DF-4DFB-AB3A-B3281C084D4C}"/>
                      </a:ext>
                    </a:extLst>
                  </p:cNvPr>
                  <p:cNvGrpSpPr/>
                  <p:nvPr/>
                </p:nvGrpSpPr>
                <p:grpSpPr>
                  <a:xfrm>
                    <a:off x="6092400" y="4782511"/>
                    <a:ext cx="1597009" cy="1608016"/>
                    <a:chOff x="9437178" y="1566069"/>
                    <a:chExt cx="1597009" cy="1608016"/>
                  </a:xfrm>
                </p:grpSpPr>
                <p:sp>
                  <p:nvSpPr>
                    <p:cNvPr id="40" name="椭圆 46">
                      <a:extLst>
                        <a:ext uri="{FF2B5EF4-FFF2-40B4-BE49-F238E27FC236}">
                          <a16:creationId xmlns:a16="http://schemas.microsoft.com/office/drawing/2014/main" id="{50DAD6CF-206B-4C18-A7EB-6F55EEC52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7178" y="1566069"/>
                      <a:ext cx="1593898" cy="1593898"/>
                    </a:xfrm>
                    <a:prstGeom prst="ellipse">
                      <a:avLst/>
                    </a:prstGeom>
                    <a:solidFill>
                      <a:srgbClr val="22F1F6"/>
                    </a:solidFill>
                    <a:ln>
                      <a:noFill/>
                    </a:ln>
                    <a:effectLst>
                      <a:innerShdw blurRad="571500" dist="241300" dir="5400000">
                        <a:srgbClr val="20B6BE">
                          <a:alpha val="80000"/>
                        </a:srgb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  <a:sym typeface="+mn-lt"/>
                      </a:endParaRPr>
                    </a:p>
                  </p:txBody>
                </p:sp>
                <p:sp>
                  <p:nvSpPr>
                    <p:cNvPr id="41" name="椭圆 47">
                      <a:extLst>
                        <a:ext uri="{FF2B5EF4-FFF2-40B4-BE49-F238E27FC236}">
                          <a16:creationId xmlns:a16="http://schemas.microsoft.com/office/drawing/2014/main" id="{E960B3F2-0280-46A9-A71E-BDA187B42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0289" y="1580187"/>
                      <a:ext cx="1593898" cy="159389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3"/>
                        </a:gs>
                        <a:gs pos="40000">
                          <a:srgbClr val="D6F133"/>
                        </a:gs>
                        <a:gs pos="100000">
                          <a:srgbClr val="92D050"/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  <a:ln w="31750">
                      <a:solidFill>
                        <a:srgbClr val="D6F133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  <a:sym typeface="+mn-lt"/>
                      </a:endParaRPr>
                    </a:p>
                  </p:txBody>
                </p:sp>
                <p:sp>
                  <p:nvSpPr>
                    <p:cNvPr id="42" name="弧形 48">
                      <a:extLst>
                        <a:ext uri="{FF2B5EF4-FFF2-40B4-BE49-F238E27FC236}">
                          <a16:creationId xmlns:a16="http://schemas.microsoft.com/office/drawing/2014/main" id="{9D1CBE3A-08AC-46D9-A283-2D2AC6AB7884}"/>
                        </a:ext>
                      </a:extLst>
                    </p:cNvPr>
                    <p:cNvSpPr/>
                    <p:nvPr/>
                  </p:nvSpPr>
                  <p:spPr>
                    <a:xfrm rot="17150761">
                      <a:off x="9589212" y="1706945"/>
                      <a:ext cx="1382557" cy="1382557"/>
                    </a:xfrm>
                    <a:prstGeom prst="arc">
                      <a:avLst>
                        <a:gd name="adj1" fmla="val 14257598"/>
                        <a:gd name="adj2" fmla="val 17991522"/>
                      </a:avLst>
                    </a:prstGeom>
                    <a:ln w="127000" cap="rnd">
                      <a:solidFill>
                        <a:schemeClr val="bg1">
                          <a:alpha val="9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  <a:sym typeface="+mn-lt"/>
                      </a:endParaRPr>
                    </a:p>
                  </p:txBody>
                </p:sp>
                <p:sp>
                  <p:nvSpPr>
                    <p:cNvPr id="43" name="弧形 49">
                      <a:extLst>
                        <a:ext uri="{FF2B5EF4-FFF2-40B4-BE49-F238E27FC236}">
                          <a16:creationId xmlns:a16="http://schemas.microsoft.com/office/drawing/2014/main" id="{F9811412-A93A-49B5-8C05-2C7D96F3E088}"/>
                        </a:ext>
                      </a:extLst>
                    </p:cNvPr>
                    <p:cNvSpPr/>
                    <p:nvPr/>
                  </p:nvSpPr>
                  <p:spPr>
                    <a:xfrm rot="17283909">
                      <a:off x="9629644" y="1685173"/>
                      <a:ext cx="1382557" cy="1382557"/>
                    </a:xfrm>
                    <a:prstGeom prst="arc">
                      <a:avLst>
                        <a:gd name="adj1" fmla="val 18582933"/>
                        <a:gd name="adj2" fmla="val 19067742"/>
                      </a:avLst>
                    </a:prstGeom>
                    <a:ln w="127000" cap="rnd">
                      <a:solidFill>
                        <a:schemeClr val="bg1">
                          <a:alpha val="9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  <a:sym typeface="+mn-lt"/>
                      </a:endParaRPr>
                    </a:p>
                  </p:txBody>
                </p:sp>
              </p:grpSp>
              <p:sp>
                <p:nvSpPr>
                  <p:cNvPr id="39" name="TextBox 322">
                    <a:extLst>
                      <a:ext uri="{FF2B5EF4-FFF2-40B4-BE49-F238E27FC236}">
                        <a16:creationId xmlns:a16="http://schemas.microsoft.com/office/drawing/2014/main" id="{1C325141-F345-4D6A-9806-D2860346BD71}"/>
                      </a:ext>
                    </a:extLst>
                  </p:cNvPr>
                  <p:cNvSpPr txBox="1"/>
                  <p:nvPr/>
                </p:nvSpPr>
                <p:spPr>
                  <a:xfrm>
                    <a:off x="6385137" y="4960093"/>
                    <a:ext cx="1362874" cy="626293"/>
                  </a:xfrm>
                  <a:prstGeom prst="rect">
                    <a:avLst/>
                  </a:prstGeom>
                  <a:effectLst>
                    <a:outerShdw blurRad="50800" dist="38100" dir="5400000" algn="t" rotWithShape="0">
                      <a:srgbClr val="9FB70D">
                        <a:alpha val="93000"/>
                      </a:srgbClr>
                    </a:outerShdw>
                  </a:effectLst>
                </p:spPr>
                <p:txBody>
                  <a:bodyPr wrap="square">
                    <a:spAutoFit/>
                  </a:bodyPr>
                  <a:lstStyle>
                    <a:defPPr>
                      <a:defRPr lang="zh-CN"/>
                    </a:defPPr>
                    <a:lvl1pPr>
                      <a:defRPr sz="4000" b="1">
                        <a:solidFill>
                          <a:srgbClr val="22F1F6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+mn-ea"/>
                      <a:cs typeface="Helvetica"/>
                      <a:sym typeface="+mn-lt"/>
                    </a:endParaRPr>
                  </a:p>
                </p:txBody>
              </p:sp>
            </p:grpSp>
          </p:grpSp>
          <p:sp>
            <p:nvSpPr>
              <p:cNvPr id="35" name="文本框 57">
                <a:extLst>
                  <a:ext uri="{FF2B5EF4-FFF2-40B4-BE49-F238E27FC236}">
                    <a16:creationId xmlns:a16="http://schemas.microsoft.com/office/drawing/2014/main" id="{AF5AA717-538B-4B8E-911F-A011D335CCB0}"/>
                  </a:ext>
                </a:extLst>
              </p:cNvPr>
              <p:cNvSpPr txBox="1"/>
              <p:nvPr/>
            </p:nvSpPr>
            <p:spPr>
              <a:xfrm>
                <a:off x="5578712" y="3500267"/>
                <a:ext cx="6976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rPr>
                  <a:t>02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66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00">
        <p14:ripple/>
      </p:transition>
    </mc:Choice>
    <mc:Fallback xmlns="">
      <p:transition spd="slow" advTm="4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92FA8-E578-4222-B8A1-C8EB04548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037" y="-34937"/>
            <a:ext cx="12192000" cy="6842203"/>
          </a:xfrm>
          <a:prstGeom prst="rect">
            <a:avLst/>
          </a:prstGeom>
        </p:spPr>
      </p:pic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430865" y="1211495"/>
            <a:ext cx="428082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zh-CN" altLang="en-US" sz="2800" b="1" dirty="0">
              <a:solidFill>
                <a:srgbClr val="00B0F0"/>
              </a:solidFill>
              <a:ea typeface="微软雅黑" panose="020B0503020204020204" pitchFamily="34" charset="-122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3136430" y="1454442"/>
            <a:ext cx="6224841" cy="19697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Xin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 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2819991" y="1488492"/>
            <a:ext cx="7387192" cy="48874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_组合 13">
            <a:extLst>
              <a:ext uri="{FF2B5EF4-FFF2-40B4-BE49-F238E27FC236}">
                <a16:creationId xmlns:a16="http://schemas.microsoft.com/office/drawing/2014/main" id="{88CAC055-4035-4CA8-935F-26F30E620A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20198" y="-299383"/>
            <a:ext cx="2846923" cy="3003896"/>
            <a:chOff x="1725122" y="-317738"/>
            <a:chExt cx="3309940" cy="349244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2453D-DEAD-4DC5-9EE0-02AA1CADA77D}"/>
                </a:ext>
              </a:extLst>
            </p:cNvPr>
            <p:cNvSpPr/>
            <p:nvPr/>
          </p:nvSpPr>
          <p:spPr>
            <a:xfrm>
              <a:off x="1725122" y="-317738"/>
              <a:ext cx="3309940" cy="3259140"/>
            </a:xfrm>
            <a:custGeom>
              <a:avLst/>
              <a:gdLst/>
              <a:ahLst/>
              <a:cxnLst/>
              <a:rect l="0" t="0" r="0" b="0"/>
              <a:pathLst>
                <a:path w="3309940" h="3259140">
                  <a:moveTo>
                    <a:pt x="0" y="0"/>
                  </a:moveTo>
                  <a:lnTo>
                    <a:pt x="3309939" y="0"/>
                  </a:lnTo>
                  <a:lnTo>
                    <a:pt x="3309939" y="3259139"/>
                  </a:lnTo>
                  <a:lnTo>
                    <a:pt x="0" y="32591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矩形 14"/>
            <p:cNvSpPr/>
            <p:nvPr>
              <p:custDataLst>
                <p:tags r:id="rId5"/>
              </p:custDataLst>
            </p:nvPr>
          </p:nvSpPr>
          <p:spPr>
            <a:xfrm>
              <a:off x="1937203" y="1490366"/>
              <a:ext cx="1684339" cy="1684339"/>
            </a:xfrm>
            <a:prstGeom prst="rect">
              <a:avLst/>
            </a:prstGeom>
            <a:noFill/>
            <a:ln>
              <a:solidFill>
                <a:srgbClr val="E39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矩形 1"/>
          <p:cNvSpPr/>
          <p:nvPr/>
        </p:nvSpPr>
        <p:spPr>
          <a:xfrm>
            <a:off x="336696" y="261381"/>
            <a:ext cx="11518614" cy="6335238"/>
          </a:xfrm>
          <a:prstGeom prst="rect">
            <a:avLst/>
          </a:prstGeom>
          <a:noFill/>
          <a:ln>
            <a:solidFill>
              <a:srgbClr val="43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77" rIns="91361" bIns="45677"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4A551C-F35C-4381-94FA-C3411E4F9CD3}"/>
              </a:ext>
            </a:extLst>
          </p:cNvPr>
          <p:cNvGrpSpPr/>
          <p:nvPr/>
        </p:nvGrpSpPr>
        <p:grpSpPr>
          <a:xfrm>
            <a:off x="-653817" y="79899"/>
            <a:ext cx="13765961" cy="6858000"/>
            <a:chOff x="-653817" y="79899"/>
            <a:chExt cx="13765961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1C9B26-6672-4F33-9B3D-5E03BB168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165" y="79899"/>
              <a:ext cx="12191999" cy="685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2091951" y="1783025"/>
              <a:ext cx="9929209" cy="677054"/>
            </a:xfrm>
            <a:prstGeom prst="rect">
              <a:avLst/>
            </a:prstGeom>
            <a:noFill/>
          </p:spPr>
          <p:txBody>
            <a:bodyPr wrap="square" lIns="91390" tIns="45693" rIns="91390" bIns="45693" rtlCol="0">
              <a:spAutoFit/>
            </a:bodyPr>
            <a:lstStyle/>
            <a:p>
              <a:pPr algn="ctr"/>
              <a:r>
                <a:rPr lang="en-US" altLang="zh-CN" sz="3800" b="1">
                  <a:solidFill>
                    <a:srgbClr val="FF0000"/>
                  </a:solidFill>
                  <a:latin typeface="Times New Roman" panose="02020603050405020304" pitchFamily="18" charset="0"/>
                  <a:ea typeface="方正隶书简体" panose="02010601030101010101" pitchFamily="2" charset="-122"/>
                  <a:cs typeface="Times New Roman" panose="02020603050405020304" pitchFamily="18" charset="0"/>
                </a:rPr>
                <a:t>HOẠT ĐỘNG </a:t>
              </a:r>
              <a:r>
                <a:rPr lang="en-US" altLang="zh-CN" sz="3800" b="1">
                  <a:solidFill>
                    <a:srgbClr val="0000FF"/>
                  </a:solidFill>
                  <a:latin typeface="Times New Roman" panose="02020603050405020304" pitchFamily="18" charset="0"/>
                  <a:ea typeface="方正隶书简体" panose="02010601030101010101" pitchFamily="2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3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方正隶书简体" panose="02010601030101010101" pitchFamily="2" charset="-122"/>
                  <a:cs typeface="Times New Roman" panose="02020603050405020304" pitchFamily="18" charset="0"/>
                </a:rPr>
                <a:t>KHÁM </a:t>
              </a:r>
              <a:r>
                <a:rPr lang="en-US" altLang="zh-CN" sz="3800" b="1">
                  <a:solidFill>
                    <a:srgbClr val="0000FF"/>
                  </a:solidFill>
                  <a:latin typeface="Times New Roman" panose="02020603050405020304" pitchFamily="18" charset="0"/>
                  <a:ea typeface="方正隶书简体" panose="02010601030101010101" pitchFamily="2" charset="-122"/>
                  <a:cs typeface="Times New Roman" panose="02020603050405020304" pitchFamily="18" charset="0"/>
                </a:rPr>
                <a:t>PHÁ KIẾN THỨC</a:t>
              </a:r>
              <a:endParaRPr lang="zh-C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ea typeface="方正隶书简体" panose="02010601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781C4D8-6ED3-4062-8546-09647AA1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53817" y="2704513"/>
              <a:ext cx="13765961" cy="40143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A127E1-94DD-44E7-A5B5-B1A627AFD8D8}"/>
              </a:ext>
            </a:extLst>
          </p:cNvPr>
          <p:cNvGrpSpPr/>
          <p:nvPr/>
        </p:nvGrpSpPr>
        <p:grpSpPr>
          <a:xfrm>
            <a:off x="363899" y="751542"/>
            <a:ext cx="4842773" cy="4011101"/>
            <a:chOff x="1948859" y="597971"/>
            <a:chExt cx="4842773" cy="4011101"/>
          </a:xfrm>
        </p:grpSpPr>
        <p:grpSp>
          <p:nvGrpSpPr>
            <p:cNvPr id="32" name="PA_组合 31">
              <a:extLst>
                <a:ext uri="{FF2B5EF4-FFF2-40B4-BE49-F238E27FC236}">
                  <a16:creationId xmlns:a16="http://schemas.microsoft.com/office/drawing/2014/main" id="{8144AE70-0079-4E63-9335-70C1E086506D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>
              <a:off x="2682353" y="1273732"/>
              <a:ext cx="4109279" cy="3335340"/>
              <a:chOff x="3152399" y="1501577"/>
              <a:chExt cx="4109279" cy="3335340"/>
            </a:xfrm>
          </p:grpSpPr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C976FAA1-ED42-4473-9D8A-D2901CF8CFDD}"/>
                  </a:ext>
                </a:extLst>
              </p:cNvPr>
              <p:cNvSpPr/>
              <p:nvPr/>
            </p:nvSpPr>
            <p:spPr>
              <a:xfrm>
                <a:off x="3850138" y="1501577"/>
                <a:ext cx="3411540" cy="3335340"/>
              </a:xfrm>
              <a:custGeom>
                <a:avLst/>
                <a:gdLst/>
                <a:ahLst/>
                <a:cxnLst/>
                <a:rect l="0" t="0" r="0" b="0"/>
                <a:pathLst>
                  <a:path w="3411540" h="3335340">
                    <a:moveTo>
                      <a:pt x="0" y="0"/>
                    </a:moveTo>
                    <a:lnTo>
                      <a:pt x="3411539" y="0"/>
                    </a:lnTo>
                    <a:lnTo>
                      <a:pt x="3411539" y="3335339"/>
                    </a:lnTo>
                    <a:lnTo>
                      <a:pt x="0" y="3335339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PA_矩形 2"/>
              <p:cNvSpPr/>
              <p:nvPr>
                <p:custDataLst>
                  <p:tags r:id="rId4"/>
                </p:custDataLst>
              </p:nvPr>
            </p:nvSpPr>
            <p:spPr>
              <a:xfrm>
                <a:off x="3152399" y="1542291"/>
                <a:ext cx="1024269" cy="1024269"/>
              </a:xfrm>
              <a:prstGeom prst="rect">
                <a:avLst/>
              </a:prstGeom>
              <a:solidFill>
                <a:srgbClr val="E394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0" tIns="45693" rIns="91390" bIns="45693" spcCol="0"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682353" y="1431104"/>
              <a:ext cx="1662612" cy="830942"/>
            </a:xfrm>
            <a:prstGeom prst="rect">
              <a:avLst/>
            </a:prstGeom>
            <a:noFill/>
          </p:spPr>
          <p:txBody>
            <a:bodyPr wrap="square" lIns="91390" tIns="45693" rIns="91390" bIns="45693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方正隶书简体" panose="02010601030101010101" pitchFamily="2" charset="-122"/>
                  <a:ea typeface="方正隶书简体" panose="02010601030101010101" pitchFamily="2" charset="-122"/>
                </a:rPr>
                <a:t>02</a:t>
              </a:r>
              <a:endParaRPr lang="zh-CN" altLang="en-US" sz="4800" b="1" dirty="0">
                <a:solidFill>
                  <a:schemeClr val="bg1"/>
                </a:solidFill>
                <a:latin typeface="方正隶书简体" panose="02010601030101010101" pitchFamily="2" charset="-122"/>
                <a:ea typeface="方正隶书简体" panose="02010601030101010101" pitchFamily="2" charset="-122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9A2CD35-9912-4482-9596-4A472369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48859" y="597971"/>
              <a:ext cx="1030313" cy="106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612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400">
        <p15:prstTrans prst="origami"/>
      </p:transition>
    </mc:Choice>
    <mc:Fallback xmlns="">
      <p:transition spd="slow" advTm="5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5"/>
          <p:cNvGrpSpPr/>
          <p:nvPr/>
        </p:nvGrpSpPr>
        <p:grpSpPr>
          <a:xfrm>
            <a:off x="0" y="-112295"/>
            <a:ext cx="12192000" cy="7812506"/>
            <a:chOff x="0" y="377687"/>
            <a:chExt cx="12192000" cy="6466665"/>
          </a:xfrm>
        </p:grpSpPr>
        <p:pic>
          <p:nvPicPr>
            <p:cNvPr id="463" name="Google Shape;463;p15"/>
            <p:cNvPicPr preferRelativeResize="0"/>
            <p:nvPr/>
          </p:nvPicPr>
          <p:blipFill rotWithShape="1">
            <a:blip r:embed="rId5">
              <a:alphaModFix/>
            </a:blip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15"/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5" name="Google Shape;465;p15"/>
          <p:cNvPicPr preferRelativeResize="0"/>
          <p:nvPr/>
        </p:nvPicPr>
        <p:blipFill rotWithShape="1">
          <a:blip r:embed="rId6">
            <a:alphaModFix/>
          </a:blip>
          <a:srcRect t="39828" b="12930"/>
          <a:stretch/>
        </p:blipFill>
        <p:spPr>
          <a:xfrm>
            <a:off x="4928409" y="3338518"/>
            <a:ext cx="8892233" cy="321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90788" y="481937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90788" y="556887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F8BA0640-8A7C-4DD6-B37C-3E91DDD8C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11042" y="2831612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91191A-AD20-4B04-B7D0-705971F34F7E}"/>
              </a:ext>
            </a:extLst>
          </p:cNvPr>
          <p:cNvSpPr/>
          <p:nvPr/>
        </p:nvSpPr>
        <p:spPr>
          <a:xfrm>
            <a:off x="6096001" y="2335710"/>
            <a:ext cx="2081842" cy="753249"/>
          </a:xfrm>
          <a:prstGeom prst="rect">
            <a:avLst/>
          </a:prstGeom>
          <a:solidFill>
            <a:srgbClr val="683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GA</a:t>
            </a:r>
            <a:endParaRPr lang="en-US"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83EFC-7200-40B9-8666-115107F27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12296"/>
            <a:ext cx="2423160" cy="3450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868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998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68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0E62FB9-D549-45DF-9DFB-FD7821C68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225" y="-152400"/>
            <a:ext cx="1213834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B3E772-19E0-4198-9A8F-8E564E988694}"/>
              </a:ext>
            </a:extLst>
          </p:cNvPr>
          <p:cNvSpPr txBox="1"/>
          <p:nvPr/>
        </p:nvSpPr>
        <p:spPr>
          <a:xfrm>
            <a:off x="768132" y="87086"/>
            <a:ext cx="624702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điểu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mới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mẻ</a:t>
            </a:r>
            <a:endParaRPr lang="zh-CN" altLang="en-US" sz="3600" b="1" dirty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AE12E25-4F42-4589-9474-27A3BC197A10}"/>
              </a:ext>
            </a:extLst>
          </p:cNvPr>
          <p:cNvSpPr/>
          <p:nvPr/>
        </p:nvSpPr>
        <p:spPr>
          <a:xfrm>
            <a:off x="749083" y="610306"/>
            <a:ext cx="7966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zh-CN" alt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PA_直接连接符 2">
            <a:extLst>
              <a:ext uri="{FF2B5EF4-FFF2-40B4-BE49-F238E27FC236}">
                <a16:creationId xmlns:a16="http://schemas.microsoft.com/office/drawing/2014/main" id="{7B8EA819-0B7E-43C2-B0F6-503516BB5B6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7034210" y="479961"/>
            <a:ext cx="475774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11791950" y="479961"/>
            <a:ext cx="0" cy="613954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10890" y="979638"/>
            <a:ext cx="0" cy="5639866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A_直接连接符 2">
            <a:extLst>
              <a:ext uri="{FF2B5EF4-FFF2-40B4-BE49-F238E27FC236}">
                <a16:creationId xmlns:a16="http://schemas.microsoft.com/office/drawing/2014/main" id="{EA2F7013-7B04-4192-9E22-A27729DF7245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10890" y="6619504"/>
            <a:ext cx="113810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Các bươc đơn giản tạo một bức tranh xé dán mầm non.">
            <a:extLst>
              <a:ext uri="{FF2B5EF4-FFF2-40B4-BE49-F238E27FC236}">
                <a16:creationId xmlns:a16="http://schemas.microsoft.com/office/drawing/2014/main" id="{D2F5DB4D-19F6-4CB7-81E5-14952DC9A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C21F77-7DB2-48C1-A7AE-4DECABE46FFF}"/>
              </a:ext>
            </a:extLst>
          </p:cNvPr>
          <p:cNvSpPr/>
          <p:nvPr/>
        </p:nvSpPr>
        <p:spPr>
          <a:xfrm>
            <a:off x="72698" y="-161618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B89ACC-9A59-46E6-9EF6-F649286BE3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03" y="1936106"/>
            <a:ext cx="1500482" cy="369349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A5742F-5ED5-40DC-9717-F2832EF50F23}"/>
              </a:ext>
            </a:extLst>
          </p:cNvPr>
          <p:cNvGrpSpPr/>
          <p:nvPr/>
        </p:nvGrpSpPr>
        <p:grpSpPr>
          <a:xfrm>
            <a:off x="802733" y="87086"/>
            <a:ext cx="9488736" cy="5590794"/>
            <a:chOff x="816055" y="0"/>
            <a:chExt cx="9738604" cy="67056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9AF2E38-8C06-49D1-B3B9-77A8E35FE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6055" y="0"/>
              <a:ext cx="9706520" cy="67056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3F33759-5415-4A67-A8F8-F4D1A580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" r="3695"/>
            <a:stretch/>
          </p:blipFill>
          <p:spPr>
            <a:xfrm>
              <a:off x="5807242" y="3413378"/>
              <a:ext cx="4747417" cy="32922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622D91B-92BE-4072-A26B-548F40E7294F}"/>
              </a:ext>
            </a:extLst>
          </p:cNvPr>
          <p:cNvSpPr/>
          <p:nvPr/>
        </p:nvSpPr>
        <p:spPr>
          <a:xfrm>
            <a:off x="540559" y="5900369"/>
            <a:ext cx="1048552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Hoạt động 1: </a:t>
            </a:r>
            <a:r>
              <a:rPr kumimoji="0" lang="vi-VN" sz="340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Tìm hiểu về các mùa nơi bạn </a:t>
            </a:r>
            <a:r>
              <a:rPr lang="en-US" sz="3400" kern="0">
                <a:solidFill>
                  <a:srgbClr val="0000CC"/>
                </a:solidFill>
                <a:latin typeface="Arial" panose="020B0604020202020204" pitchFamily="34" charset="0"/>
                <a:cs typeface="Arial"/>
                <a:sym typeface="Arial"/>
              </a:rPr>
              <a:t>Hà</a:t>
            </a:r>
            <a:r>
              <a:rPr kumimoji="0" lang="vi-VN" sz="340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sống</a:t>
            </a:r>
            <a:endParaRPr kumimoji="0" lang="en-US" sz="34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FILE_20220401_171653_Thoại-006">
            <a:hlinkClick r:id="" action="ppaction://media"/>
            <a:extLst>
              <a:ext uri="{FF2B5EF4-FFF2-40B4-BE49-F238E27FC236}">
                <a16:creationId xmlns:a16="http://schemas.microsoft.com/office/drawing/2014/main" id="{8A93F86B-BF00-4C83-9D2E-3B626D6235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03988" y="259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0">
        <p:random/>
      </p:transition>
    </mc:Choice>
    <mc:Fallback xmlns="">
      <p:transition spd="slow" advTm="9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71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8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71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21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71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21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9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0E62FB9-D549-45DF-9DFB-FD7821C68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50" y="0"/>
            <a:ext cx="1213834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B3E772-19E0-4198-9A8F-8E564E988694}"/>
              </a:ext>
            </a:extLst>
          </p:cNvPr>
          <p:cNvSpPr txBox="1"/>
          <p:nvPr/>
        </p:nvSpPr>
        <p:spPr>
          <a:xfrm>
            <a:off x="768132" y="87086"/>
            <a:ext cx="624702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điểu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mới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mẻ</a:t>
            </a:r>
            <a:endParaRPr lang="zh-CN" altLang="en-US" sz="3600" b="1" dirty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AE12E25-4F42-4589-9474-27A3BC197A10}"/>
              </a:ext>
            </a:extLst>
          </p:cNvPr>
          <p:cNvSpPr/>
          <p:nvPr/>
        </p:nvSpPr>
        <p:spPr>
          <a:xfrm>
            <a:off x="749083" y="610306"/>
            <a:ext cx="7966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zh-CN" alt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PA_直接连接符 2">
            <a:extLst>
              <a:ext uri="{FF2B5EF4-FFF2-40B4-BE49-F238E27FC236}">
                <a16:creationId xmlns:a16="http://schemas.microsoft.com/office/drawing/2014/main" id="{7B8EA819-0B7E-43C2-B0F6-503516BB5B6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7034210" y="479961"/>
            <a:ext cx="475774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91950" y="479961"/>
            <a:ext cx="0" cy="613954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5639866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A_直接连接符 2">
            <a:extLst>
              <a:ext uri="{FF2B5EF4-FFF2-40B4-BE49-F238E27FC236}">
                <a16:creationId xmlns:a16="http://schemas.microsoft.com/office/drawing/2014/main" id="{EA2F7013-7B04-4192-9E22-A27729DF7245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10890" y="6619504"/>
            <a:ext cx="113810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Các bươc đơn giản tạo một bức tranh xé dán mầm non.">
            <a:extLst>
              <a:ext uri="{FF2B5EF4-FFF2-40B4-BE49-F238E27FC236}">
                <a16:creationId xmlns:a16="http://schemas.microsoft.com/office/drawing/2014/main" id="{D2F5DB4D-19F6-4CB7-81E5-14952DC9A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C21F77-7DB2-48C1-A7AE-4DECABE46F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A5742F-5ED5-40DC-9717-F2832EF50F23}"/>
              </a:ext>
            </a:extLst>
          </p:cNvPr>
          <p:cNvGrpSpPr/>
          <p:nvPr/>
        </p:nvGrpSpPr>
        <p:grpSpPr>
          <a:xfrm>
            <a:off x="2158785" y="0"/>
            <a:ext cx="9633163" cy="4657969"/>
            <a:chOff x="816055" y="0"/>
            <a:chExt cx="9738604" cy="67056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9AF2E38-8C06-49D1-B3B9-77A8E35FE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6055" y="0"/>
              <a:ext cx="9706520" cy="67056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3F33759-5415-4A67-A8F8-F4D1A580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" r="3695"/>
            <a:stretch/>
          </p:blipFill>
          <p:spPr>
            <a:xfrm>
              <a:off x="5807242" y="3413378"/>
              <a:ext cx="4747417" cy="32922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D3508B6-0E57-4FB2-A183-E6799E81BB79}"/>
              </a:ext>
            </a:extLst>
          </p:cNvPr>
          <p:cNvSpPr/>
          <p:nvPr/>
        </p:nvSpPr>
        <p:spPr>
          <a:xfrm>
            <a:off x="2217627" y="4793473"/>
            <a:ext cx="9601425" cy="17314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lg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4 tranh trong sách giáo khoa trang 111, cho biết:</a:t>
            </a:r>
          </a:p>
          <a:p>
            <a:pPr marL="514350" marR="0" lvl="0" indent="-5143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 Hà sống có mấy mùa?</a:t>
            </a:r>
          </a:p>
          <a:p>
            <a:pPr marL="514350" marR="0" lvl="0" indent="-5143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tên mỗi mùa tương ứng với từng tranh.</a:t>
            </a:r>
          </a:p>
          <a:p>
            <a:pPr marL="514350" marR="0" lvl="0" indent="-5143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gì về cảnh vật và thời tiết cho thấy điều đó ?</a:t>
            </a:r>
            <a:endParaRPr lang="en-US" sz="26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417858-F262-42C5-94D6-69073330EFBA}"/>
              </a:ext>
            </a:extLst>
          </p:cNvPr>
          <p:cNvGrpSpPr/>
          <p:nvPr/>
        </p:nvGrpSpPr>
        <p:grpSpPr>
          <a:xfrm>
            <a:off x="-596612" y="1303340"/>
            <a:ext cx="3236569" cy="4020586"/>
            <a:chOff x="7770247" y="1069497"/>
            <a:chExt cx="3094544" cy="384948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492CB6E-058C-4B30-937C-F56267B9A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1" t="16074" r="11519" b="15079"/>
            <a:stretch/>
          </p:blipFill>
          <p:spPr>
            <a:xfrm>
              <a:off x="8420571" y="1069497"/>
              <a:ext cx="1797810" cy="17112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C8D53A-A70B-40CA-BF5D-65A76F7882DA}"/>
                </a:ext>
              </a:extLst>
            </p:cNvPr>
            <p:cNvSpPr txBox="1"/>
            <p:nvPr/>
          </p:nvSpPr>
          <p:spPr>
            <a:xfrm>
              <a:off x="7770247" y="1410833"/>
              <a:ext cx="309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solidFill>
                      <a:prstClr val="black"/>
                    </a:solidFill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nhóm 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2CB224D-BED5-4991-B2E1-D5455637D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115" y="3148001"/>
              <a:ext cx="1840412" cy="1770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92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0">
        <p:random/>
      </p:transition>
    </mc:Choice>
    <mc:Fallback xmlns="">
      <p:transition spd="slow" advTm="9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8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0E62FB9-D549-45DF-9DFB-FD7821C68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50" y="0"/>
            <a:ext cx="1213834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B3E772-19E0-4198-9A8F-8E564E988694}"/>
              </a:ext>
            </a:extLst>
          </p:cNvPr>
          <p:cNvSpPr txBox="1"/>
          <p:nvPr/>
        </p:nvSpPr>
        <p:spPr>
          <a:xfrm>
            <a:off x="768132" y="87086"/>
            <a:ext cx="624702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điểu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mới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mẻ</a:t>
            </a:r>
            <a:endParaRPr lang="zh-CN" altLang="en-US" sz="3600" b="1" dirty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AE12E25-4F42-4589-9474-27A3BC197A10}"/>
              </a:ext>
            </a:extLst>
          </p:cNvPr>
          <p:cNvSpPr/>
          <p:nvPr/>
        </p:nvSpPr>
        <p:spPr>
          <a:xfrm>
            <a:off x="749083" y="610306"/>
            <a:ext cx="7966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zh-CN" alt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PA_直接连接符 2">
            <a:extLst>
              <a:ext uri="{FF2B5EF4-FFF2-40B4-BE49-F238E27FC236}">
                <a16:creationId xmlns:a16="http://schemas.microsoft.com/office/drawing/2014/main" id="{7B8EA819-0B7E-43C2-B0F6-503516BB5B6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7034210" y="479961"/>
            <a:ext cx="475774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91950" y="479961"/>
            <a:ext cx="0" cy="613954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5639866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A_直接连接符 2">
            <a:extLst>
              <a:ext uri="{FF2B5EF4-FFF2-40B4-BE49-F238E27FC236}">
                <a16:creationId xmlns:a16="http://schemas.microsoft.com/office/drawing/2014/main" id="{EA2F7013-7B04-4192-9E22-A27729DF7245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10890" y="6619504"/>
            <a:ext cx="113810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Các bươc đơn giản tạo một bức tranh xé dán mầm non.">
            <a:extLst>
              <a:ext uri="{FF2B5EF4-FFF2-40B4-BE49-F238E27FC236}">
                <a16:creationId xmlns:a16="http://schemas.microsoft.com/office/drawing/2014/main" id="{D2F5DB4D-19F6-4CB7-81E5-14952DC9A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C21F77-7DB2-48C1-A7AE-4DECABE46F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A5742F-5ED5-40DC-9717-F2832EF50F23}"/>
              </a:ext>
            </a:extLst>
          </p:cNvPr>
          <p:cNvGrpSpPr/>
          <p:nvPr/>
        </p:nvGrpSpPr>
        <p:grpSpPr>
          <a:xfrm>
            <a:off x="2399487" y="0"/>
            <a:ext cx="9392461" cy="5043383"/>
            <a:chOff x="816055" y="0"/>
            <a:chExt cx="9738604" cy="67056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9AF2E38-8C06-49D1-B3B9-77A8E35FE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6055" y="0"/>
              <a:ext cx="9706520" cy="67056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3F33759-5415-4A67-A8F8-F4D1A580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" r="3695"/>
            <a:stretch/>
          </p:blipFill>
          <p:spPr>
            <a:xfrm>
              <a:off x="5807242" y="3413378"/>
              <a:ext cx="4747417" cy="32922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D3508B6-0E57-4FB2-A183-E6799E81BB79}"/>
              </a:ext>
            </a:extLst>
          </p:cNvPr>
          <p:cNvSpPr/>
          <p:nvPr/>
        </p:nvSpPr>
        <p:spPr>
          <a:xfrm>
            <a:off x="2673053" y="5137930"/>
            <a:ext cx="9145999" cy="138702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lg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4350" marR="0" lvl="0" indent="-5143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 Hà sống có mấy mùa?</a:t>
            </a:r>
          </a:p>
          <a:p>
            <a:pPr marL="514350" marR="0" lvl="0" indent="-5143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tên mỗi mùa tương ứng với từng tranh.</a:t>
            </a:r>
          </a:p>
          <a:p>
            <a:pPr marL="514350" marR="0" lvl="0" indent="-5143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gì về cảnh vật và thời tiết cho thấy điều đó ?</a:t>
            </a:r>
            <a:endParaRPr lang="en-US" sz="2600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9EB3E98A-DEA6-464E-B4CA-BDDB61B8AF21}"/>
              </a:ext>
            </a:extLst>
          </p:cNvPr>
          <p:cNvSpPr txBox="1"/>
          <p:nvPr/>
        </p:nvSpPr>
        <p:spPr>
          <a:xfrm>
            <a:off x="-473390" y="3429000"/>
            <a:ext cx="3240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9BA51-8574-44E1-8ED0-10BD9F895F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8" y="1021664"/>
            <a:ext cx="1969549" cy="24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0">
        <p:random/>
      </p:transition>
    </mc:Choice>
    <mc:Fallback xmlns="">
      <p:transition spd="slow" advTm="9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8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5D84E34-BDE0-4C97-BDB0-E007B14C59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D28D74-B474-4DBE-B364-9E595BE5E542}"/>
              </a:ext>
            </a:extLst>
          </p:cNvPr>
          <p:cNvSpPr txBox="1"/>
          <p:nvPr/>
        </p:nvSpPr>
        <p:spPr>
          <a:xfrm>
            <a:off x="3696603" y="181089"/>
            <a:ext cx="4954805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600" b="1">
                <a:latin typeface="Arial" pitchFamily="34" charset="0"/>
                <a:ea typeface="Arial-Rounded" pitchFamily="34" charset="0"/>
                <a:cs typeface="Arial" pitchFamily="34" charset="0"/>
              </a:rPr>
              <a:t>Nơi bạn Hà sống có bốn mùa.   </a:t>
            </a:r>
            <a:endParaRPr lang="en-US" sz="26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EFFB02-B883-4D3A-A9BB-A32E601C1337}"/>
              </a:ext>
            </a:extLst>
          </p:cNvPr>
          <p:cNvGrpSpPr/>
          <p:nvPr/>
        </p:nvGrpSpPr>
        <p:grpSpPr>
          <a:xfrm>
            <a:off x="1209369" y="3891772"/>
            <a:ext cx="4696962" cy="2534204"/>
            <a:chOff x="1445340" y="910453"/>
            <a:chExt cx="3498850" cy="231393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5000977-E8CB-43F4-8246-17E039C5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8" r="3858"/>
            <a:stretch/>
          </p:blipFill>
          <p:spPr>
            <a:xfrm>
              <a:off x="1445340" y="910453"/>
              <a:ext cx="3498850" cy="231393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3F08F02-61A0-4FC8-898F-4E261A2B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495419" y="960524"/>
              <a:ext cx="178949" cy="24645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375CF3-9EBC-4974-A109-EC12E252C4E4}"/>
              </a:ext>
            </a:extLst>
          </p:cNvPr>
          <p:cNvGrpSpPr/>
          <p:nvPr/>
        </p:nvGrpSpPr>
        <p:grpSpPr>
          <a:xfrm>
            <a:off x="1199190" y="630692"/>
            <a:ext cx="4669279" cy="2670942"/>
            <a:chOff x="6733893" y="826097"/>
            <a:chExt cx="3590541" cy="244485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F115D97-6F79-4E94-B148-2AD53BEFA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3893" y="826097"/>
              <a:ext cx="3590541" cy="24448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05F6AC8-1889-4EA8-9A50-F3F2CC43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3893" y="863853"/>
              <a:ext cx="298343" cy="2627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1FBA1F-81D5-413A-A88F-9DCCD6067E3B}"/>
              </a:ext>
            </a:extLst>
          </p:cNvPr>
          <p:cNvGrpSpPr/>
          <p:nvPr/>
        </p:nvGrpSpPr>
        <p:grpSpPr>
          <a:xfrm>
            <a:off x="6204190" y="3891772"/>
            <a:ext cx="4808626" cy="2394415"/>
            <a:chOff x="2325002" y="3769228"/>
            <a:chExt cx="3460135" cy="247932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CDB3395-431C-42C0-8CEA-DBD69C37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" r="3695"/>
            <a:stretch/>
          </p:blipFill>
          <p:spPr>
            <a:xfrm>
              <a:off x="2325002" y="3769228"/>
              <a:ext cx="3460135" cy="247932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F6EE15F-A42D-4FE2-A66F-E9A56FCA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7871" y="3829574"/>
              <a:ext cx="366158" cy="325474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4BAB647-4CC0-4033-A957-F8CB3D252516}"/>
              </a:ext>
            </a:extLst>
          </p:cNvPr>
          <p:cNvGrpSpPr/>
          <p:nvPr/>
        </p:nvGrpSpPr>
        <p:grpSpPr>
          <a:xfrm>
            <a:off x="6184184" y="715560"/>
            <a:ext cx="4808626" cy="2621429"/>
            <a:chOff x="6105393" y="3787864"/>
            <a:chExt cx="3474046" cy="24947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9B9DF3-3448-426A-9A5C-0597EEFE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5393" y="3803317"/>
              <a:ext cx="3474046" cy="24793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40BD626-220B-4C16-9C1B-6FC02288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3709" y="3787864"/>
              <a:ext cx="192915" cy="2486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07E7A-FE7E-4BDE-9D3E-9FFE3D554A3F}"/>
              </a:ext>
            </a:extLst>
          </p:cNvPr>
          <p:cNvGrpSpPr/>
          <p:nvPr/>
        </p:nvGrpSpPr>
        <p:grpSpPr>
          <a:xfrm>
            <a:off x="2705264" y="2683573"/>
            <a:ext cx="1645776" cy="1118725"/>
            <a:chOff x="717302" y="2405820"/>
            <a:chExt cx="2158383" cy="14723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0A5753-5F42-4A93-91B4-E4794AE9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302" y="2405820"/>
              <a:ext cx="1821758" cy="12122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C56DF6-626E-4959-AF9C-8154C33860D3}"/>
                </a:ext>
              </a:extLst>
            </p:cNvPr>
            <p:cNvSpPr txBox="1"/>
            <p:nvPr/>
          </p:nvSpPr>
          <p:spPr>
            <a:xfrm>
              <a:off x="902449" y="3392079"/>
              <a:ext cx="1973236" cy="486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99"/>
                  </a:solidFill>
                </a:rPr>
                <a:t>Mùa xuân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40D081-D674-4AE5-9ACA-A808F45DC3A7}"/>
              </a:ext>
            </a:extLst>
          </p:cNvPr>
          <p:cNvGrpSpPr/>
          <p:nvPr/>
        </p:nvGrpSpPr>
        <p:grpSpPr>
          <a:xfrm>
            <a:off x="8054560" y="2610085"/>
            <a:ext cx="1432176" cy="1185510"/>
            <a:chOff x="5906330" y="2524860"/>
            <a:chExt cx="1432176" cy="11855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874789-56E2-4DAB-98A4-BE4192D9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330" y="2524860"/>
              <a:ext cx="1331711" cy="88273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E0009B-B022-47D5-88A4-64659E71321B}"/>
                </a:ext>
              </a:extLst>
            </p:cNvPr>
            <p:cNvSpPr txBox="1"/>
            <p:nvPr/>
          </p:nvSpPr>
          <p:spPr>
            <a:xfrm>
              <a:off x="6096000" y="3341038"/>
              <a:ext cx="1242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99"/>
                  </a:solidFill>
                </a:rPr>
                <a:t>Mùa hè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53228-852E-4DCF-95D8-786055F19C28}"/>
              </a:ext>
            </a:extLst>
          </p:cNvPr>
          <p:cNvGrpSpPr/>
          <p:nvPr/>
        </p:nvGrpSpPr>
        <p:grpSpPr>
          <a:xfrm>
            <a:off x="1530306" y="5614772"/>
            <a:ext cx="9307755" cy="1364741"/>
            <a:chOff x="1393178" y="5493259"/>
            <a:chExt cx="9307755" cy="13647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AA4C08-E462-4719-B177-17DE4B45B0C1}"/>
                </a:ext>
              </a:extLst>
            </p:cNvPr>
            <p:cNvGrpSpPr/>
            <p:nvPr/>
          </p:nvGrpSpPr>
          <p:grpSpPr>
            <a:xfrm>
              <a:off x="1393178" y="5888384"/>
              <a:ext cx="9307755" cy="969616"/>
              <a:chOff x="1393178" y="5888384"/>
              <a:chExt cx="9307755" cy="96961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85299A8-12FF-4B00-9D99-E6CF66A8D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3178" y="5888384"/>
                <a:ext cx="1165933" cy="969616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162E2AA-5CF3-45D9-9A8F-5CFD10ECC7A3}"/>
                  </a:ext>
                </a:extLst>
              </p:cNvPr>
              <p:cNvSpPr txBox="1"/>
              <p:nvPr/>
            </p:nvSpPr>
            <p:spPr>
              <a:xfrm>
                <a:off x="1895212" y="6330784"/>
                <a:ext cx="1504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0099"/>
                    </a:solidFill>
                  </a:rPr>
                  <a:t>Mùa thu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1E6246F-8D36-4776-B3EA-43F280480732}"/>
                  </a:ext>
                </a:extLst>
              </p:cNvPr>
              <p:cNvSpPr txBox="1"/>
              <p:nvPr/>
            </p:nvSpPr>
            <p:spPr>
              <a:xfrm>
                <a:off x="9196332" y="6296966"/>
                <a:ext cx="1504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0099"/>
                    </a:solidFill>
                  </a:rPr>
                  <a:t>Mùa đông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B9C7CF-8AC1-4C56-B417-95B695B0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204" y="5493259"/>
              <a:ext cx="1037220" cy="106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18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400">
        <p15:prstTrans prst="origami"/>
      </p:transition>
    </mc:Choice>
    <mc:Fallback xmlns="">
      <p:transition spd="slow" advTm="54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72F0B7F-CE70-43D4-BCD2-B66B99A3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535" y="-103239"/>
            <a:ext cx="12375535" cy="6961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AutoShape 2" descr="Các bươc đơn giản tạo một bức tranh xé dán mầm non.">
            <a:extLst>
              <a:ext uri="{FF2B5EF4-FFF2-40B4-BE49-F238E27FC236}">
                <a16:creationId xmlns:a16="http://schemas.microsoft.com/office/drawing/2014/main" id="{D2F5DB4D-19F6-4CB7-81E5-14952DC9A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85144D-8FEA-443E-A85D-DC837CB1D27B}"/>
              </a:ext>
            </a:extLst>
          </p:cNvPr>
          <p:cNvSpPr txBox="1"/>
          <p:nvPr/>
        </p:nvSpPr>
        <p:spPr>
          <a:xfrm>
            <a:off x="304800" y="347746"/>
            <a:ext cx="11887199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Nối từ ngữ chỉ đặc điểm của mùa ở cột A với từ ngữ chỉ tên mùa phù hợp ở cột B:  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063826-832C-4DEB-9478-2D5179BEAF36}"/>
              </a:ext>
            </a:extLst>
          </p:cNvPr>
          <p:cNvGrpSpPr/>
          <p:nvPr/>
        </p:nvGrpSpPr>
        <p:grpSpPr>
          <a:xfrm>
            <a:off x="189776" y="1463948"/>
            <a:ext cx="11561232" cy="3930104"/>
            <a:chOff x="350197" y="2121674"/>
            <a:chExt cx="11561232" cy="39301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C51357-6332-443F-A958-DC79A7267E0F}"/>
                </a:ext>
              </a:extLst>
            </p:cNvPr>
            <p:cNvGrpSpPr/>
            <p:nvPr/>
          </p:nvGrpSpPr>
          <p:grpSpPr>
            <a:xfrm>
              <a:off x="392633" y="2121674"/>
              <a:ext cx="6444933" cy="3930104"/>
              <a:chOff x="1309115" y="2682240"/>
              <a:chExt cx="4809687" cy="3930104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B3A4EC1-2A1A-4156-AF22-A30BFFCFB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2682240"/>
                <a:ext cx="0" cy="3930104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A6685D8-3FB0-40E1-BCD8-F518CE930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2682240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99FCFBC-6D27-4D9F-986B-418B8B548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1103" y="4980192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AEF95C5-D732-44B3-A412-F64E93829A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6" y="4279342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8940DB5-323C-453E-82BC-5283AA676E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442" y="3471426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DE83FC3-CE1C-472D-B948-143625B6C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9528" y="5791854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42E6CCD-8A67-420D-A9F1-22EF486254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476" y="2682240"/>
                <a:ext cx="3863" cy="3882582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689228A-8098-4F69-9813-4C79B8DF0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5" y="6564822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579C0A-028C-4301-9118-2F1778A33C86}"/>
                </a:ext>
              </a:extLst>
            </p:cNvPr>
            <p:cNvGrpSpPr/>
            <p:nvPr/>
          </p:nvGrpSpPr>
          <p:grpSpPr>
            <a:xfrm>
              <a:off x="8490202" y="2121674"/>
              <a:ext cx="3421227" cy="3818077"/>
              <a:chOff x="1309113" y="2682240"/>
              <a:chExt cx="4786887" cy="381807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DC5BB02-0429-4657-8136-5E40EC4ADA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2682240"/>
                <a:ext cx="0" cy="3818077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665F862-D7E1-426D-8756-76F9E4C8CC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2682240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F05CB61-DA6E-4F1A-9797-38920C52B0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3" y="4996234"/>
                <a:ext cx="4785361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D9B7E53-3AC8-4889-B62F-CF84EC2A1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3" y="4274031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C83B727-D827-44E8-9164-8CD45FC22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4" y="3471426"/>
                <a:ext cx="4785360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F87AEA4-9D7D-42C0-B7D8-2431E5C45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3" y="6500317"/>
                <a:ext cx="4785361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2FEA398-D96B-4090-A372-5D052B598A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4474" y="2682240"/>
                <a:ext cx="3" cy="3818077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4F0844D-695C-4975-8D65-8E247D2A1A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9113" y="5791854"/>
                <a:ext cx="4785361" cy="0"/>
              </a:xfrm>
              <a:prstGeom prst="line">
                <a:avLst/>
              </a:prstGeom>
              <a:ln w="34925">
                <a:solidFill>
                  <a:srgbClr val="00009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916800-7D04-415F-82F5-D5F03E1D0167}"/>
                </a:ext>
              </a:extLst>
            </p:cNvPr>
            <p:cNvSpPr txBox="1"/>
            <p:nvPr/>
          </p:nvSpPr>
          <p:spPr>
            <a:xfrm>
              <a:off x="653144" y="2264529"/>
              <a:ext cx="6015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của mùa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453E8C-A647-4C3C-AD0E-BAA0473A03B0}"/>
                </a:ext>
              </a:extLst>
            </p:cNvPr>
            <p:cNvSpPr txBox="1"/>
            <p:nvPr/>
          </p:nvSpPr>
          <p:spPr>
            <a:xfrm>
              <a:off x="9040433" y="2172310"/>
              <a:ext cx="2094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mùa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B3EA5A-419E-4BF2-A12A-B0D7F292DB89}"/>
                </a:ext>
              </a:extLst>
            </p:cNvPr>
            <p:cNvSpPr txBox="1"/>
            <p:nvPr/>
          </p:nvSpPr>
          <p:spPr>
            <a:xfrm>
              <a:off x="422097" y="2981374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 vàng rụng, trời se lạnh, hanh khô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A97154-1A84-41DD-ABAF-3E7930906D55}"/>
                </a:ext>
              </a:extLst>
            </p:cNvPr>
            <p:cNvSpPr txBox="1"/>
            <p:nvPr/>
          </p:nvSpPr>
          <p:spPr>
            <a:xfrm>
              <a:off x="350197" y="5190159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trơ trụi lá, trời rét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BB9E15-AAA2-4559-9EA1-F9F1009500B5}"/>
                </a:ext>
              </a:extLst>
            </p:cNvPr>
            <p:cNvSpPr txBox="1"/>
            <p:nvPr/>
          </p:nvSpPr>
          <p:spPr>
            <a:xfrm>
              <a:off x="356903" y="3775189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xanh tốt, nắng chói chang, nóng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FBBE61-6238-461D-928E-F0367FBAFBF6}"/>
                </a:ext>
              </a:extLst>
            </p:cNvPr>
            <p:cNvSpPr txBox="1"/>
            <p:nvPr/>
          </p:nvSpPr>
          <p:spPr>
            <a:xfrm>
              <a:off x="356903" y="4479735"/>
              <a:ext cx="641546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đâm chồi, nảy lộc, mưa phùn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C445F6-CD3C-4D09-A3EE-86F3C6AAE502}"/>
                </a:ext>
              </a:extLst>
            </p:cNvPr>
            <p:cNvSpPr txBox="1"/>
            <p:nvPr/>
          </p:nvSpPr>
          <p:spPr>
            <a:xfrm>
              <a:off x="8955823" y="2962547"/>
              <a:ext cx="21581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xuân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380627-90A2-4B78-AA97-55AACE00F305}"/>
                </a:ext>
              </a:extLst>
            </p:cNvPr>
            <p:cNvSpPr txBox="1"/>
            <p:nvPr/>
          </p:nvSpPr>
          <p:spPr>
            <a:xfrm>
              <a:off x="9127718" y="5336883"/>
              <a:ext cx="2093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hè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DE20FF-FCCF-4E18-805F-606D1B9E266D}"/>
                </a:ext>
              </a:extLst>
            </p:cNvPr>
            <p:cNvSpPr txBox="1"/>
            <p:nvPr/>
          </p:nvSpPr>
          <p:spPr>
            <a:xfrm>
              <a:off x="8976579" y="3679320"/>
              <a:ext cx="21581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đông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F8B67A-5AEA-4690-925B-1C639C13C44C}"/>
                </a:ext>
              </a:extLst>
            </p:cNvPr>
            <p:cNvSpPr txBox="1"/>
            <p:nvPr/>
          </p:nvSpPr>
          <p:spPr>
            <a:xfrm>
              <a:off x="8992307" y="4421876"/>
              <a:ext cx="21581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thu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9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0">
        <p:random/>
      </p:transition>
    </mc:Choice>
    <mc:Fallback xmlns="">
      <p:transition spd="slow" advTm="9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唯美清新教师公开课PPT课件"/>
  <p:tag name="INKNOELEADERBOARD" val="-1487317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24704"/>
      </a:accent1>
      <a:accent2>
        <a:srgbClr val="ADA221"/>
      </a:accent2>
      <a:accent3>
        <a:srgbClr val="BABA60"/>
      </a:accent3>
      <a:accent4>
        <a:srgbClr val="68AC7A"/>
      </a:accent4>
      <a:accent5>
        <a:srgbClr val="BBB5A6"/>
      </a:accent5>
      <a:accent6>
        <a:srgbClr val="8E846C"/>
      </a:accent6>
      <a:hlink>
        <a:srgbClr val="C24704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615</Words>
  <Application>Microsoft Office PowerPoint</Application>
  <PresentationFormat>Widescreen</PresentationFormat>
  <Paragraphs>136</Paragraphs>
  <Slides>20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Arial</vt:lpstr>
      <vt:lpstr>Arial-Rounded</vt:lpstr>
      <vt:lpstr>Arima Madurai</vt:lpstr>
      <vt:lpstr>Calibri</vt:lpstr>
      <vt:lpstr>等线</vt:lpstr>
      <vt:lpstr>Helvetica</vt:lpstr>
      <vt:lpstr>HP001 4 hàng</vt:lpstr>
      <vt:lpstr>Roboto Black</vt:lpstr>
      <vt:lpstr>Tahoma</vt:lpstr>
      <vt:lpstr>Times New Roman</vt:lpstr>
      <vt:lpstr>仓耳今楷05-6763 W05</vt:lpstr>
      <vt:lpstr>方正隶书简体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唯美清新教师公开课PPT课件</dc:title>
  <dc:creator>lenovo</dc:creator>
  <cp:lastModifiedBy>HP</cp:lastModifiedBy>
  <cp:revision>353</cp:revision>
  <dcterms:created xsi:type="dcterms:W3CDTF">2017-05-15T08:47:20Z</dcterms:created>
  <dcterms:modified xsi:type="dcterms:W3CDTF">2022-04-19T08:09:03Z</dcterms:modified>
</cp:coreProperties>
</file>